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9" r:id="rId11"/>
    <p:sldId id="267" r:id="rId12"/>
    <p:sldId id="26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6600"/>
    <a:srgbClr val="CCCCFF"/>
    <a:srgbClr val="B86E00"/>
    <a:srgbClr val="C35855"/>
    <a:srgbClr val="CC706E"/>
    <a:srgbClr val="7D7DFF"/>
    <a:srgbClr val="FFBE3B"/>
    <a:srgbClr val="7DD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8E1D1-C45D-4A3F-9A66-CFF664D6D5FF}"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10CDA-6458-4E28-8CE5-A47E5ABD7EBF}" type="slidenum">
              <a:rPr lang="en-US" smtClean="0"/>
              <a:t>‹#›</a:t>
            </a:fld>
            <a:endParaRPr lang="en-US"/>
          </a:p>
        </p:txBody>
      </p:sp>
    </p:spTree>
    <p:extLst>
      <p:ext uri="{BB962C8B-B14F-4D97-AF65-F5344CB8AC3E}">
        <p14:creationId xmlns:p14="http://schemas.microsoft.com/office/powerpoint/2010/main" val="177444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10CDA-6458-4E28-8CE5-A47E5ABD7EBF}" type="slidenum">
              <a:rPr lang="en-US" smtClean="0"/>
              <a:t>3</a:t>
            </a:fld>
            <a:endParaRPr lang="en-US"/>
          </a:p>
        </p:txBody>
      </p:sp>
    </p:spTree>
    <p:extLst>
      <p:ext uri="{BB962C8B-B14F-4D97-AF65-F5344CB8AC3E}">
        <p14:creationId xmlns:p14="http://schemas.microsoft.com/office/powerpoint/2010/main" val="273068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29801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289642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86567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1601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10026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60627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0200C-DDC6-4960-88FE-A4C0EB1A5F05}"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55983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0200C-DDC6-4960-88FE-A4C0EB1A5F05}"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66318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0200C-DDC6-4960-88FE-A4C0EB1A5F05}"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38872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289938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57386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0200C-DDC6-4960-88FE-A4C0EB1A5F05}"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D54DB-E2DE-4AA4-AB29-2E9EBD99A448}" type="slidenum">
              <a:rPr lang="en-US" smtClean="0"/>
              <a:t>‹#›</a:t>
            </a:fld>
            <a:endParaRPr lang="en-US"/>
          </a:p>
        </p:txBody>
      </p:sp>
    </p:spTree>
    <p:extLst>
      <p:ext uri="{BB962C8B-B14F-4D97-AF65-F5344CB8AC3E}">
        <p14:creationId xmlns:p14="http://schemas.microsoft.com/office/powerpoint/2010/main" val="367585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s2Zhto7AuqXntM&amp;tbnid=TpWe6b3owRitjM:&amp;ved=0CAUQjRw&amp;url=http://www.allposters.com/-sp/M-C-Escher-Mobius-Strip-II-Art-Poster-Print-Posters_i8758334_.htm&amp;ei=CVPQUvjzM-rnsATVkIGADA&amp;bvm=bv.59026428,d.aWc&amp;psig=AFQjCNF3_HZqbq8F3rRYD4no4TtQKh37Mw&amp;ust=1389470850776530"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lithographic&amp;oq=lithographic&amp;aqs=chrome..69i57j0l5.2675j0j1&amp;sourceid=chrome&amp;espv=210&amp;es_sm=122&amp;ie=UTF-8#q=define+lithography" TargetMode="External"/><Relationship Id="rId2" Type="http://schemas.openxmlformats.org/officeDocument/2006/relationships/hyperlink" Target="http://www.math.wichita.edu/history/men/escher.html" TargetMode="External"/><Relationship Id="rId1" Type="http://schemas.openxmlformats.org/officeDocument/2006/relationships/slideLayout" Target="../slideLayouts/slideLayout2.xml"/><Relationship Id="rId5" Type="http://schemas.openxmlformats.org/officeDocument/2006/relationships/hyperlink" Target="http://www.csun.edu/%20%20~lmp99402/Math_Art/Tesselations/tesselations.html" TargetMode="External"/><Relationship Id="rId4" Type="http://schemas.openxmlformats.org/officeDocument/2006/relationships/hyperlink" Target="http://nuclear-imaging.info/site_content/2009/02/03/%20moebius-mobius-strip-in-art-and-cultu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850">
              <a:schemeClr val="tx1">
                <a:lumMod val="50000"/>
                <a:lumOff val="50000"/>
              </a:schemeClr>
            </a:gs>
            <a:gs pos="0">
              <a:schemeClr val="tx1"/>
            </a:gs>
            <a:gs pos="50000">
              <a:schemeClr val="bg1">
                <a:lumMod val="6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i="1" dirty="0" smtClean="0">
                <a:effectLst>
                  <a:outerShdw blurRad="38100" dist="38100" dir="2700000" algn="tl">
                    <a:srgbClr val="000000">
                      <a:alpha val="43137"/>
                    </a:srgbClr>
                  </a:outerShdw>
                </a:effectLst>
              </a:rPr>
              <a:t>How is Escher Art made? </a:t>
            </a:r>
            <a:endParaRPr lang="en-US"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61210" y="3200400"/>
            <a:ext cx="6400800" cy="1752600"/>
          </a:xfrm>
        </p:spPr>
        <p:txBody>
          <a:bodyPr/>
          <a:lstStyle/>
          <a:p>
            <a:r>
              <a:rPr lang="en-US" b="1" dirty="0" smtClean="0">
                <a:solidFill>
                  <a:schemeClr val="tx1">
                    <a:lumMod val="85000"/>
                    <a:lumOff val="15000"/>
                  </a:schemeClr>
                </a:solidFill>
              </a:rPr>
              <a:t>By: Alanna Aboulafia, Deniera Carter, and Brittany Jones. </a:t>
            </a:r>
            <a:endParaRPr lang="en-US" b="1" dirty="0">
              <a:solidFill>
                <a:schemeClr val="tx1">
                  <a:lumMod val="85000"/>
                  <a:lumOff val="1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9000" cy="225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601"/>
            <a:ext cx="23812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273332"/>
            <a:ext cx="2519362" cy="220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273333"/>
            <a:ext cx="2971800" cy="22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223" y="4273332"/>
            <a:ext cx="2686050" cy="22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3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Mobius strips in Escher’s work</a:t>
            </a:r>
            <a:endParaRPr lang="en-US" dirty="0"/>
          </a:p>
        </p:txBody>
      </p:sp>
      <p:sp>
        <p:nvSpPr>
          <p:cNvPr id="3" name="Content Placeholder 2"/>
          <p:cNvSpPr>
            <a:spLocks noGrp="1"/>
          </p:cNvSpPr>
          <p:nvPr>
            <p:ph idx="1"/>
          </p:nvPr>
        </p:nvSpPr>
        <p:spPr/>
        <p:txBody>
          <a:bodyPr/>
          <a:lstStyle/>
          <a:p>
            <a:r>
              <a:rPr lang="en-US" dirty="0" smtClean="0"/>
              <a:t>In </a:t>
            </a:r>
            <a:r>
              <a:rPr lang="en-US" dirty="0"/>
              <a:t>Escher's art a lot of the time Mobius </a:t>
            </a:r>
            <a:r>
              <a:rPr lang="en-US" dirty="0" smtClean="0"/>
              <a:t>strips are </a:t>
            </a:r>
            <a:r>
              <a:rPr lang="en-US" dirty="0"/>
              <a:t>re used to capture allusions in his works. </a:t>
            </a:r>
            <a:endParaRPr lang="en-US" dirty="0" smtClean="0"/>
          </a:p>
          <a:p>
            <a:r>
              <a:rPr lang="en-US" dirty="0" smtClean="0"/>
              <a:t>This is done through mathematical grids; created and drawn before art was made.</a:t>
            </a:r>
          </a:p>
          <a:p>
            <a:r>
              <a:rPr lang="en-US" dirty="0" smtClean="0"/>
              <a:t>Escher </a:t>
            </a:r>
            <a:r>
              <a:rPr lang="en-US" dirty="0"/>
              <a:t>usually plays around with the amount of loops and twist so that his allusion can become </a:t>
            </a:r>
            <a:r>
              <a:rPr lang="en-US" dirty="0" smtClean="0"/>
              <a:t>real. </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065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8229600" cy="1143000"/>
          </a:xfrm>
        </p:spPr>
        <p:txBody>
          <a:bodyPr/>
          <a:lstStyle/>
          <a:p>
            <a:r>
              <a:rPr lang="en-US" dirty="0" smtClean="0"/>
              <a:t>“Insects”</a:t>
            </a:r>
            <a:endParaRPr lang="en-US" dirty="0"/>
          </a:p>
        </p:txBody>
      </p:sp>
      <p:pic>
        <p:nvPicPr>
          <p:cNvPr id="4" name="Content Placeholder 3" descr="https://encrypted-tbn2.gstatic.com/images?q=tbn:ANd9GcRYfAo5-GKYmTpyfydUhZBM0hGajUtb1nsI4vJArPoguxN_HEEZ">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191000" cy="5029200"/>
          </a:xfrm>
          <a:prstGeom prst="rect">
            <a:avLst/>
          </a:prstGeom>
          <a:noFill/>
          <a:ln>
            <a:noFill/>
          </a:ln>
        </p:spPr>
      </p:pic>
      <p:sp>
        <p:nvSpPr>
          <p:cNvPr id="8" name="TextBox 7"/>
          <p:cNvSpPr txBox="1"/>
          <p:nvPr/>
        </p:nvSpPr>
        <p:spPr>
          <a:xfrm>
            <a:off x="4634345" y="2000071"/>
            <a:ext cx="4343400" cy="1200329"/>
          </a:xfrm>
          <a:prstGeom prst="rect">
            <a:avLst/>
          </a:prstGeom>
          <a:noFill/>
        </p:spPr>
        <p:txBody>
          <a:bodyPr wrap="square" rtlCol="0">
            <a:spAutoFit/>
          </a:bodyPr>
          <a:lstStyle/>
          <a:p>
            <a:r>
              <a:rPr lang="en-US" b="1" dirty="0">
                <a:solidFill>
                  <a:srgbClr val="0070C0"/>
                </a:solidFill>
              </a:rPr>
              <a:t>In his piece called insects he </a:t>
            </a:r>
            <a:r>
              <a:rPr lang="en-US" b="1" dirty="0" smtClean="0">
                <a:solidFill>
                  <a:srgbClr val="0070C0"/>
                </a:solidFill>
              </a:rPr>
              <a:t>made a  </a:t>
            </a:r>
            <a:r>
              <a:rPr lang="en-US" b="1" dirty="0">
                <a:solidFill>
                  <a:srgbClr val="0070C0"/>
                </a:solidFill>
              </a:rPr>
              <a:t>3/2 twist in the Mobius strip instead of the generic 1/2 </a:t>
            </a:r>
            <a:r>
              <a:rPr lang="en-US" b="1" dirty="0" smtClean="0">
                <a:solidFill>
                  <a:srgbClr val="0070C0"/>
                </a:solidFill>
              </a:rPr>
              <a:t>twist of a Mobius  strip</a:t>
            </a:r>
            <a:endParaRPr lang="en-US" b="1" dirty="0">
              <a:solidFill>
                <a:srgbClr val="0070C0"/>
              </a:solidFill>
            </a:endParaRPr>
          </a:p>
          <a:p>
            <a:endParaRPr lang="en-US" b="1" dirty="0">
              <a:solidFill>
                <a:srgbClr val="0070C0"/>
              </a:solidFill>
            </a:endParaRPr>
          </a:p>
        </p:txBody>
      </p:sp>
      <p:pic>
        <p:nvPicPr>
          <p:cNvPr id="2050" name="Picture 2" descr="https://encrypted-tbn2.gstatic.com/images?q=tbn:ANd9GcSDkr23Pzrh54XA4_xY1hZUhjvZaSWJ-_ytm1VVWZSWN0hOTA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190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 y="228600"/>
            <a:ext cx="8229600" cy="1143000"/>
          </a:xfrm>
        </p:spPr>
        <p:txBody>
          <a:bodyPr/>
          <a:lstStyle/>
          <a:p>
            <a:r>
              <a:rPr lang="en-US" dirty="0" smtClean="0"/>
              <a:t>“Ribbon”</a:t>
            </a:r>
            <a:endParaRPr lang="en-US" dirty="0"/>
          </a:p>
        </p:txBody>
      </p:sp>
      <p:pic>
        <p:nvPicPr>
          <p:cNvPr id="4" name="Content Placeholder 3" descr="http://www.cs.berkeley.edu/~sequin/ART/BRIDGES2006/ArtExhibit_Sequin/Ribbon_Tetru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371600"/>
            <a:ext cx="3733800" cy="4952999"/>
          </a:xfrm>
          <a:prstGeom prst="rect">
            <a:avLst/>
          </a:prstGeom>
          <a:noFill/>
          <a:ln>
            <a:noFill/>
          </a:ln>
        </p:spPr>
      </p:pic>
      <p:sp>
        <p:nvSpPr>
          <p:cNvPr id="5" name="TextBox 4"/>
          <p:cNvSpPr txBox="1"/>
          <p:nvPr/>
        </p:nvSpPr>
        <p:spPr>
          <a:xfrm>
            <a:off x="4648200" y="1676400"/>
            <a:ext cx="3886200" cy="1200329"/>
          </a:xfrm>
          <a:prstGeom prst="rect">
            <a:avLst/>
          </a:prstGeom>
          <a:noFill/>
        </p:spPr>
        <p:txBody>
          <a:bodyPr wrap="square" rtlCol="0">
            <a:spAutoFit/>
          </a:bodyPr>
          <a:lstStyle/>
          <a:p>
            <a:pPr marL="285750" indent="-285750">
              <a:buFont typeface="Arial" pitchFamily="34" charset="0"/>
              <a:buChar char="•"/>
            </a:pPr>
            <a:r>
              <a:rPr lang="en-US" dirty="0"/>
              <a:t>Escher made a half strip Mobius twist from a transparent strip of plastic with Mobius written on it.</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2597727"/>
            <a:ext cx="30099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4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
            <a:ext cx="8229600" cy="1143000"/>
          </a:xfrm>
        </p:spPr>
        <p:txBody>
          <a:bodyPr/>
          <a:lstStyle/>
          <a:p>
            <a:r>
              <a:rPr lang="en-US" b="1" dirty="0" smtClean="0"/>
              <a:t>Annotated Bibliography </a:t>
            </a:r>
            <a:endParaRPr lang="en-US" b="1" dirty="0"/>
          </a:p>
        </p:txBody>
      </p:sp>
      <p:sp>
        <p:nvSpPr>
          <p:cNvPr id="3" name="Content Placeholder 2"/>
          <p:cNvSpPr>
            <a:spLocks noGrp="1"/>
          </p:cNvSpPr>
          <p:nvPr>
            <p:ph idx="1"/>
          </p:nvPr>
        </p:nvSpPr>
        <p:spPr>
          <a:xfrm>
            <a:off x="457200" y="1219200"/>
            <a:ext cx="8229600" cy="4525963"/>
          </a:xfrm>
        </p:spPr>
        <p:txBody>
          <a:bodyPr>
            <a:noAutofit/>
          </a:bodyPr>
          <a:lstStyle/>
          <a:p>
            <a:r>
              <a:rPr lang="en-US" sz="2000" dirty="0" smtClean="0">
                <a:solidFill>
                  <a:prstClr val="black"/>
                </a:solidFill>
              </a:rPr>
              <a:t>M.C</a:t>
            </a:r>
            <a:r>
              <a:rPr lang="en-US" sz="2000" dirty="0">
                <a:solidFill>
                  <a:prstClr val="black"/>
                </a:solidFill>
              </a:rPr>
              <a:t>. Escher. Carey </a:t>
            </a:r>
            <a:r>
              <a:rPr lang="en-US" sz="2000" dirty="0" err="1">
                <a:solidFill>
                  <a:prstClr val="black"/>
                </a:solidFill>
              </a:rPr>
              <a:t>Eskridge</a:t>
            </a:r>
            <a:r>
              <a:rPr lang="en-US" sz="2000" dirty="0">
                <a:solidFill>
                  <a:prstClr val="black"/>
                </a:solidFill>
              </a:rPr>
              <a:t> </a:t>
            </a:r>
            <a:r>
              <a:rPr lang="en-US" sz="2000" dirty="0" err="1">
                <a:solidFill>
                  <a:prstClr val="black"/>
                </a:solidFill>
              </a:rPr>
              <a:t>Lybarger</a:t>
            </a:r>
            <a:r>
              <a:rPr lang="en-US" sz="2000" dirty="0">
                <a:solidFill>
                  <a:prstClr val="black"/>
                </a:solidFill>
              </a:rPr>
              <a:t>, 2000. Web. 3 Apr. 2012.</a:t>
            </a:r>
            <a:r>
              <a:rPr lang="en-US" sz="2000" dirty="0">
                <a:solidFill>
                  <a:prstClr val="black"/>
                </a:solidFill>
                <a:hlinkClick r:id="rId2"/>
              </a:rPr>
              <a:t>http://</a:t>
            </a:r>
            <a:r>
              <a:rPr lang="en-US" sz="2000" dirty="0" smtClean="0">
                <a:solidFill>
                  <a:prstClr val="black"/>
                </a:solidFill>
                <a:hlinkClick r:id="rId2"/>
              </a:rPr>
              <a:t>www.math.wichita.edu/history/men/escher.html</a:t>
            </a:r>
            <a:r>
              <a:rPr lang="en-US" sz="2000" dirty="0" smtClean="0">
                <a:solidFill>
                  <a:prstClr val="black"/>
                </a:solidFill>
              </a:rPr>
              <a:t> </a:t>
            </a:r>
            <a:r>
              <a:rPr lang="en-US" sz="2000" dirty="0" smtClean="0"/>
              <a:t>Information on Escher. </a:t>
            </a:r>
          </a:p>
          <a:p>
            <a:r>
              <a:rPr lang="en-US" sz="2000" dirty="0" smtClean="0">
                <a:hlinkClick r:id="rId3"/>
              </a:rPr>
              <a:t>https://www.google.com/</a:t>
            </a:r>
            <a:r>
              <a:rPr lang="en-US" sz="2000" dirty="0" err="1" smtClean="0">
                <a:hlinkClick r:id="rId3"/>
              </a:rPr>
              <a:t>search?q</a:t>
            </a:r>
            <a:r>
              <a:rPr lang="en-US" sz="2000" dirty="0" smtClean="0">
                <a:hlinkClick r:id="rId3"/>
              </a:rPr>
              <a:t>=</a:t>
            </a:r>
            <a:r>
              <a:rPr lang="en-US" sz="2000" dirty="0" err="1" smtClean="0">
                <a:hlinkClick r:id="rId3"/>
              </a:rPr>
              <a:t>lithographic&amp;oq</a:t>
            </a:r>
            <a:r>
              <a:rPr lang="en-US" sz="2000" dirty="0" smtClean="0">
                <a:hlinkClick r:id="rId3"/>
              </a:rPr>
              <a:t>=</a:t>
            </a:r>
            <a:r>
              <a:rPr lang="en-US" sz="2000" dirty="0" err="1" smtClean="0">
                <a:hlinkClick r:id="rId3"/>
              </a:rPr>
              <a:t>lithographic&amp;aqs</a:t>
            </a:r>
            <a:r>
              <a:rPr lang="en-US" sz="2000" dirty="0" smtClean="0">
                <a:hlinkClick r:id="rId3"/>
              </a:rPr>
              <a:t>=chrome..69i57j0l5.2675j0j1&amp;sourceid=</a:t>
            </a:r>
            <a:r>
              <a:rPr lang="en-US" sz="2000" dirty="0" err="1" smtClean="0">
                <a:hlinkClick r:id="rId3"/>
              </a:rPr>
              <a:t>chrome&amp;espv</a:t>
            </a:r>
            <a:r>
              <a:rPr lang="en-US" sz="2000" dirty="0" smtClean="0">
                <a:hlinkClick r:id="rId3"/>
              </a:rPr>
              <a:t>=210&amp;es_sm=122&amp;ie=UTF-8#q=</a:t>
            </a:r>
            <a:r>
              <a:rPr lang="en-US" sz="2000" dirty="0" err="1" smtClean="0">
                <a:hlinkClick r:id="rId3"/>
              </a:rPr>
              <a:t>define+lithography</a:t>
            </a:r>
            <a:r>
              <a:rPr lang="en-US" sz="2000" dirty="0" smtClean="0"/>
              <a:t> Definition of “lithography” </a:t>
            </a:r>
          </a:p>
          <a:p>
            <a:r>
              <a:rPr lang="en-US" sz="2000" dirty="0" smtClean="0"/>
              <a:t>Ernst, Bruno. Impossible Worlds. </a:t>
            </a:r>
            <a:r>
              <a:rPr lang="en-US" sz="2000" dirty="0" err="1" smtClean="0"/>
              <a:t>N.p</a:t>
            </a:r>
            <a:r>
              <a:rPr lang="en-US" sz="2000" dirty="0" smtClean="0"/>
              <a:t>.: </a:t>
            </a:r>
            <a:r>
              <a:rPr lang="en-US" sz="2000" dirty="0" err="1" smtClean="0"/>
              <a:t>Taschen</a:t>
            </a:r>
            <a:r>
              <a:rPr lang="en-US" sz="2000" dirty="0" smtClean="0"/>
              <a:t> GmbH, 2002. Print. Information on the kind of work he did. </a:t>
            </a:r>
          </a:p>
          <a:p>
            <a:r>
              <a:rPr lang="en-US" sz="2000" dirty="0" err="1" smtClean="0"/>
              <a:t>Moebius</a:t>
            </a:r>
            <a:r>
              <a:rPr lang="en-US" sz="2000" dirty="0" smtClean="0"/>
              <a:t> (</a:t>
            </a:r>
            <a:r>
              <a:rPr lang="en-US" sz="2000" dirty="0" err="1" smtClean="0"/>
              <a:t>Möbius</a:t>
            </a:r>
            <a:r>
              <a:rPr lang="en-US" sz="2000" dirty="0" smtClean="0"/>
              <a:t>) strip in art and culture. </a:t>
            </a:r>
            <a:r>
              <a:rPr lang="en-US" sz="2000" dirty="0" err="1" smtClean="0"/>
              <a:t>N.p</a:t>
            </a:r>
            <a:r>
              <a:rPr lang="en-US" sz="2000" dirty="0" smtClean="0"/>
              <a:t>., 3 Feb. 2009. Web. 13 Jan. 2014. </a:t>
            </a:r>
            <a:r>
              <a:rPr lang="en-US" sz="2000" dirty="0" smtClean="0">
                <a:hlinkClick r:id="rId4"/>
              </a:rPr>
              <a:t>http://nuclear-imaging.info/site_content/2009/02/03/ </a:t>
            </a:r>
            <a:r>
              <a:rPr lang="en-US" sz="2000" dirty="0" err="1" smtClean="0">
                <a:hlinkClick r:id="rId4"/>
              </a:rPr>
              <a:t>moebius</a:t>
            </a:r>
            <a:r>
              <a:rPr lang="en-US" sz="2000" dirty="0" smtClean="0">
                <a:hlinkClick r:id="rId4"/>
              </a:rPr>
              <a:t>-</a:t>
            </a:r>
            <a:r>
              <a:rPr lang="en-US" sz="2000" dirty="0" err="1" smtClean="0">
                <a:hlinkClick r:id="rId4"/>
              </a:rPr>
              <a:t>mobius</a:t>
            </a:r>
            <a:r>
              <a:rPr lang="en-US" sz="2000" dirty="0" smtClean="0">
                <a:hlinkClick r:id="rId4"/>
              </a:rPr>
              <a:t>-strip-in-art-and-culture/</a:t>
            </a:r>
            <a:r>
              <a:rPr lang="en-US" sz="2000" dirty="0" smtClean="0"/>
              <a:t> Information on the </a:t>
            </a:r>
            <a:r>
              <a:rPr lang="en-US" sz="2000" dirty="0" err="1" smtClean="0"/>
              <a:t>mobius</a:t>
            </a:r>
            <a:r>
              <a:rPr lang="en-US" sz="2000" dirty="0" smtClean="0"/>
              <a:t> strip. </a:t>
            </a:r>
          </a:p>
          <a:p>
            <a:r>
              <a:rPr lang="en-US" sz="2000" dirty="0" smtClean="0"/>
              <a:t>Tessellations. Linda Pearce, </a:t>
            </a:r>
            <a:r>
              <a:rPr lang="en-US" sz="2000" dirty="0" err="1" smtClean="0"/>
              <a:t>n.d.</a:t>
            </a:r>
            <a:r>
              <a:rPr lang="en-US" sz="2000" dirty="0" smtClean="0"/>
              <a:t> Web. 13 Jan. 2014. </a:t>
            </a:r>
            <a:r>
              <a:rPr lang="en-US" sz="2000" dirty="0" smtClean="0">
                <a:hlinkClick r:id="rId5"/>
              </a:rPr>
              <a:t>http://www.csun.edu/  ~lmp99402/</a:t>
            </a:r>
            <a:r>
              <a:rPr lang="en-US" sz="2000" dirty="0" err="1" smtClean="0">
                <a:hlinkClick r:id="rId5"/>
              </a:rPr>
              <a:t>Math_Art</a:t>
            </a:r>
            <a:r>
              <a:rPr lang="en-US" sz="2000" dirty="0" smtClean="0">
                <a:hlinkClick r:id="rId5"/>
              </a:rPr>
              <a:t>/</a:t>
            </a:r>
            <a:r>
              <a:rPr lang="en-US" sz="2000" dirty="0" err="1" smtClean="0">
                <a:hlinkClick r:id="rId5"/>
              </a:rPr>
              <a:t>Tesselations</a:t>
            </a:r>
            <a:r>
              <a:rPr lang="en-US" sz="2000" dirty="0" smtClean="0">
                <a:hlinkClick r:id="rId5"/>
              </a:rPr>
              <a:t>/tesselations.html</a:t>
            </a:r>
            <a:r>
              <a:rPr lang="en-US" sz="2000" dirty="0" smtClean="0"/>
              <a:t> Information on tessellations and math behind Escher Art. </a:t>
            </a:r>
          </a:p>
          <a:p>
            <a:endParaRPr lang="en-US" sz="2000" dirty="0" smtClean="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smtClean="0"/>
          </a:p>
          <a:p>
            <a:pPr marL="0" indent="0">
              <a:buNone/>
            </a:pPr>
            <a:r>
              <a:rPr lang="en-US" sz="2000" dirty="0" smtClean="0"/>
              <a:t> </a:t>
            </a:r>
            <a:endParaRPr lang="en-US" sz="2000" dirty="0"/>
          </a:p>
        </p:txBody>
      </p:sp>
    </p:spTree>
    <p:extLst>
      <p:ext uri="{BB962C8B-B14F-4D97-AF65-F5344CB8AC3E}">
        <p14:creationId xmlns:p14="http://schemas.microsoft.com/office/powerpoint/2010/main" val="183956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Background Info</a:t>
            </a:r>
            <a:endParaRPr lang="en-US" dirty="0"/>
          </a:p>
        </p:txBody>
      </p:sp>
      <p:sp>
        <p:nvSpPr>
          <p:cNvPr id="3" name="Content Placeholder 2"/>
          <p:cNvSpPr>
            <a:spLocks noGrp="1"/>
          </p:cNvSpPr>
          <p:nvPr>
            <p:ph idx="1"/>
          </p:nvPr>
        </p:nvSpPr>
        <p:spPr>
          <a:xfrm>
            <a:off x="381000" y="1371600"/>
            <a:ext cx="8229600" cy="4525963"/>
          </a:xfrm>
        </p:spPr>
        <p:txBody>
          <a:bodyPr>
            <a:noAutofit/>
          </a:bodyPr>
          <a:lstStyle/>
          <a:p>
            <a:pPr marL="0" indent="0">
              <a:buNone/>
            </a:pPr>
            <a:r>
              <a:rPr lang="en-US" sz="2800" dirty="0" err="1" smtClean="0"/>
              <a:t>Maurits</a:t>
            </a:r>
            <a:r>
              <a:rPr lang="en-US" sz="2800" dirty="0" smtClean="0"/>
              <a:t> </a:t>
            </a:r>
            <a:r>
              <a:rPr lang="en-US" sz="2800" dirty="0" err="1" smtClean="0"/>
              <a:t>Cornelis</a:t>
            </a:r>
            <a:r>
              <a:rPr lang="en-US" sz="2800" dirty="0" smtClean="0"/>
              <a:t> Escher was born in Leeuwarden, Holland in 1898. Once he grew older, Escher began to explore his talents with art.</a:t>
            </a:r>
          </a:p>
          <a:p>
            <a:pPr marL="0" indent="0">
              <a:buNone/>
            </a:pPr>
            <a:r>
              <a:rPr lang="en-US" sz="2800" dirty="0"/>
              <a:t>	</a:t>
            </a:r>
            <a:r>
              <a:rPr lang="en-US" sz="2800" dirty="0" smtClean="0"/>
              <a:t>- Illustrated books, design postage stamps, 	murals and tapestries. </a:t>
            </a:r>
          </a:p>
          <a:p>
            <a:pPr marL="0" indent="0">
              <a:buNone/>
            </a:pPr>
            <a:r>
              <a:rPr lang="en-US" sz="2800" dirty="0" smtClean="0"/>
              <a:t>This was just the beginning of his success in the arts. Because of repeated failures on several high school exams, he signed up to join the School for Architecture and Decorative Arts in Haarlem. </a:t>
            </a:r>
          </a:p>
          <a:p>
            <a:pPr marL="0" indent="0">
              <a:buNone/>
            </a:pPr>
            <a:r>
              <a:rPr lang="en-US" sz="2800" dirty="0" smtClean="0"/>
              <a:t>In 1924, Escher traveled to Italy and met his wife Jetta </a:t>
            </a:r>
            <a:r>
              <a:rPr lang="en-US" sz="2800" dirty="0" err="1" smtClean="0"/>
              <a:t>Umiker</a:t>
            </a:r>
            <a:r>
              <a:rPr lang="en-US" sz="2800" dirty="0" smtClean="0"/>
              <a:t>. They then settled in Rome. </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val="18805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70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Background info. </a:t>
            </a:r>
            <a:endParaRPr lang="en-US" dirty="0"/>
          </a:p>
        </p:txBody>
      </p:sp>
      <p:sp>
        <p:nvSpPr>
          <p:cNvPr id="3" name="Content Placeholder 2"/>
          <p:cNvSpPr>
            <a:spLocks noGrp="1"/>
          </p:cNvSpPr>
          <p:nvPr>
            <p:ph idx="1"/>
          </p:nvPr>
        </p:nvSpPr>
        <p:spPr/>
        <p:txBody>
          <a:bodyPr/>
          <a:lstStyle/>
          <a:p>
            <a:r>
              <a:rPr lang="en-US" dirty="0" smtClean="0"/>
              <a:t>Parents wanted him to become an architect like father. </a:t>
            </a:r>
          </a:p>
          <a:p>
            <a:r>
              <a:rPr lang="en-US" dirty="0" smtClean="0"/>
              <a:t>Bad grades led to no solid career. </a:t>
            </a:r>
          </a:p>
          <a:p>
            <a:r>
              <a:rPr lang="en-US" dirty="0" smtClean="0"/>
              <a:t>He began to specialize in woodcarving and </a:t>
            </a:r>
            <a:r>
              <a:rPr lang="en-US" dirty="0" err="1" smtClean="0"/>
              <a:t>lithographics</a:t>
            </a:r>
            <a:r>
              <a:rPr lang="en-US" dirty="0" smtClean="0"/>
              <a:t>. </a:t>
            </a:r>
          </a:p>
          <a:p>
            <a:pPr marL="0" indent="0">
              <a:buNone/>
            </a:pPr>
            <a:r>
              <a:rPr lang="en-US" b="1" dirty="0" smtClean="0">
                <a:solidFill>
                  <a:srgbClr val="C00000"/>
                </a:solidFill>
              </a:rPr>
              <a:t>**Lithography: The process of printing from a flat surface treated so as to repel the ink except where it is required for printing. </a:t>
            </a:r>
          </a:p>
          <a:p>
            <a:endParaRPr lang="en-US" dirty="0"/>
          </a:p>
        </p:txBody>
      </p:sp>
    </p:spTree>
    <p:extLst>
      <p:ext uri="{BB962C8B-B14F-4D97-AF65-F5344CB8AC3E}">
        <p14:creationId xmlns:p14="http://schemas.microsoft.com/office/powerpoint/2010/main" val="38435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of art  </a:t>
            </a:r>
            <a:endParaRPr lang="en-US" dirty="0"/>
          </a:p>
        </p:txBody>
      </p:sp>
      <p:sp>
        <p:nvSpPr>
          <p:cNvPr id="3" name="Content Placeholder 2"/>
          <p:cNvSpPr>
            <a:spLocks noGrp="1"/>
          </p:cNvSpPr>
          <p:nvPr>
            <p:ph idx="1"/>
          </p:nvPr>
        </p:nvSpPr>
        <p:spPr/>
        <p:txBody>
          <a:bodyPr/>
          <a:lstStyle/>
          <a:p>
            <a:pPr marL="0" indent="0">
              <a:buNone/>
            </a:pPr>
            <a:r>
              <a:rPr lang="en-US" dirty="0" smtClean="0"/>
              <a:t>He is most famous for his impossible structures. Some examples of these impossible structures are: “Drawing Hands” and “Reptiles.”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4114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124200"/>
            <a:ext cx="4024313"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0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works of art he created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7" y="4572000"/>
            <a:ext cx="51911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4953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828800"/>
            <a:ext cx="2667000" cy="1200329"/>
          </a:xfrm>
          <a:prstGeom prst="rect">
            <a:avLst/>
          </a:prstGeom>
          <a:noFill/>
        </p:spPr>
        <p:txBody>
          <a:bodyPr wrap="square" rtlCol="0">
            <a:spAutoFit/>
          </a:bodyPr>
          <a:lstStyle/>
          <a:p>
            <a:r>
              <a:rPr lang="en-US" b="1" dirty="0" smtClean="0"/>
              <a:t>This picture shows Escher working on a mural in the third cemetery in Utrecht, Netherlands. 1958</a:t>
            </a:r>
            <a:endParaRPr lang="en-US" b="1" dirty="0"/>
          </a:p>
        </p:txBody>
      </p:sp>
      <p:sp>
        <p:nvSpPr>
          <p:cNvPr id="7" name="TextBox 6"/>
          <p:cNvSpPr txBox="1"/>
          <p:nvPr/>
        </p:nvSpPr>
        <p:spPr>
          <a:xfrm>
            <a:off x="5905500" y="5210814"/>
            <a:ext cx="2476500" cy="646331"/>
          </a:xfrm>
          <a:prstGeom prst="rect">
            <a:avLst/>
          </a:prstGeom>
          <a:noFill/>
        </p:spPr>
        <p:txBody>
          <a:bodyPr wrap="square" rtlCol="0">
            <a:spAutoFit/>
          </a:bodyPr>
          <a:lstStyle/>
          <a:p>
            <a:r>
              <a:rPr lang="en-US" b="1" dirty="0" smtClean="0"/>
              <a:t>This is a picture of the stamps Escher made. </a:t>
            </a:r>
            <a:endParaRPr lang="en-US" b="1" dirty="0"/>
          </a:p>
        </p:txBody>
      </p:sp>
    </p:spTree>
    <p:extLst>
      <p:ext uri="{BB962C8B-B14F-4D97-AF65-F5344CB8AC3E}">
        <p14:creationId xmlns:p14="http://schemas.microsoft.com/office/powerpoint/2010/main" val="26577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fltVal val="0"/>
                                          </p:val>
                                        </p:tav>
                                        <p:tav tm="100000">
                                          <p:val>
                                            <p:strVal val="#ppt_w"/>
                                          </p:val>
                                        </p:tav>
                                      </p:tavLst>
                                    </p:anim>
                                    <p:anim calcmode="lin" valueType="num">
                                      <p:cBhvr>
                                        <p:cTn id="28" dur="500" fill="hold"/>
                                        <p:tgtEl>
                                          <p:spTgt spid="3074"/>
                                        </p:tgtEl>
                                        <p:attrNameLst>
                                          <p:attrName>ppt_h</p:attrName>
                                        </p:attrNameLst>
                                      </p:cBhvr>
                                      <p:tavLst>
                                        <p:tav tm="0">
                                          <p:val>
                                            <p:fltVal val="0"/>
                                          </p:val>
                                        </p:tav>
                                        <p:tav tm="100000">
                                          <p:val>
                                            <p:strVal val="#ppt_h"/>
                                          </p:val>
                                        </p:tav>
                                      </p:tavLst>
                                    </p:anim>
                                    <p:animEffect transition="in" filter="fade">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DFC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math behind Escher Art? </a:t>
            </a:r>
            <a:endParaRPr lang="en-US" dirty="0"/>
          </a:p>
        </p:txBody>
      </p:sp>
      <p:sp>
        <p:nvSpPr>
          <p:cNvPr id="3" name="Content Placeholder 2"/>
          <p:cNvSpPr>
            <a:spLocks noGrp="1"/>
          </p:cNvSpPr>
          <p:nvPr>
            <p:ph idx="1"/>
          </p:nvPr>
        </p:nvSpPr>
        <p:spPr/>
        <p:txBody>
          <a:bodyPr/>
          <a:lstStyle/>
          <a:p>
            <a:pPr marL="0" indent="0">
              <a:buNone/>
            </a:pPr>
            <a:r>
              <a:rPr lang="en-US" dirty="0" smtClean="0"/>
              <a:t>He described that there are four types of symmetry in a plane: </a:t>
            </a:r>
          </a:p>
          <a:p>
            <a:pPr marL="0" indent="0">
              <a:buNone/>
            </a:pPr>
            <a:r>
              <a:rPr lang="en-US" sz="2000" dirty="0" smtClean="0"/>
              <a:t>*A shape that has been simply translated across a piece of paper that has been drawn again in another place. </a:t>
            </a:r>
          </a:p>
          <a:p>
            <a:pPr marL="0" indent="0">
              <a:buNone/>
            </a:pPr>
            <a:r>
              <a:rPr lang="en-US" sz="2000" dirty="0" smtClean="0"/>
              <a:t>*Shows the shape the same alignment and is not flipped, or turned.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2895600" cy="28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0"/>
            <a:ext cx="3190501" cy="282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1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ircle(in)">
                                      <p:cBhvr>
                                        <p:cTn id="27" dur="20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circle(in)">
                                      <p:cBhvr>
                                        <p:cTn id="3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E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 </a:t>
            </a:r>
            <a:endParaRPr lang="en-US" dirty="0"/>
          </a:p>
        </p:txBody>
      </p:sp>
      <p:sp>
        <p:nvSpPr>
          <p:cNvPr id="3" name="Content Placeholder 2"/>
          <p:cNvSpPr>
            <a:spLocks noGrp="1"/>
          </p:cNvSpPr>
          <p:nvPr>
            <p:ph idx="1"/>
          </p:nvPr>
        </p:nvSpPr>
        <p:spPr/>
        <p:txBody>
          <a:bodyPr/>
          <a:lstStyle/>
          <a:p>
            <a:pPr marL="0" indent="0">
              <a:buNone/>
            </a:pPr>
            <a:r>
              <a:rPr lang="en-US" dirty="0" smtClean="0"/>
              <a:t>Reflection: </a:t>
            </a:r>
          </a:p>
          <a:p>
            <a:pPr marL="0" indent="0">
              <a:buNone/>
            </a:pPr>
            <a:r>
              <a:rPr lang="en-US" sz="2000" dirty="0"/>
              <a:t>*</a:t>
            </a:r>
            <a:r>
              <a:rPr lang="en-US" sz="2000" dirty="0" smtClean="0"/>
              <a:t>A shape that had been flipped. </a:t>
            </a:r>
          </a:p>
          <a:p>
            <a:pPr marL="0" indent="0">
              <a:buNone/>
            </a:pPr>
            <a:r>
              <a:rPr lang="en-US" sz="2000" dirty="0"/>
              <a:t>*</a:t>
            </a:r>
            <a:r>
              <a:rPr lang="en-US" sz="2000" dirty="0" smtClean="0"/>
              <a:t>Usually flipped to the left or right (over the x or y-axis), but they can also be flipped or placed at an angle.</a:t>
            </a:r>
          </a:p>
          <a:p>
            <a:pPr marL="0" indent="0">
              <a:buNone/>
            </a:pPr>
            <a:r>
              <a:rPr lang="en-US" sz="2000" dirty="0"/>
              <a:t>*</a:t>
            </a:r>
            <a:r>
              <a:rPr lang="en-US" sz="2000" dirty="0" smtClean="0"/>
              <a:t>If you draw a line through the shapes they should be symmetrical.</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328" y="3758737"/>
            <a:ext cx="2800086" cy="288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758737"/>
            <a:ext cx="2882620" cy="2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5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58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a:t>
            </a:r>
            <a:endParaRPr lang="en-US" dirty="0"/>
          </a:p>
        </p:txBody>
      </p:sp>
      <p:sp>
        <p:nvSpPr>
          <p:cNvPr id="3" name="Content Placeholder 2"/>
          <p:cNvSpPr>
            <a:spLocks noGrp="1"/>
          </p:cNvSpPr>
          <p:nvPr>
            <p:ph idx="1"/>
          </p:nvPr>
        </p:nvSpPr>
        <p:spPr/>
        <p:txBody>
          <a:bodyPr/>
          <a:lstStyle/>
          <a:p>
            <a:pPr marL="0" indent="0">
              <a:buNone/>
            </a:pPr>
            <a:r>
              <a:rPr lang="en-US" dirty="0" smtClean="0"/>
              <a:t>Rotation: </a:t>
            </a:r>
          </a:p>
          <a:p>
            <a:pPr marL="0" indent="0">
              <a:buNone/>
            </a:pPr>
            <a:r>
              <a:rPr lang="en-US" sz="2000" dirty="0"/>
              <a:t>*</a:t>
            </a:r>
            <a:r>
              <a:rPr lang="en-US" sz="2000" dirty="0" smtClean="0"/>
              <a:t>A shape that has been spun around in a circular fashion around a center point which doesn’t move.</a:t>
            </a:r>
          </a:p>
          <a:p>
            <a:pPr marL="0" indent="0">
              <a:buNone/>
            </a:pPr>
            <a:r>
              <a:rPr lang="en-US" sz="2000" i="1" dirty="0" smtClean="0"/>
              <a:t>    EX: On a pinwheel when it spins the middle stays the same. </a:t>
            </a:r>
          </a:p>
          <a:p>
            <a:pPr marL="0" indent="0">
              <a:buNone/>
            </a:pPr>
            <a:r>
              <a:rPr lang="en-US" sz="2000" dirty="0"/>
              <a:t>*</a:t>
            </a:r>
            <a:r>
              <a:rPr lang="en-US" sz="2000" dirty="0" smtClean="0"/>
              <a:t>Always has a center and an angle of rotation. </a:t>
            </a:r>
          </a:p>
          <a:p>
            <a:pPr marL="0" indent="0">
              <a:buNone/>
            </a:pPr>
            <a:endParaRPr lang="en-US" sz="2000"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3554643" cy="262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61954"/>
            <a:ext cx="2895600" cy="25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6E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 </a:t>
            </a:r>
            <a:endParaRPr lang="en-US" dirty="0"/>
          </a:p>
        </p:txBody>
      </p:sp>
      <p:sp>
        <p:nvSpPr>
          <p:cNvPr id="3" name="Content Placeholder 2"/>
          <p:cNvSpPr>
            <a:spLocks noGrp="1"/>
          </p:cNvSpPr>
          <p:nvPr>
            <p:ph idx="1"/>
          </p:nvPr>
        </p:nvSpPr>
        <p:spPr/>
        <p:txBody>
          <a:bodyPr/>
          <a:lstStyle/>
          <a:p>
            <a:pPr marL="0" indent="0">
              <a:buNone/>
            </a:pPr>
            <a:r>
              <a:rPr lang="en-US" dirty="0" smtClean="0"/>
              <a:t>Glide Reflection: </a:t>
            </a:r>
          </a:p>
          <a:p>
            <a:pPr marL="0" indent="0">
              <a:buNone/>
            </a:pPr>
            <a:r>
              <a:rPr lang="en-US" sz="2000" dirty="0"/>
              <a:t>*</a:t>
            </a:r>
            <a:r>
              <a:rPr lang="en-US" sz="2000" dirty="0" smtClean="0"/>
              <a:t>When a piece of art has a known shape but no real way they are put together. </a:t>
            </a:r>
          </a:p>
          <a:p>
            <a:pPr marL="0" indent="0">
              <a:buNone/>
            </a:pPr>
            <a:r>
              <a:rPr lang="en-US" sz="2000" dirty="0"/>
              <a:t>*</a:t>
            </a:r>
            <a:r>
              <a:rPr lang="en-US" sz="2000" dirty="0" smtClean="0"/>
              <a:t>This is not reflection, symmetry, or rotation.</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3833436" cy="28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3581400"/>
            <a:ext cx="4487834" cy="285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10946</TotalTime>
  <Words>610</Words>
  <Application>Microsoft Office PowerPoint</Application>
  <PresentationFormat>On-screen Show (4:3)</PresentationFormat>
  <Paragraphs>61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How is Escher Art made? </vt:lpstr>
      <vt:lpstr>Background Info</vt:lpstr>
      <vt:lpstr>Art Background info. </vt:lpstr>
      <vt:lpstr>Works of art  </vt:lpstr>
      <vt:lpstr>Other works of art he created </vt:lpstr>
      <vt:lpstr>What is the math behind Escher Art? </vt:lpstr>
      <vt:lpstr>Math behind Escher Art: Cont. </vt:lpstr>
      <vt:lpstr>Math behind Escher Art: Cont.</vt:lpstr>
      <vt:lpstr>Math behind Escher Art: Cont. </vt:lpstr>
      <vt:lpstr>Mobius strips in Escher’s work</vt:lpstr>
      <vt:lpstr>“Insects”</vt:lpstr>
      <vt:lpstr>“Ribbon”</vt:lpstr>
      <vt:lpstr>Annotated Bibliography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Escher Art made?</dc:title>
  <dc:creator>Aboulafia, Alanna</dc:creator>
  <cp:lastModifiedBy>Aboulafia, Alanna</cp:lastModifiedBy>
  <cp:revision>24</cp:revision>
  <dcterms:created xsi:type="dcterms:W3CDTF">2014-01-06T19:43:41Z</dcterms:created>
  <dcterms:modified xsi:type="dcterms:W3CDTF">2014-11-17T16:31:03Z</dcterms:modified>
</cp:coreProperties>
</file>