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24"/>
  </p:notesMasterIdLst>
  <p:sldIdLst>
    <p:sldId id="256" r:id="rId2"/>
    <p:sldId id="257" r:id="rId3"/>
    <p:sldId id="267" r:id="rId4"/>
    <p:sldId id="258" r:id="rId5"/>
    <p:sldId id="259" r:id="rId6"/>
    <p:sldId id="264" r:id="rId7"/>
    <p:sldId id="263" r:id="rId8"/>
    <p:sldId id="265" r:id="rId9"/>
    <p:sldId id="268" r:id="rId10"/>
    <p:sldId id="269" r:id="rId11"/>
    <p:sldId id="270" r:id="rId12"/>
    <p:sldId id="276" r:id="rId13"/>
    <p:sldId id="271" r:id="rId14"/>
    <p:sldId id="272" r:id="rId15"/>
    <p:sldId id="277" r:id="rId16"/>
    <p:sldId id="280" r:id="rId17"/>
    <p:sldId id="278" r:id="rId18"/>
    <p:sldId id="279" r:id="rId19"/>
    <p:sldId id="273" r:id="rId20"/>
    <p:sldId id="281" r:id="rId21"/>
    <p:sldId id="275"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9E66D5-EE65-45E7-8358-A3A321CC91A2}"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88734-2983-4009-BD3B-6CA9F3579B17}" type="slidenum">
              <a:rPr lang="en-US" smtClean="0"/>
              <a:t>‹#›</a:t>
            </a:fld>
            <a:endParaRPr lang="en-US"/>
          </a:p>
        </p:txBody>
      </p:sp>
    </p:spTree>
    <p:extLst>
      <p:ext uri="{BB962C8B-B14F-4D97-AF65-F5344CB8AC3E}">
        <p14:creationId xmlns:p14="http://schemas.microsoft.com/office/powerpoint/2010/main" val="385134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procedure</a:t>
            </a:r>
            <a:r>
              <a:rPr lang="en-US" baseline="0" dirty="0" smtClean="0"/>
              <a:t> for extracting the aluminum did not have to be altered very much because the sandpaper worked very well the first time we test it and since the other two procedures did not work at all, there was no need to change anything, just to abandon those ideas.</a:t>
            </a:r>
            <a:endParaRPr lang="en-US" dirty="0"/>
          </a:p>
        </p:txBody>
      </p:sp>
      <p:sp>
        <p:nvSpPr>
          <p:cNvPr id="4" name="Slide Number Placeholder 3"/>
          <p:cNvSpPr>
            <a:spLocks noGrp="1"/>
          </p:cNvSpPr>
          <p:nvPr>
            <p:ph type="sldNum" sz="quarter" idx="10"/>
          </p:nvPr>
        </p:nvSpPr>
        <p:spPr/>
        <p:txBody>
          <a:bodyPr/>
          <a:lstStyle/>
          <a:p>
            <a:fld id="{D5388734-2983-4009-BD3B-6CA9F3579B17}" type="slidenum">
              <a:rPr lang="en-US" smtClean="0"/>
              <a:t>8</a:t>
            </a:fld>
            <a:endParaRPr lang="en-US"/>
          </a:p>
        </p:txBody>
      </p:sp>
    </p:spTree>
    <p:extLst>
      <p:ext uri="{BB962C8B-B14F-4D97-AF65-F5344CB8AC3E}">
        <p14:creationId xmlns:p14="http://schemas.microsoft.com/office/powerpoint/2010/main" val="380405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88734-2983-4009-BD3B-6CA9F3579B17}" type="slidenum">
              <a:rPr lang="en-US" smtClean="0"/>
              <a:t>19</a:t>
            </a:fld>
            <a:endParaRPr lang="en-US"/>
          </a:p>
        </p:txBody>
      </p:sp>
    </p:spTree>
    <p:extLst>
      <p:ext uri="{BB962C8B-B14F-4D97-AF65-F5344CB8AC3E}">
        <p14:creationId xmlns:p14="http://schemas.microsoft.com/office/powerpoint/2010/main" val="380405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9FF2E908-535D-4292-8133-C1210E314F9A}"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E9FFE-9CE9-4497-98EF-B8A6BF16AE53}"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ECE9FFE-9CE9-4497-98EF-B8A6BF16AE53}" type="datetimeFigureOut">
              <a:rPr lang="en-US" smtClean="0"/>
              <a:t>11/17/2014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2E908-535D-4292-8133-C1210E314F9A}"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CE9FFE-9CE9-4497-98EF-B8A6BF16AE53}"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CE9FFE-9CE9-4497-98EF-B8A6BF16AE53}"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ECE9FFE-9CE9-4497-98EF-B8A6BF16AE53}"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2E908-535D-4292-8133-C1210E314F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ECE9FFE-9CE9-4497-98EF-B8A6BF16AE53}" type="datetimeFigureOut">
              <a:rPr lang="en-US" smtClean="0"/>
              <a:t>11/17/2014</a:t>
            </a:fld>
            <a:endParaRPr lang="en-US"/>
          </a:p>
        </p:txBody>
      </p:sp>
      <p:sp>
        <p:nvSpPr>
          <p:cNvPr id="7" name="Slide Number Placeholder 6"/>
          <p:cNvSpPr>
            <a:spLocks noGrp="1"/>
          </p:cNvSpPr>
          <p:nvPr>
            <p:ph type="sldNum" sz="quarter" idx="12"/>
          </p:nvPr>
        </p:nvSpPr>
        <p:spPr/>
        <p:txBody>
          <a:bodyPr/>
          <a:lstStyle/>
          <a:p>
            <a:fld id="{9FF2E908-535D-4292-8133-C1210E314F9A}"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ECE9FFE-9CE9-4497-98EF-B8A6BF16AE53}"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9FF2E908-535D-4292-8133-C1210E314F9A}"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85000" lnSpcReduction="20000"/>
          </a:bodyPr>
          <a:lstStyle/>
          <a:p>
            <a:r>
              <a:rPr lang="en-US" dirty="0" smtClean="0"/>
              <a:t>By Alanna Aboulafia, Molly Baker, Regan Gore, and Najah Soudan</a:t>
            </a:r>
            <a:endParaRPr lang="en-US" dirty="0"/>
          </a:p>
        </p:txBody>
      </p:sp>
      <p:sp>
        <p:nvSpPr>
          <p:cNvPr id="2" name="Title 1"/>
          <p:cNvSpPr>
            <a:spLocks noGrp="1"/>
          </p:cNvSpPr>
          <p:nvPr>
            <p:ph type="ctrTitle"/>
          </p:nvPr>
        </p:nvSpPr>
        <p:spPr/>
        <p:txBody>
          <a:bodyPr>
            <a:normAutofit fontScale="90000"/>
          </a:bodyPr>
          <a:lstStyle/>
          <a:p>
            <a:r>
              <a:rPr lang="en-US" dirty="0" smtClean="0"/>
              <a:t>Recycling Aluminum in Yogurt Lids</a:t>
            </a:r>
            <a:endParaRPr lang="en-US" dirty="0"/>
          </a:p>
        </p:txBody>
      </p:sp>
    </p:spTree>
    <p:extLst>
      <p:ext uri="{BB962C8B-B14F-4D97-AF65-F5344CB8AC3E}">
        <p14:creationId xmlns:p14="http://schemas.microsoft.com/office/powerpoint/2010/main" val="4180981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Plans/Thoughts</a:t>
            </a:r>
            <a:endParaRPr lang="en-US" dirty="0"/>
          </a:p>
        </p:txBody>
      </p:sp>
      <p:sp>
        <p:nvSpPr>
          <p:cNvPr id="4" name="Content Placeholder 3"/>
          <p:cNvSpPr>
            <a:spLocks noGrp="1"/>
          </p:cNvSpPr>
          <p:nvPr>
            <p:ph idx="1"/>
          </p:nvPr>
        </p:nvSpPr>
        <p:spPr/>
        <p:txBody>
          <a:bodyPr/>
          <a:lstStyle/>
          <a:p>
            <a:r>
              <a:rPr lang="en-US" dirty="0" smtClean="0"/>
              <a:t>We planned on putting the lids into the </a:t>
            </a:r>
            <a:r>
              <a:rPr lang="en-US" dirty="0"/>
              <a:t>beaker containing 1.4ml of potassium </a:t>
            </a:r>
            <a:r>
              <a:rPr lang="en-US" dirty="0" smtClean="0"/>
              <a:t>hydroxide, and just letting it sit there. </a:t>
            </a:r>
          </a:p>
          <a:p>
            <a:r>
              <a:rPr lang="en-US" dirty="0" smtClean="0"/>
              <a:t>We believed that the chemicals would just separate the plastic from the aluminum. It did. Took a lot of time. </a:t>
            </a:r>
          </a:p>
          <a:p>
            <a:r>
              <a:rPr lang="en-US" dirty="0" smtClean="0"/>
              <a:t>We concluded that we needed to speed up the process of separating the two materials to make it more efficient.   </a:t>
            </a:r>
            <a:endParaRPr lang="en-US" dirty="0"/>
          </a:p>
        </p:txBody>
      </p:sp>
    </p:spTree>
    <p:extLst>
      <p:ext uri="{BB962C8B-B14F-4D97-AF65-F5344CB8AC3E}">
        <p14:creationId xmlns:p14="http://schemas.microsoft.com/office/powerpoint/2010/main" val="133903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Extraction</a:t>
            </a:r>
            <a:endParaRPr lang="en-US" dirty="0"/>
          </a:p>
        </p:txBody>
      </p:sp>
      <p:sp>
        <p:nvSpPr>
          <p:cNvPr id="4" name="Content Placeholder 3"/>
          <p:cNvSpPr>
            <a:spLocks noGrp="1"/>
          </p:cNvSpPr>
          <p:nvPr>
            <p:ph sz="half" idx="1"/>
          </p:nvPr>
        </p:nvSpPr>
        <p:spPr>
          <a:xfrm>
            <a:off x="426128" y="1719071"/>
            <a:ext cx="8717872" cy="4407408"/>
          </a:xfrm>
        </p:spPr>
        <p:txBody>
          <a:bodyPr/>
          <a:lstStyle/>
          <a:p>
            <a:pPr marL="114300" indent="0">
              <a:buNone/>
            </a:pPr>
            <a:r>
              <a:rPr lang="en-US" b="1" dirty="0" smtClean="0"/>
              <a:t>Step 1</a:t>
            </a:r>
            <a:r>
              <a:rPr lang="en-US" dirty="0" smtClean="0"/>
              <a:t>-The aluminum package was cut into small squares and each square had to have the same dimensions</a:t>
            </a:r>
          </a:p>
          <a:p>
            <a:pPr marL="114300" indent="0">
              <a:buNone/>
            </a:pPr>
            <a:r>
              <a:rPr lang="en-US" b="1" dirty="0" smtClean="0"/>
              <a:t>Step 2</a:t>
            </a:r>
            <a:r>
              <a:rPr lang="en-US" dirty="0" smtClean="0"/>
              <a:t>- measure the mass of the package piece which should be between 0.9 and 1.2 grams</a:t>
            </a:r>
          </a:p>
          <a:p>
            <a:pPr marL="114300" indent="0">
              <a:buNone/>
            </a:pPr>
            <a:r>
              <a:rPr lang="en-US" b="1" dirty="0" smtClean="0"/>
              <a:t>Step 3</a:t>
            </a:r>
            <a:r>
              <a:rPr lang="en-US" dirty="0" smtClean="0"/>
              <a:t>-Put aluminum pieces in  250 milliliter beaker </a:t>
            </a:r>
          </a:p>
          <a:p>
            <a:pPr marL="114300" indent="0">
              <a:buNone/>
            </a:pPr>
            <a:r>
              <a:rPr lang="en-US" b="1" dirty="0" smtClean="0"/>
              <a:t>Step 4</a:t>
            </a:r>
            <a:r>
              <a:rPr lang="en-US" dirty="0" smtClean="0"/>
              <a:t>-Put 40 milliliters of 1.4M potassium hydroxide into a graduated cylinder </a:t>
            </a:r>
            <a:endParaRPr lang="en-US" dirty="0"/>
          </a:p>
        </p:txBody>
      </p:sp>
    </p:spTree>
    <p:extLst>
      <p:ext uri="{BB962C8B-B14F-4D97-AF65-F5344CB8AC3E}">
        <p14:creationId xmlns:p14="http://schemas.microsoft.com/office/powerpoint/2010/main" val="2414992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Procedure for </a:t>
            </a:r>
            <a:r>
              <a:rPr lang="en-US" dirty="0" smtClean="0"/>
              <a:t>Extraction (Continued)</a:t>
            </a:r>
            <a:endParaRPr lang="en-US" dirty="0"/>
          </a:p>
        </p:txBody>
      </p:sp>
      <p:sp>
        <p:nvSpPr>
          <p:cNvPr id="3" name="Content Placeholder 2"/>
          <p:cNvSpPr>
            <a:spLocks noGrp="1"/>
          </p:cNvSpPr>
          <p:nvPr>
            <p:ph sz="half" idx="1"/>
          </p:nvPr>
        </p:nvSpPr>
        <p:spPr>
          <a:xfrm>
            <a:off x="426128" y="1719071"/>
            <a:ext cx="8717872" cy="4407408"/>
          </a:xfrm>
        </p:spPr>
        <p:txBody>
          <a:bodyPr>
            <a:normAutofit fontScale="92500" lnSpcReduction="20000"/>
          </a:bodyPr>
          <a:lstStyle/>
          <a:p>
            <a:pPr marL="114300" indent="0">
              <a:buNone/>
            </a:pPr>
            <a:r>
              <a:rPr lang="en-US" b="1" dirty="0" smtClean="0"/>
              <a:t>Step 5</a:t>
            </a:r>
            <a:r>
              <a:rPr lang="en-US" dirty="0" smtClean="0"/>
              <a:t>-Place the beaker on a hot plate and heat it on there until the chemical reaction is complete(there a no visible piece of aluminum metal)</a:t>
            </a:r>
          </a:p>
          <a:p>
            <a:pPr marL="114300" indent="0">
              <a:buNone/>
            </a:pPr>
            <a:r>
              <a:rPr lang="en-US" b="1" dirty="0" smtClean="0"/>
              <a:t>Step 6</a:t>
            </a:r>
            <a:r>
              <a:rPr lang="en-US" dirty="0" smtClean="0"/>
              <a:t>-put funnel with filter paper in a 250 L beaker</a:t>
            </a:r>
          </a:p>
          <a:p>
            <a:pPr marL="114300" indent="0">
              <a:buNone/>
            </a:pPr>
            <a:r>
              <a:rPr lang="en-US" dirty="0" smtClean="0"/>
              <a:t>Step 7-Slowly pour the solution through the funnel and separate liquid from package pieces</a:t>
            </a:r>
          </a:p>
          <a:p>
            <a:pPr marL="114300" indent="0">
              <a:buNone/>
            </a:pPr>
            <a:r>
              <a:rPr lang="en-US" b="1" dirty="0" smtClean="0"/>
              <a:t>Step 8</a:t>
            </a:r>
            <a:r>
              <a:rPr lang="en-US" dirty="0" smtClean="0"/>
              <a:t>-let package pieces dry</a:t>
            </a:r>
          </a:p>
          <a:p>
            <a:pPr marL="114300" indent="0">
              <a:buNone/>
            </a:pPr>
            <a:r>
              <a:rPr lang="en-US" b="1" dirty="0" smtClean="0"/>
              <a:t>Step 9</a:t>
            </a:r>
            <a:r>
              <a:rPr lang="en-US" dirty="0" smtClean="0"/>
              <a:t>-use an electronic balance to measure the mass of dry pieces </a:t>
            </a:r>
          </a:p>
          <a:p>
            <a:pPr marL="114300" indent="0">
              <a:buNone/>
            </a:pPr>
            <a:r>
              <a:rPr lang="en-US" b="1" dirty="0" smtClean="0"/>
              <a:t>Step 10</a:t>
            </a:r>
            <a:r>
              <a:rPr lang="en-US" dirty="0" smtClean="0"/>
              <a:t>-Observe the to see if there is any leftover aluminum on the funnel paper </a:t>
            </a:r>
          </a:p>
        </p:txBody>
      </p:sp>
    </p:spTree>
    <p:extLst>
      <p:ext uri="{BB962C8B-B14F-4D97-AF65-F5344CB8AC3E}">
        <p14:creationId xmlns:p14="http://schemas.microsoft.com/office/powerpoint/2010/main" val="3750492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Sandpaper Results</a:t>
            </a:r>
            <a:endParaRPr lang="en-US" dirty="0"/>
          </a:p>
        </p:txBody>
      </p:sp>
      <p:sp>
        <p:nvSpPr>
          <p:cNvPr id="2" name="Content Placeholder 1"/>
          <p:cNvSpPr>
            <a:spLocks noGrp="1"/>
          </p:cNvSpPr>
          <p:nvPr>
            <p:ph idx="1"/>
          </p:nvPr>
        </p:nvSpPr>
        <p:spPr>
          <a:xfrm>
            <a:off x="457200" y="1752600"/>
            <a:ext cx="8229600" cy="5029200"/>
          </a:xfrm>
        </p:spPr>
        <p:txBody>
          <a:bodyPr>
            <a:normAutofit lnSpcReduction="10000"/>
          </a:bodyPr>
          <a:lstStyle/>
          <a:p>
            <a:r>
              <a:rPr lang="en-US" dirty="0" smtClean="0"/>
              <a:t>The mechanical group first used 100 grit sandpaper on the aluminum lids. Their reasoning for this was to extract the ink and the extrinsic materials. </a:t>
            </a:r>
          </a:p>
          <a:p>
            <a:endParaRPr lang="en-US" dirty="0"/>
          </a:p>
          <a:p>
            <a:r>
              <a:rPr lang="en-US" dirty="0" smtClean="0"/>
              <a:t>Hopefully, this would speed up the process of separating the plastic from the aluminum. </a:t>
            </a:r>
          </a:p>
          <a:p>
            <a:endParaRPr lang="en-US" dirty="0" smtClean="0"/>
          </a:p>
          <a:p>
            <a:r>
              <a:rPr lang="en-US" dirty="0" smtClean="0"/>
              <a:t>It did. Initially (without using sand paper), it took 17 minutes to extract the aluminum. Using sand paper, almost all of the aluminum was removed after 9 minutes. After 14 minutes, all of it was separated. The use of sandpaper shaved off 3 minutes from the original time. </a:t>
            </a:r>
            <a:endParaRPr lang="en-US" dirty="0"/>
          </a:p>
        </p:txBody>
      </p:sp>
    </p:spTree>
    <p:extLst>
      <p:ext uri="{BB962C8B-B14F-4D97-AF65-F5344CB8AC3E}">
        <p14:creationId xmlns:p14="http://schemas.microsoft.com/office/powerpoint/2010/main" val="304952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14300" indent="0" algn="ctr">
              <a:buNone/>
            </a:pPr>
            <a:r>
              <a:rPr lang="en-US" dirty="0" smtClean="0"/>
              <a:t>Data Table: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87497425"/>
              </p:ext>
            </p:extLst>
          </p:nvPr>
        </p:nvGraphicFramePr>
        <p:xfrm>
          <a:off x="685800" y="2362200"/>
          <a:ext cx="8077200" cy="3131727"/>
        </p:xfrm>
        <a:graphic>
          <a:graphicData uri="http://schemas.openxmlformats.org/drawingml/2006/table">
            <a:tbl>
              <a:tblPr firstRow="1" firstCol="1" bandRow="1"/>
              <a:tblGrid>
                <a:gridCol w="799797"/>
                <a:gridCol w="1185574"/>
                <a:gridCol w="899400"/>
                <a:gridCol w="866696"/>
                <a:gridCol w="1311937"/>
                <a:gridCol w="897916"/>
                <a:gridCol w="833991"/>
                <a:gridCol w="1281889"/>
              </a:tblGrid>
              <a:tr h="2286000">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727">
                <a:tc>
                  <a:txBody>
                    <a:bodyPr/>
                    <a:lstStyle/>
                    <a:p>
                      <a:pPr marL="0" marR="0">
                        <a:lnSpc>
                          <a:spcPct val="115000"/>
                        </a:lnSpc>
                        <a:spcBef>
                          <a:spcPts val="0"/>
                        </a:spcBef>
                        <a:spcAft>
                          <a:spcPts val="0"/>
                        </a:spcAft>
                      </a:pPr>
                      <a:r>
                        <a:rPr lang="en-US" sz="1800">
                          <a:effectLst/>
                          <a:latin typeface="Calibri"/>
                          <a:ea typeface="Calibri"/>
                          <a:cs typeface="Times New Roman"/>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4 x 3 (4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0.6194g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45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7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0.1645g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lstStyle/>
          <a:p>
            <a:r>
              <a:rPr lang="en-US" sz="3200" dirty="0" smtClean="0"/>
              <a:t>Day 1 </a:t>
            </a:r>
            <a:endParaRPr lang="en-US" sz="3200" dirty="0"/>
          </a:p>
        </p:txBody>
      </p:sp>
    </p:spTree>
    <p:extLst>
      <p:ext uri="{BB962C8B-B14F-4D97-AF65-F5344CB8AC3E}">
        <p14:creationId xmlns:p14="http://schemas.microsoft.com/office/powerpoint/2010/main" val="141685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114300" indent="0" algn="ctr">
              <a:buNone/>
            </a:pPr>
            <a:r>
              <a:rPr lang="en-US" dirty="0" smtClean="0"/>
              <a:t>Data Table</a:t>
            </a:r>
          </a:p>
          <a:p>
            <a:pPr marL="114300" indent="0" algn="ctr">
              <a:buNone/>
            </a:pPr>
            <a:endParaRPr lang="en-US" dirty="0"/>
          </a:p>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endParaRPr lang="en-US" dirty="0"/>
          </a:p>
          <a:p>
            <a:pPr marL="114300" indent="0" algn="ctr">
              <a:buNone/>
            </a:pPr>
            <a:endParaRPr lang="en-US" dirty="0" smtClean="0"/>
          </a:p>
          <a:p>
            <a:pPr marL="114300" indent="0" algn="ctr">
              <a:buNone/>
            </a:pPr>
            <a:endParaRPr lang="en-US" dirty="0"/>
          </a:p>
          <a:p>
            <a:pPr marL="114300" indent="0">
              <a:buNone/>
            </a:pPr>
            <a:r>
              <a:rPr lang="en-US" sz="1600" b="1" dirty="0" smtClean="0"/>
              <a:t>**It was during our second trial that was realized that the more submerged into</a:t>
            </a:r>
          </a:p>
          <a:p>
            <a:pPr marL="114300" indent="0">
              <a:buNone/>
            </a:pPr>
            <a:r>
              <a:rPr lang="en-US" sz="1600" b="1" dirty="0" smtClean="0"/>
              <a:t>the liquid the pieces are, the faster the aluminum separates. </a:t>
            </a:r>
            <a:endParaRPr lang="en-US" sz="2800" b="1" dirty="0"/>
          </a:p>
          <a:p>
            <a:pPr marL="114300" indent="0">
              <a:buNone/>
            </a:pPr>
            <a:endParaRPr lang="en-US" sz="2800" b="1" dirty="0" smtClean="0"/>
          </a:p>
          <a:p>
            <a:pPr marL="114300" indent="0" algn="ct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7368653"/>
              </p:ext>
            </p:extLst>
          </p:nvPr>
        </p:nvGraphicFramePr>
        <p:xfrm>
          <a:off x="381000" y="2438400"/>
          <a:ext cx="8229600" cy="2772944"/>
        </p:xfrm>
        <a:graphic>
          <a:graphicData uri="http://schemas.openxmlformats.org/drawingml/2006/table">
            <a:tbl>
              <a:tblPr firstRow="1" firstCol="1" bandRow="1"/>
              <a:tblGrid>
                <a:gridCol w="682356"/>
                <a:gridCol w="1303017"/>
                <a:gridCol w="899401"/>
                <a:gridCol w="866696"/>
                <a:gridCol w="1311937"/>
                <a:gridCol w="897915"/>
                <a:gridCol w="833990"/>
                <a:gridCol w="1434288"/>
              </a:tblGrid>
              <a:tr h="1981200">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Dimensions of package Piece (cm x cm)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744">
                <a:tc>
                  <a:txBody>
                    <a:bodyPr/>
                    <a:lstStyle/>
                    <a:p>
                      <a:pPr marL="0" marR="0">
                        <a:lnSpc>
                          <a:spcPct val="115000"/>
                        </a:lnSpc>
                        <a:spcBef>
                          <a:spcPts val="0"/>
                        </a:spcBef>
                        <a:spcAft>
                          <a:spcPts val="0"/>
                        </a:spcAft>
                      </a:pPr>
                      <a:r>
                        <a:rPr lang="en-US" sz="1800">
                          <a:effectLst/>
                          <a:latin typeface="Calibri"/>
                          <a:ea typeface="Calibri"/>
                          <a:cs typeface="Times New Roman"/>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0.6072g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57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17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.75g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0.1476g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450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122" name="Picture 2" descr="\\rediscsi\aboulafiaal$\Pictures\2014-05-27\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6477000" y="3789218"/>
            <a:ext cx="1981200" cy="78393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807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sp>
        <p:nvSpPr>
          <p:cNvPr id="5" name="Content Placeholder 4"/>
          <p:cNvSpPr>
            <a:spLocks noGrp="1"/>
          </p:cNvSpPr>
          <p:nvPr>
            <p:ph idx="1"/>
          </p:nvPr>
        </p:nvSpPr>
        <p:spPr/>
        <p:txBody>
          <a:bodyPr>
            <a:normAutofit lnSpcReduction="10000"/>
          </a:bodyPr>
          <a:lstStyle/>
          <a:p>
            <a:pPr marL="114300" indent="0">
              <a:buNone/>
            </a:pPr>
            <a:r>
              <a:rPr lang="en-US" dirty="0" smtClean="0"/>
              <a:t>                              Data Table</a:t>
            </a:r>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sz="1600" b="1" dirty="0" smtClean="0"/>
              <a:t>**It was during our third trial that we collaborated with the mechanical group and used sand paper on our 11 2 x 2 cm pieces of aluminum. </a:t>
            </a:r>
            <a:endParaRPr lang="en-US" sz="1600" b="1" dirty="0"/>
          </a:p>
        </p:txBody>
      </p:sp>
      <p:graphicFrame>
        <p:nvGraphicFramePr>
          <p:cNvPr id="3" name="Table 2"/>
          <p:cNvGraphicFramePr>
            <a:graphicFrameLocks noGrp="1"/>
          </p:cNvGraphicFramePr>
          <p:nvPr>
            <p:extLst>
              <p:ext uri="{D42A27DB-BD31-4B8C-83A1-F6EECF244321}">
                <p14:modId xmlns:p14="http://schemas.microsoft.com/office/powerpoint/2010/main" val="1298384988"/>
              </p:ext>
            </p:extLst>
          </p:nvPr>
        </p:nvGraphicFramePr>
        <p:xfrm>
          <a:off x="457200" y="2511044"/>
          <a:ext cx="8382000" cy="2714016"/>
        </p:xfrm>
        <a:graphic>
          <a:graphicData uri="http://schemas.openxmlformats.org/drawingml/2006/table">
            <a:tbl>
              <a:tblPr firstRow="1" firstCol="1" bandRow="1"/>
              <a:tblGrid>
                <a:gridCol w="722892"/>
                <a:gridCol w="1380424"/>
                <a:gridCol w="952831"/>
                <a:gridCol w="918183"/>
                <a:gridCol w="1389874"/>
                <a:gridCol w="951256"/>
                <a:gridCol w="883535"/>
                <a:gridCol w="1183005"/>
              </a:tblGrid>
              <a:tr h="2060956">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060">
                <a:tc>
                  <a:txBody>
                    <a:bodyPr/>
                    <a:lstStyle/>
                    <a:p>
                      <a:pPr marL="0" marR="0">
                        <a:lnSpc>
                          <a:spcPct val="115000"/>
                        </a:lnSpc>
                        <a:spcBef>
                          <a:spcPts val="0"/>
                        </a:spcBef>
                        <a:spcAft>
                          <a:spcPts val="0"/>
                        </a:spcAft>
                      </a:pPr>
                      <a:r>
                        <a:rPr lang="en-US" sz="1800" dirty="0" smtClean="0">
                          <a:effectLst/>
                          <a:latin typeface="Calibri"/>
                          <a:ea typeface="Calibri"/>
                          <a:cs typeface="Times New Roman"/>
                        </a:rPr>
                        <a:t>5/15</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0.531g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70 </a:t>
                      </a:r>
                      <a:r>
                        <a:rPr lang="en-US" sz="1800" dirty="0">
                          <a:effectLst/>
                          <a:latin typeface="Calibri"/>
                          <a:ea typeface="Calibri"/>
                          <a:cs typeface="Times New Roman"/>
                        </a:rPr>
                        <a:t>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14 </a:t>
                      </a:r>
                      <a:r>
                        <a:rPr lang="en-US" sz="1800" dirty="0">
                          <a:effectLst/>
                          <a:latin typeface="Calibri"/>
                          <a:ea typeface="Calibri"/>
                          <a:cs typeface="Times New Roman"/>
                        </a:rPr>
                        <a:t>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0.168g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9954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sp>
        <p:nvSpPr>
          <p:cNvPr id="3" name="Content Placeholder 2"/>
          <p:cNvSpPr>
            <a:spLocks noGrp="1"/>
          </p:cNvSpPr>
          <p:nvPr>
            <p:ph idx="1"/>
          </p:nvPr>
        </p:nvSpPr>
        <p:spPr/>
        <p:txBody>
          <a:bodyPr/>
          <a:lstStyle/>
          <a:p>
            <a:pPr marL="114300" indent="0" algn="ctr">
              <a:buNone/>
            </a:pPr>
            <a:r>
              <a:rPr lang="en-US" dirty="0" smtClean="0"/>
              <a:t>Data Table</a:t>
            </a:r>
          </a:p>
          <a:p>
            <a:pPr marL="114300" indent="0" algn="ctr">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4631616"/>
              </p:ext>
            </p:extLst>
          </p:nvPr>
        </p:nvGraphicFramePr>
        <p:xfrm>
          <a:off x="762000" y="2590800"/>
          <a:ext cx="7848600" cy="2844799"/>
        </p:xfrm>
        <a:graphic>
          <a:graphicData uri="http://schemas.openxmlformats.org/drawingml/2006/table">
            <a:tbl>
              <a:tblPr firstRow="1" firstCol="1" bandRow="1"/>
              <a:tblGrid>
                <a:gridCol w="609600"/>
                <a:gridCol w="1297144"/>
                <a:gridCol w="912656"/>
                <a:gridCol w="914400"/>
                <a:gridCol w="1066800"/>
                <a:gridCol w="924629"/>
                <a:gridCol w="800961"/>
                <a:gridCol w="1322410"/>
              </a:tblGrid>
              <a:tr h="2213863">
                <a:tc>
                  <a:txBody>
                    <a:bodyPr/>
                    <a:lstStyle/>
                    <a:p>
                      <a:pPr marL="0" marR="0">
                        <a:lnSpc>
                          <a:spcPct val="115000"/>
                        </a:lnSpc>
                        <a:spcBef>
                          <a:spcPts val="0"/>
                        </a:spcBef>
                        <a:spcAft>
                          <a:spcPts val="0"/>
                        </a:spcAft>
                      </a:pPr>
                      <a:r>
                        <a:rPr lang="en-US" sz="1800" dirty="0">
                          <a:effectLst/>
                          <a:latin typeface="Calibri"/>
                          <a:ea typeface="Calibri"/>
                          <a:cs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Dimensions of package Piece (cm x cm)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package pieces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Setting on hot plate</a:t>
                      </a:r>
                    </a:p>
                    <a:p>
                      <a:pPr marL="0" marR="0">
                        <a:lnSpc>
                          <a:spcPct val="115000"/>
                        </a:lnSpc>
                        <a:spcBef>
                          <a:spcPts val="0"/>
                        </a:spcBef>
                        <a:spcAft>
                          <a:spcPts val="0"/>
                        </a:spcAft>
                      </a:pPr>
                      <a:r>
                        <a:rPr lang="en-US" sz="1800" dirty="0">
                          <a:effectLst/>
                          <a:latin typeface="Calibri"/>
                          <a:ea typeface="Calibri"/>
                          <a:cs typeface="Times New Roman"/>
                        </a:rPr>
                        <a:t> </a:t>
                      </a:r>
                    </a:p>
                    <a:p>
                      <a:pPr marL="0" marR="0">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Temperature obtained (Celsius)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Total time solution heated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filter paper (g)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Mass of </a:t>
                      </a:r>
                      <a:r>
                        <a:rPr lang="en-US" sz="1800" dirty="0" smtClean="0">
                          <a:effectLst/>
                          <a:latin typeface="Calibri"/>
                          <a:ea typeface="Calibri"/>
                          <a:cs typeface="Times New Roman"/>
                        </a:rPr>
                        <a:t>package </a:t>
                      </a:r>
                      <a:r>
                        <a:rPr lang="en-US" sz="1800" dirty="0">
                          <a:effectLst/>
                          <a:latin typeface="Calibri"/>
                          <a:ea typeface="Calibri"/>
                          <a:cs typeface="Times New Roman"/>
                        </a:rPr>
                        <a:t>pieces (g) after procedure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930">
                <a:tc>
                  <a:txBody>
                    <a:bodyPr/>
                    <a:lstStyle/>
                    <a:p>
                      <a:pPr marL="0" marR="0">
                        <a:lnSpc>
                          <a:spcPct val="115000"/>
                        </a:lnSpc>
                        <a:spcBef>
                          <a:spcPts val="0"/>
                        </a:spcBef>
                        <a:spcAft>
                          <a:spcPts val="0"/>
                        </a:spcAft>
                      </a:pPr>
                      <a:r>
                        <a:rPr lang="en-US" sz="1800" dirty="0" smtClean="0">
                          <a:effectLst/>
                          <a:latin typeface="Calibri"/>
                          <a:ea typeface="Calibri"/>
                          <a:cs typeface="Times New Roman"/>
                        </a:rPr>
                        <a:t>5/22</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2 x 2 (11 pieces)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0.696g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95 </a:t>
                      </a:r>
                      <a:r>
                        <a:rPr lang="en-US" sz="1800" dirty="0">
                          <a:effectLst/>
                          <a:latin typeface="Calibri"/>
                          <a:ea typeface="Calibri"/>
                          <a:cs typeface="Times New Roman"/>
                        </a:rPr>
                        <a:t>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14</a:t>
                      </a:r>
                      <a:r>
                        <a:rPr lang="en-US" sz="1800" baseline="0" dirty="0" smtClean="0">
                          <a:effectLst/>
                          <a:latin typeface="Calibri"/>
                          <a:ea typeface="Calibri"/>
                          <a:cs typeface="Times New Roman"/>
                        </a:rPr>
                        <a:t> </a:t>
                      </a:r>
                      <a:r>
                        <a:rPr lang="en-US" sz="1800" dirty="0" smtClean="0">
                          <a:effectLst/>
                          <a:latin typeface="Calibri"/>
                          <a:ea typeface="Calibri"/>
                          <a:cs typeface="Times New Roman"/>
                        </a:rPr>
                        <a:t>min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0.75g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.130g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35760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Aluminum Extraction</a:t>
            </a:r>
            <a:endParaRPr lang="en-US" dirty="0"/>
          </a:p>
        </p:txBody>
      </p:sp>
      <p:sp>
        <p:nvSpPr>
          <p:cNvPr id="4" name="Content Placeholder 3"/>
          <p:cNvSpPr>
            <a:spLocks noGrp="1"/>
          </p:cNvSpPr>
          <p:nvPr>
            <p:ph idx="1"/>
          </p:nvPr>
        </p:nvSpPr>
        <p:spPr/>
        <p:txBody>
          <a:bodyPr/>
          <a:lstStyle/>
          <a:p>
            <a:r>
              <a:rPr lang="en-US" dirty="0"/>
              <a:t>The final procedure for extracting the aluminum </a:t>
            </a:r>
            <a:r>
              <a:rPr lang="en-US" dirty="0" smtClean="0"/>
              <a:t>did not undergo severe alterations. Because </a:t>
            </a:r>
            <a:r>
              <a:rPr lang="en-US" dirty="0"/>
              <a:t>the sandpaper worked very well the first time we </a:t>
            </a:r>
            <a:r>
              <a:rPr lang="en-US" dirty="0" smtClean="0"/>
              <a:t>tested </a:t>
            </a:r>
            <a:r>
              <a:rPr lang="en-US" dirty="0"/>
              <a:t>it and since the other two </a:t>
            </a:r>
            <a:r>
              <a:rPr lang="en-US" dirty="0" smtClean="0"/>
              <a:t>procedures took more time to separate the two materials, we concluded that it would be wiser to choose the extraction that took less time to preform. </a:t>
            </a:r>
            <a:endParaRPr lang="en-US" dirty="0"/>
          </a:p>
        </p:txBody>
      </p:sp>
    </p:spTree>
    <p:extLst>
      <p:ext uri="{BB962C8B-B14F-4D97-AF65-F5344CB8AC3E}">
        <p14:creationId xmlns:p14="http://schemas.microsoft.com/office/powerpoint/2010/main" val="4209184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Aluminum in Yogurt Lids</a:t>
            </a:r>
            <a:endParaRPr lang="en-US" dirty="0"/>
          </a:p>
        </p:txBody>
      </p:sp>
      <p:sp>
        <p:nvSpPr>
          <p:cNvPr id="3" name="Content Placeholder 2"/>
          <p:cNvSpPr>
            <a:spLocks noGrp="1"/>
          </p:cNvSpPr>
          <p:nvPr>
            <p:ph idx="1"/>
          </p:nvPr>
        </p:nvSpPr>
        <p:spPr/>
        <p:txBody>
          <a:bodyPr/>
          <a:lstStyle/>
          <a:p>
            <a:r>
              <a:rPr lang="en-US" dirty="0" smtClean="0"/>
              <a:t>GOAL: To extract aluminum from yogurt lids</a:t>
            </a:r>
          </a:p>
          <a:p>
            <a:r>
              <a:rPr lang="en-US" dirty="0" smtClean="0"/>
              <a:t>PROBLEM: Yogurt containers can be recycled, but the aluminum could be reused as well if it was extracted from the lids.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882" y="3657600"/>
            <a:ext cx="6759918" cy="273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82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Collaboration </a:t>
            </a:r>
            <a:endParaRPr lang="en-US" dirty="0"/>
          </a:p>
        </p:txBody>
      </p:sp>
      <p:pic>
        <p:nvPicPr>
          <p:cNvPr id="7170" name="Picture 2" descr="\\rediscsi\aboulafiaal$\Pictures\2014-05-27\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14300" y="1714500"/>
            <a:ext cx="5029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4419600" y="4343400"/>
            <a:ext cx="2819400" cy="533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Dissolved aluminum </a:t>
            </a:r>
            <a:endParaRPr lang="en-US" dirty="0"/>
          </a:p>
        </p:txBody>
      </p:sp>
      <p:sp>
        <p:nvSpPr>
          <p:cNvPr id="8" name="Left Arrow 7"/>
          <p:cNvSpPr/>
          <p:nvPr/>
        </p:nvSpPr>
        <p:spPr>
          <a:xfrm>
            <a:off x="1790700" y="6005945"/>
            <a:ext cx="40386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Plastic Pieces </a:t>
            </a:r>
            <a:endParaRPr lang="en-US" dirty="0"/>
          </a:p>
        </p:txBody>
      </p:sp>
      <p:sp>
        <p:nvSpPr>
          <p:cNvPr id="10" name="TextBox 9"/>
          <p:cNvSpPr txBox="1"/>
          <p:nvPr/>
        </p:nvSpPr>
        <p:spPr>
          <a:xfrm>
            <a:off x="5334000" y="2285999"/>
            <a:ext cx="3352800" cy="1631216"/>
          </a:xfrm>
          <a:prstGeom prst="rect">
            <a:avLst/>
          </a:prstGeom>
          <a:noFill/>
        </p:spPr>
        <p:txBody>
          <a:bodyPr wrap="square" rtlCol="0">
            <a:spAutoFit/>
          </a:bodyPr>
          <a:lstStyle/>
          <a:p>
            <a:r>
              <a:rPr lang="en-US" sz="2000" b="1" dirty="0" smtClean="0"/>
              <a:t>When we used the sandpaper on our 2 x 2 cm pieces of aluminum, the plastic and aluminum separated quicker. </a:t>
            </a:r>
            <a:endParaRPr lang="en-US" sz="2000" b="1" dirty="0"/>
          </a:p>
        </p:txBody>
      </p:sp>
    </p:spTree>
    <p:extLst>
      <p:ext uri="{BB962C8B-B14F-4D97-AF65-F5344CB8AC3E}">
        <p14:creationId xmlns:p14="http://schemas.microsoft.com/office/powerpoint/2010/main" val="2799474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Procedure</a:t>
            </a:r>
            <a:endParaRPr lang="en-US" dirty="0"/>
          </a:p>
        </p:txBody>
      </p:sp>
      <p:sp>
        <p:nvSpPr>
          <p:cNvPr id="7" name="Text Placeholder 6"/>
          <p:cNvSpPr>
            <a:spLocks noGrp="1"/>
          </p:cNvSpPr>
          <p:nvPr>
            <p:ph type="body" idx="1"/>
          </p:nvPr>
        </p:nvSpPr>
        <p:spPr/>
        <p:txBody>
          <a:bodyPr/>
          <a:lstStyle/>
          <a:p>
            <a:r>
              <a:rPr lang="en-US" dirty="0" smtClean="0"/>
              <a:t>Mechanical</a:t>
            </a:r>
            <a:endParaRPr lang="en-US" dirty="0"/>
          </a:p>
        </p:txBody>
      </p:sp>
      <p:sp>
        <p:nvSpPr>
          <p:cNvPr id="8" name="Content Placeholder 7"/>
          <p:cNvSpPr>
            <a:spLocks noGrp="1"/>
          </p:cNvSpPr>
          <p:nvPr>
            <p:ph sz="half" idx="2"/>
          </p:nvPr>
        </p:nvSpPr>
        <p:spPr>
          <a:xfrm>
            <a:off x="533400" y="2438400"/>
            <a:ext cx="4040188" cy="3687762"/>
          </a:xfrm>
        </p:spPr>
        <p:txBody>
          <a:bodyPr/>
          <a:lstStyle/>
          <a:p>
            <a:r>
              <a:rPr lang="en-US" dirty="0" smtClean="0"/>
              <a:t>Used final method for removing ink/lacquer</a:t>
            </a:r>
          </a:p>
          <a:p>
            <a:r>
              <a:rPr lang="en-US" dirty="0" smtClean="0"/>
              <a:t>Used the sandpaper to prepare lids for chemical testing</a:t>
            </a:r>
            <a:endParaRPr lang="en-US" dirty="0"/>
          </a:p>
        </p:txBody>
      </p:sp>
      <p:sp>
        <p:nvSpPr>
          <p:cNvPr id="9" name="Text Placeholder 8"/>
          <p:cNvSpPr>
            <a:spLocks noGrp="1"/>
          </p:cNvSpPr>
          <p:nvPr>
            <p:ph type="body" sz="quarter" idx="3"/>
          </p:nvPr>
        </p:nvSpPr>
        <p:spPr/>
        <p:txBody>
          <a:bodyPr/>
          <a:lstStyle/>
          <a:p>
            <a:r>
              <a:rPr lang="en-US" dirty="0" smtClean="0"/>
              <a:t>Chemical</a:t>
            </a:r>
            <a:endParaRPr lang="en-US" dirty="0"/>
          </a:p>
        </p:txBody>
      </p:sp>
      <p:sp>
        <p:nvSpPr>
          <p:cNvPr id="10" name="Content Placeholder 9"/>
          <p:cNvSpPr>
            <a:spLocks noGrp="1"/>
          </p:cNvSpPr>
          <p:nvPr>
            <p:ph sz="quarter" idx="4"/>
          </p:nvPr>
        </p:nvSpPr>
        <p:spPr/>
        <p:txBody>
          <a:bodyPr/>
          <a:lstStyle/>
          <a:p>
            <a:r>
              <a:rPr lang="en-US" dirty="0" smtClean="0"/>
              <a:t>Used sandpapered lids for final tests</a:t>
            </a:r>
          </a:p>
          <a:p>
            <a:r>
              <a:rPr lang="en-US" dirty="0" smtClean="0"/>
              <a:t>Took less time to extract aluminum with the ink already removed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84905" y="4309433"/>
            <a:ext cx="2125662" cy="251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rediscsi\aboulafiaal$\Pictures\2014-05-27\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503738"/>
            <a:ext cx="2819400" cy="220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01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Figure out how to remove ink in a larger scale.</a:t>
            </a:r>
          </a:p>
          <a:p>
            <a:endParaRPr lang="en-US" dirty="0" smtClean="0"/>
          </a:p>
          <a:p>
            <a:r>
              <a:rPr lang="en-US" dirty="0" smtClean="0"/>
              <a:t>Find a faster way of using the sandpaper to remove the ink.</a:t>
            </a:r>
          </a:p>
          <a:p>
            <a:pPr marL="114300" indent="0">
              <a:buNone/>
            </a:pPr>
            <a:endParaRPr lang="en-US" dirty="0" smtClean="0"/>
          </a:p>
          <a:p>
            <a:r>
              <a:rPr lang="en-US" dirty="0" smtClean="0"/>
              <a:t>Create a weight that is covered in a similar material like sandpaper and allow it to move to extract the ink, while weighing the aluminum pieces down. </a:t>
            </a:r>
          </a:p>
          <a:p>
            <a:endParaRPr lang="en-US" dirty="0"/>
          </a:p>
        </p:txBody>
      </p:sp>
    </p:spTree>
    <p:extLst>
      <p:ext uri="{BB962C8B-B14F-4D97-AF65-F5344CB8AC3E}">
        <p14:creationId xmlns:p14="http://schemas.microsoft.com/office/powerpoint/2010/main" val="790902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Mechanical Removal</a:t>
            </a:r>
            <a:endParaRPr lang="en-US" dirty="0"/>
          </a:p>
        </p:txBody>
      </p:sp>
      <p:sp>
        <p:nvSpPr>
          <p:cNvPr id="5" name="Text Placeholder 4"/>
          <p:cNvSpPr>
            <a:spLocks noGrp="1"/>
          </p:cNvSpPr>
          <p:nvPr>
            <p:ph type="body" idx="1"/>
          </p:nvPr>
        </p:nvSpPr>
        <p:spPr/>
        <p:txBody>
          <a:bodyPr/>
          <a:lstStyle/>
          <a:p>
            <a:r>
              <a:rPr lang="en-US" dirty="0" smtClean="0"/>
              <a:t>By Molly Baker and Regan Gore</a:t>
            </a:r>
            <a:endParaRPr lang="en-US" dirty="0"/>
          </a:p>
        </p:txBody>
      </p:sp>
    </p:spTree>
    <p:extLst>
      <p:ext uri="{BB962C8B-B14F-4D97-AF65-F5344CB8AC3E}">
        <p14:creationId xmlns:p14="http://schemas.microsoft.com/office/powerpoint/2010/main" val="2375474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Plans/Thoughts</a:t>
            </a:r>
            <a:endParaRPr lang="en-US" dirty="0"/>
          </a:p>
        </p:txBody>
      </p:sp>
      <p:sp>
        <p:nvSpPr>
          <p:cNvPr id="3" name="Content Placeholder 2"/>
          <p:cNvSpPr>
            <a:spLocks noGrp="1"/>
          </p:cNvSpPr>
          <p:nvPr>
            <p:ph idx="1"/>
          </p:nvPr>
        </p:nvSpPr>
        <p:spPr/>
        <p:txBody>
          <a:bodyPr/>
          <a:lstStyle/>
          <a:p>
            <a:r>
              <a:rPr lang="en-US" dirty="0"/>
              <a:t>Chobani Greek Yogurt lids</a:t>
            </a:r>
          </a:p>
          <a:p>
            <a:pPr lvl="1"/>
            <a:r>
              <a:rPr lang="en-US" dirty="0"/>
              <a:t>Are predominately </a:t>
            </a:r>
            <a:r>
              <a:rPr lang="en-US" dirty="0" smtClean="0"/>
              <a:t>aluminum (75.13%)</a:t>
            </a:r>
            <a:endParaRPr lang="en-US" dirty="0"/>
          </a:p>
          <a:p>
            <a:pPr lvl="1"/>
            <a:r>
              <a:rPr lang="en-US" dirty="0"/>
              <a:t>Layer of heat seal over </a:t>
            </a:r>
            <a:r>
              <a:rPr lang="en-US" dirty="0" smtClean="0"/>
              <a:t>ink</a:t>
            </a:r>
          </a:p>
          <a:p>
            <a:r>
              <a:rPr lang="en-US" dirty="0" smtClean="0"/>
              <a:t>Heat lacquer seal must be removed</a:t>
            </a:r>
          </a:p>
          <a:p>
            <a:r>
              <a:rPr lang="en-US" dirty="0" smtClean="0"/>
              <a:t>Ink writing blocks aluminum</a:t>
            </a:r>
          </a:p>
          <a:p>
            <a:pPr marL="114300" indent="0">
              <a:buNone/>
            </a:pPr>
            <a:r>
              <a:rPr lang="en-US" dirty="0" smtClean="0"/>
              <a:t>   on both sides</a:t>
            </a:r>
          </a:p>
          <a:p>
            <a:pPr marL="114300" indent="0">
              <a:buNone/>
            </a:pP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429" r="97143"/>
                    </a14:imgEffect>
                  </a14:imgLayer>
                </a14:imgProps>
              </a:ext>
              <a:ext uri="{28A0092B-C50C-407E-A947-70E740481C1C}">
                <a14:useLocalDpi xmlns:a14="http://schemas.microsoft.com/office/drawing/2010/main" val="0"/>
              </a:ext>
            </a:extLst>
          </a:blip>
          <a:srcRect/>
          <a:stretch>
            <a:fillRect/>
          </a:stretch>
        </p:blipFill>
        <p:spPr bwMode="auto">
          <a:xfrm>
            <a:off x="5451764" y="2666999"/>
            <a:ext cx="3549361" cy="40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92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for Extraction</a:t>
            </a:r>
            <a:endParaRPr lang="en-US" dirty="0"/>
          </a:p>
        </p:txBody>
      </p:sp>
      <p:sp>
        <p:nvSpPr>
          <p:cNvPr id="3" name="Content Placeholder 2"/>
          <p:cNvSpPr>
            <a:spLocks noGrp="1"/>
          </p:cNvSpPr>
          <p:nvPr>
            <p:ph sz="half" idx="1"/>
          </p:nvPr>
        </p:nvSpPr>
        <p:spPr/>
        <p:txBody>
          <a:bodyPr>
            <a:normAutofit fontScale="92500"/>
          </a:bodyPr>
          <a:lstStyle/>
          <a:p>
            <a:r>
              <a:rPr lang="en-US" dirty="0" smtClean="0"/>
              <a:t>Sandpaper</a:t>
            </a:r>
          </a:p>
          <a:p>
            <a:pPr lvl="1"/>
            <a:r>
              <a:rPr lang="en-US" dirty="0" smtClean="0"/>
              <a:t>60 grade</a:t>
            </a:r>
          </a:p>
          <a:p>
            <a:pPr lvl="1"/>
            <a:r>
              <a:rPr lang="en-US" dirty="0" smtClean="0"/>
              <a:t>100 grade</a:t>
            </a:r>
          </a:p>
          <a:p>
            <a:pPr lvl="1"/>
            <a:r>
              <a:rPr lang="en-US" dirty="0" smtClean="0"/>
              <a:t>220 grade</a:t>
            </a:r>
            <a:endParaRPr lang="en-US" dirty="0"/>
          </a:p>
          <a:p>
            <a:r>
              <a:rPr lang="en-US" dirty="0" smtClean="0"/>
              <a:t>Heat Removal</a:t>
            </a:r>
          </a:p>
          <a:p>
            <a:pPr lvl="1"/>
            <a:r>
              <a:rPr lang="en-US" dirty="0" smtClean="0"/>
              <a:t>Heat in the oven at 320°F to remove seal</a:t>
            </a:r>
          </a:p>
          <a:p>
            <a:r>
              <a:rPr lang="en-US" dirty="0" smtClean="0"/>
              <a:t>Cold Water Removal</a:t>
            </a:r>
          </a:p>
          <a:p>
            <a:pPr lvl="1"/>
            <a:r>
              <a:rPr lang="en-US" dirty="0" smtClean="0"/>
              <a:t>Soak lid in 15°C water overnight in fridge</a:t>
            </a:r>
          </a:p>
        </p:txBody>
      </p:sp>
      <p:pic>
        <p:nvPicPr>
          <p:cNvPr id="1026" name="Picture 2" descr="C:\Users\gorer\AppData\Local\Microsoft\Windows\Temporary Internet Files\Content.Outlook\R8ZE8ZFT\image (7).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369"/>
          <a:stretch/>
        </p:blipFill>
        <p:spPr bwMode="auto">
          <a:xfrm rot="5400000">
            <a:off x="4428081" y="2370681"/>
            <a:ext cx="4305302" cy="36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66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Sandpaper Results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4859455"/>
              </p:ext>
            </p:extLst>
          </p:nvPr>
        </p:nvGraphicFramePr>
        <p:xfrm>
          <a:off x="457200" y="1752600"/>
          <a:ext cx="8229600" cy="1833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60 Grade</a:t>
                      </a:r>
                      <a:endParaRPr lang="en-US" dirty="0"/>
                    </a:p>
                  </a:txBody>
                  <a:tcPr/>
                </a:tc>
                <a:tc>
                  <a:txBody>
                    <a:bodyPr/>
                    <a:lstStyle/>
                    <a:p>
                      <a:r>
                        <a:rPr lang="en-US" dirty="0" smtClean="0"/>
                        <a:t>100 Grade</a:t>
                      </a:r>
                      <a:endParaRPr lang="en-US" dirty="0"/>
                    </a:p>
                  </a:txBody>
                  <a:tcPr/>
                </a:tc>
                <a:tc>
                  <a:txBody>
                    <a:bodyPr/>
                    <a:lstStyle/>
                    <a:p>
                      <a:r>
                        <a:rPr lang="en-US" dirty="0" smtClean="0"/>
                        <a:t>220 Grade</a:t>
                      </a:r>
                      <a:endParaRPr lang="en-US" dirty="0"/>
                    </a:p>
                  </a:txBody>
                  <a:tcPr/>
                </a:tc>
              </a:tr>
              <a:tr h="370840">
                <a:tc>
                  <a:txBody>
                    <a:bodyPr/>
                    <a:lstStyle/>
                    <a:p>
                      <a:pPr marL="285750" indent="-285750">
                        <a:buFontTx/>
                        <a:buChar char="-"/>
                      </a:pPr>
                      <a:r>
                        <a:rPr lang="en-US" baseline="0" dirty="0" smtClean="0"/>
                        <a:t>Too harsh</a:t>
                      </a:r>
                    </a:p>
                    <a:p>
                      <a:pPr marL="285750" indent="-285750">
                        <a:buFontTx/>
                        <a:buChar char="-"/>
                      </a:pPr>
                      <a:r>
                        <a:rPr lang="en-US" baseline="0" dirty="0" smtClean="0"/>
                        <a:t>Ripped the lid</a:t>
                      </a:r>
                    </a:p>
                    <a:p>
                      <a:pPr marL="285750" indent="-285750">
                        <a:buFontTx/>
                        <a:buChar char="-"/>
                      </a:pPr>
                      <a:r>
                        <a:rPr lang="en-US" baseline="0" dirty="0" smtClean="0"/>
                        <a:t>Quickly removed color</a:t>
                      </a:r>
                      <a:endParaRPr lang="en-US" dirty="0" smtClean="0"/>
                    </a:p>
                    <a:p>
                      <a:endParaRPr lang="en-US" dirty="0"/>
                    </a:p>
                  </a:txBody>
                  <a:tcPr/>
                </a:tc>
                <a:tc>
                  <a:txBody>
                    <a:bodyPr/>
                    <a:lstStyle/>
                    <a:p>
                      <a:pPr marL="285750" indent="-285750">
                        <a:buFontTx/>
                        <a:buChar char="-"/>
                      </a:pPr>
                      <a:r>
                        <a:rPr lang="en-US" dirty="0" smtClean="0"/>
                        <a:t>Worked very well</a:t>
                      </a:r>
                    </a:p>
                    <a:p>
                      <a:pPr marL="285750" indent="-285750">
                        <a:buFontTx/>
                        <a:buChar char="-"/>
                      </a:pPr>
                      <a:r>
                        <a:rPr lang="en-US" dirty="0" smtClean="0"/>
                        <a:t>Few tears; more as progress was made</a:t>
                      </a:r>
                    </a:p>
                    <a:p>
                      <a:pPr marL="285750" indent="-285750">
                        <a:buFontTx/>
                        <a:buChar char="-"/>
                      </a:pPr>
                      <a:r>
                        <a:rPr lang="en-US" dirty="0" smtClean="0"/>
                        <a:t>Removed color</a:t>
                      </a:r>
                      <a:endParaRPr lang="en-US" dirty="0"/>
                    </a:p>
                  </a:txBody>
                  <a:tcPr/>
                </a:tc>
                <a:tc>
                  <a:txBody>
                    <a:bodyPr/>
                    <a:lstStyle/>
                    <a:p>
                      <a:pPr marL="285750" indent="-285750">
                        <a:buFontTx/>
                        <a:buChar char="-"/>
                      </a:pPr>
                      <a:r>
                        <a:rPr lang="en-US" dirty="0" smtClean="0"/>
                        <a:t>Removed color very well</a:t>
                      </a:r>
                    </a:p>
                    <a:p>
                      <a:pPr marL="285750" indent="-285750">
                        <a:buFontTx/>
                        <a:buChar char="-"/>
                      </a:pPr>
                      <a:r>
                        <a:rPr lang="en-US" dirty="0" smtClean="0"/>
                        <a:t>Very few tears</a:t>
                      </a:r>
                    </a:p>
                    <a:p>
                      <a:pPr marL="285750" indent="-285750">
                        <a:buFontTx/>
                        <a:buChar char="-"/>
                      </a:pPr>
                      <a:r>
                        <a:rPr lang="en-US" dirty="0" smtClean="0"/>
                        <a:t>Slow</a:t>
                      </a:r>
                      <a:r>
                        <a:rPr lang="en-US" baseline="0" dirty="0" smtClean="0"/>
                        <a:t> process</a:t>
                      </a:r>
                      <a:endParaRPr lang="en-US" dirty="0"/>
                    </a:p>
                  </a:txBody>
                  <a:tcPr/>
                </a:tc>
              </a:tr>
            </a:tbl>
          </a:graphicData>
        </a:graphic>
      </p:graphicFrame>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4021" r="22922"/>
          <a:stretch/>
        </p:blipFill>
        <p:spPr>
          <a:xfrm>
            <a:off x="1143000" y="3918178"/>
            <a:ext cx="1425275" cy="2482622"/>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0185" t="13021" r="31641" b="10334"/>
          <a:stretch/>
        </p:blipFill>
        <p:spPr>
          <a:xfrm>
            <a:off x="3733800" y="3918178"/>
            <a:ext cx="1648691" cy="2482622"/>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32989" t="7682" r="34021" b="7682"/>
          <a:stretch/>
        </p:blipFill>
        <p:spPr>
          <a:xfrm>
            <a:off x="6786931" y="3918178"/>
            <a:ext cx="1290269" cy="2482622"/>
          </a:xfrm>
          <a:prstGeom prst="rect">
            <a:avLst/>
          </a:prstGeom>
        </p:spPr>
      </p:pic>
    </p:spTree>
    <p:extLst>
      <p:ext uri="{BB962C8B-B14F-4D97-AF65-F5344CB8AC3E}">
        <p14:creationId xmlns:p14="http://schemas.microsoft.com/office/powerpoint/2010/main" val="4293040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Test Results</a:t>
            </a:r>
            <a:endParaRPr lang="en-US" dirty="0"/>
          </a:p>
        </p:txBody>
      </p:sp>
      <p:sp>
        <p:nvSpPr>
          <p:cNvPr id="3" name="Text Placeholder 2"/>
          <p:cNvSpPr>
            <a:spLocks noGrp="1"/>
          </p:cNvSpPr>
          <p:nvPr>
            <p:ph type="body" idx="1"/>
          </p:nvPr>
        </p:nvSpPr>
        <p:spPr/>
        <p:txBody>
          <a:bodyPr/>
          <a:lstStyle/>
          <a:p>
            <a:r>
              <a:rPr lang="en-US" dirty="0" smtClean="0"/>
              <a:t>Heat Removal</a:t>
            </a:r>
            <a:endParaRPr lang="en-US" dirty="0"/>
          </a:p>
        </p:txBody>
      </p:sp>
      <p:sp>
        <p:nvSpPr>
          <p:cNvPr id="4" name="Content Placeholder 3"/>
          <p:cNvSpPr>
            <a:spLocks noGrp="1"/>
          </p:cNvSpPr>
          <p:nvPr>
            <p:ph sz="half" idx="2"/>
          </p:nvPr>
        </p:nvSpPr>
        <p:spPr/>
        <p:txBody>
          <a:bodyPr/>
          <a:lstStyle/>
          <a:p>
            <a:r>
              <a:rPr lang="en-US" dirty="0" smtClean="0"/>
              <a:t>Lid placed in oven for 15 minutes at 320°F</a:t>
            </a:r>
          </a:p>
          <a:p>
            <a:r>
              <a:rPr lang="en-US" dirty="0" smtClean="0"/>
              <a:t>Did not separate the aluminum</a:t>
            </a:r>
          </a:p>
          <a:p>
            <a:r>
              <a:rPr lang="en-US" dirty="0" smtClean="0"/>
              <a:t>Slightly burned lid</a:t>
            </a:r>
          </a:p>
          <a:p>
            <a:r>
              <a:rPr lang="en-US" dirty="0" smtClean="0"/>
              <a:t>Not useful for extraction</a:t>
            </a:r>
            <a:endParaRPr lang="en-US" dirty="0"/>
          </a:p>
        </p:txBody>
      </p:sp>
      <p:sp>
        <p:nvSpPr>
          <p:cNvPr id="5" name="Text Placeholder 4"/>
          <p:cNvSpPr>
            <a:spLocks noGrp="1"/>
          </p:cNvSpPr>
          <p:nvPr>
            <p:ph type="body" sz="quarter" idx="3"/>
          </p:nvPr>
        </p:nvSpPr>
        <p:spPr/>
        <p:txBody>
          <a:bodyPr/>
          <a:lstStyle/>
          <a:p>
            <a:r>
              <a:rPr lang="en-US" dirty="0" smtClean="0"/>
              <a:t>Water Removal</a:t>
            </a:r>
            <a:endParaRPr lang="en-US" dirty="0"/>
          </a:p>
        </p:txBody>
      </p:sp>
      <p:sp>
        <p:nvSpPr>
          <p:cNvPr id="6" name="Content Placeholder 5"/>
          <p:cNvSpPr>
            <a:spLocks noGrp="1"/>
          </p:cNvSpPr>
          <p:nvPr>
            <p:ph sz="quarter" idx="4"/>
          </p:nvPr>
        </p:nvSpPr>
        <p:spPr/>
        <p:txBody>
          <a:bodyPr/>
          <a:lstStyle/>
          <a:p>
            <a:r>
              <a:rPr lang="en-US" dirty="0" smtClean="0"/>
              <a:t>Lid was placed in small dish with cool water in fridge for 42 hours</a:t>
            </a:r>
          </a:p>
          <a:p>
            <a:r>
              <a:rPr lang="en-US" dirty="0" smtClean="0"/>
              <a:t>No impact on lid</a:t>
            </a:r>
          </a:p>
          <a:p>
            <a:r>
              <a:rPr lang="en-US" dirty="0" smtClean="0"/>
              <a:t>Water is too similar to yogurt </a:t>
            </a:r>
            <a:r>
              <a:rPr lang="en-US" dirty="0" smtClean="0">
                <a:sym typeface="Wingdings" panose="05000000000000000000" pitchFamily="2" charset="2"/>
              </a:rPr>
              <a:t> made to withstand liquid</a:t>
            </a:r>
          </a:p>
          <a:p>
            <a:r>
              <a:rPr lang="en-US" dirty="0" smtClean="0">
                <a:sym typeface="Wingdings" panose="05000000000000000000" pitchFamily="2" charset="2"/>
              </a:rPr>
              <a:t>Not useful for extraction</a:t>
            </a:r>
            <a:endParaRPr lang="en-US" dirty="0"/>
          </a:p>
        </p:txBody>
      </p:sp>
      <p:pic>
        <p:nvPicPr>
          <p:cNvPr id="3074" name="Picture 2" descr="C:\Users\gorer\AppData\Local\Microsoft\Windows\Temporary Internet Files\Content.Outlook\R8ZE8ZFT\image (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80"/>
          <a:stretch/>
        </p:blipFill>
        <p:spPr bwMode="auto">
          <a:xfrm>
            <a:off x="1143000" y="4956146"/>
            <a:ext cx="2190205" cy="1730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86200" y="5906869"/>
            <a:ext cx="4800600" cy="646331"/>
          </a:xfrm>
          <a:prstGeom prst="rect">
            <a:avLst/>
          </a:prstGeom>
          <a:noFill/>
        </p:spPr>
        <p:txBody>
          <a:bodyPr wrap="square" rtlCol="0">
            <a:spAutoFit/>
          </a:bodyPr>
          <a:lstStyle/>
          <a:p>
            <a:r>
              <a:rPr lang="en-US" dirty="0" smtClean="0"/>
              <a:t>* Ink removal was from sandpaper; heat/water did not remove writing</a:t>
            </a:r>
            <a:endParaRPr lang="en-US" dirty="0"/>
          </a:p>
        </p:txBody>
      </p:sp>
    </p:spTree>
    <p:extLst>
      <p:ext uri="{BB962C8B-B14F-4D97-AF65-F5344CB8AC3E}">
        <p14:creationId xmlns:p14="http://schemas.microsoft.com/office/powerpoint/2010/main" val="345507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Aluminum Extraction</a:t>
            </a:r>
            <a:endParaRPr lang="en-US" dirty="0"/>
          </a:p>
        </p:txBody>
      </p:sp>
      <p:sp>
        <p:nvSpPr>
          <p:cNvPr id="3" name="Content Placeholder 2"/>
          <p:cNvSpPr>
            <a:spLocks noGrp="1"/>
          </p:cNvSpPr>
          <p:nvPr>
            <p:ph idx="1"/>
          </p:nvPr>
        </p:nvSpPr>
        <p:spPr/>
        <p:txBody>
          <a:bodyPr/>
          <a:lstStyle/>
          <a:p>
            <a:pPr indent="-342900">
              <a:buFont typeface="Arial" charset="0"/>
              <a:buChar char="•"/>
            </a:pPr>
            <a:r>
              <a:rPr lang="en-US" dirty="0" smtClean="0"/>
              <a:t>Used </a:t>
            </a:r>
            <a:r>
              <a:rPr lang="en-US" dirty="0"/>
              <a:t>100 grade sandpaper to remove most of ink</a:t>
            </a:r>
          </a:p>
          <a:p>
            <a:pPr indent="-342900">
              <a:buFont typeface="Arial" charset="0"/>
              <a:buChar char="•"/>
            </a:pPr>
            <a:r>
              <a:rPr lang="en-US" dirty="0" smtClean="0"/>
              <a:t>Finished </a:t>
            </a:r>
            <a:r>
              <a:rPr lang="en-US" dirty="0"/>
              <a:t>removing ink with 220 grade for less tears</a:t>
            </a:r>
          </a:p>
        </p:txBody>
      </p:sp>
      <p:pic>
        <p:nvPicPr>
          <p:cNvPr id="2050" name="Picture 2" descr="C:\Users\gorer\AppData\Local\Microsoft\Windows\Temporary Internet Files\Content.Outlook\R8ZE8ZFT\image.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1"/>
          <a:stretch/>
        </p:blipFill>
        <p:spPr bwMode="auto">
          <a:xfrm rot="5400000">
            <a:off x="790575" y="3171825"/>
            <a:ext cx="358140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orer\AppData\Local\Microsoft\Windows\Temporary Internet Files\Content.Outlook\R8ZE8ZFT\image (3).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51" r="1"/>
          <a:stretch/>
        </p:blipFill>
        <p:spPr bwMode="auto">
          <a:xfrm rot="5400000">
            <a:off x="4371975" y="3171824"/>
            <a:ext cx="3581401" cy="3028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Removal</a:t>
            </a:r>
            <a:endParaRPr lang="en-US" dirty="0"/>
          </a:p>
        </p:txBody>
      </p:sp>
      <p:sp>
        <p:nvSpPr>
          <p:cNvPr id="5" name="Text Placeholder 4"/>
          <p:cNvSpPr>
            <a:spLocks noGrp="1"/>
          </p:cNvSpPr>
          <p:nvPr>
            <p:ph type="body" idx="1"/>
          </p:nvPr>
        </p:nvSpPr>
        <p:spPr/>
        <p:txBody>
          <a:bodyPr/>
          <a:lstStyle/>
          <a:p>
            <a:r>
              <a:rPr lang="en-US" dirty="0" smtClean="0"/>
              <a:t>By Alanna Aboulafia and Najah Soudan</a:t>
            </a:r>
            <a:endParaRPr lang="en-US" dirty="0"/>
          </a:p>
        </p:txBody>
      </p:sp>
      <p:pic>
        <p:nvPicPr>
          <p:cNvPr id="4098" name="Picture 2" descr="\\rediscsi\aboulafiaal$\Pictures\2014-05-27\1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64" y="381000"/>
            <a:ext cx="308263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rediscsi\aboulafiaal$\Pictures\2014-05-27\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55864"/>
            <a:ext cx="2343150" cy="2739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780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5383</TotalTime>
  <Words>1154</Words>
  <Application>Microsoft Office PowerPoint</Application>
  <PresentationFormat>On-screen Show (4:3)</PresentationFormat>
  <Paragraphs>195</Paragraphs>
  <Slides>22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Calibri</vt:lpstr>
      <vt:lpstr>Century Gothic</vt:lpstr>
      <vt:lpstr>Times New Roman</vt:lpstr>
      <vt:lpstr>Wingdings</vt:lpstr>
      <vt:lpstr>Apothecary</vt:lpstr>
      <vt:lpstr>Recycling Aluminum in Yogurt Lids</vt:lpstr>
      <vt:lpstr>Aluminum in Yogurt Lids</vt:lpstr>
      <vt:lpstr>Mechanical Removal</vt:lpstr>
      <vt:lpstr>Original Plans/Thoughts</vt:lpstr>
      <vt:lpstr>Procedure for Extraction</vt:lpstr>
      <vt:lpstr>Sandpaper Results</vt:lpstr>
      <vt:lpstr>Other Test Results</vt:lpstr>
      <vt:lpstr>Final Aluminum Extraction</vt:lpstr>
      <vt:lpstr>Chemical Removal</vt:lpstr>
      <vt:lpstr>Original Plans/Thoughts</vt:lpstr>
      <vt:lpstr>Procedure for Extraction</vt:lpstr>
      <vt:lpstr>Procedure for Extraction (Continued)</vt:lpstr>
      <vt:lpstr>Sandpaper Results</vt:lpstr>
      <vt:lpstr>Day 1 </vt:lpstr>
      <vt:lpstr>Day 2</vt:lpstr>
      <vt:lpstr>PowerPoint Presentation</vt:lpstr>
      <vt:lpstr>Day 3</vt:lpstr>
      <vt:lpstr>Day 4</vt:lpstr>
      <vt:lpstr>Final Aluminum Extraction</vt:lpstr>
      <vt:lpstr>Collaboration </vt:lpstr>
      <vt:lpstr>Final Procedure</vt:lpstr>
      <vt:lpstr>Future Work</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Mechanical Recycling of Aluminum</dc:title>
  <dc:creator>Gore, Regan</dc:creator>
  <cp:lastModifiedBy>Aboulafia, Alanna</cp:lastModifiedBy>
  <cp:revision>27</cp:revision>
  <dcterms:created xsi:type="dcterms:W3CDTF">2014-05-20T18:29:12Z</dcterms:created>
  <dcterms:modified xsi:type="dcterms:W3CDTF">2014-11-17T16:36:01Z</dcterms:modified>
</cp:coreProperties>
</file>