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9"/>
  </p:notesMasterIdLst>
  <p:handoutMasterIdLst>
    <p:handoutMasterId r:id="rId20"/>
  </p:handoutMasterIdLst>
  <p:sldIdLst>
    <p:sldId id="256" r:id="rId2"/>
    <p:sldId id="257" r:id="rId3"/>
    <p:sldId id="258" r:id="rId4"/>
    <p:sldId id="266"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D277D09-6AC4-42A3-8FAE-BA5631636E99}" type="datetimeFigureOut">
              <a:rPr lang="en-US" smtClean="0"/>
              <a:t>9/18/2014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2A7BD25-90AE-4B02-AFB0-A5B813E05972}" type="slidenum">
              <a:rPr lang="en-US" smtClean="0"/>
              <a:t>‹#›</a:t>
            </a:fld>
            <a:endParaRPr lang="en-US"/>
          </a:p>
        </p:txBody>
      </p:sp>
    </p:spTree>
    <p:extLst>
      <p:ext uri="{BB962C8B-B14F-4D97-AF65-F5344CB8AC3E}">
        <p14:creationId xmlns:p14="http://schemas.microsoft.com/office/powerpoint/2010/main" val="1453667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C1ECCF6-E4EF-444D-A160-55A9FCE8108C}" type="datetimeFigureOut">
              <a:rPr lang="en-US" smtClean="0"/>
              <a:t>9/18/2014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D4BEAFA-B39C-43AA-902B-29252956E342}" type="slidenum">
              <a:rPr lang="en-US" smtClean="0"/>
              <a:t>‹#›</a:t>
            </a:fld>
            <a:endParaRPr lang="en-US"/>
          </a:p>
        </p:txBody>
      </p:sp>
    </p:spTree>
    <p:extLst>
      <p:ext uri="{BB962C8B-B14F-4D97-AF65-F5344CB8AC3E}">
        <p14:creationId xmlns:p14="http://schemas.microsoft.com/office/powerpoint/2010/main" val="3672185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BEAFA-B39C-43AA-902B-29252956E342}" type="slidenum">
              <a:rPr lang="en-US" smtClean="0"/>
              <a:t>4</a:t>
            </a:fld>
            <a:endParaRPr lang="en-US"/>
          </a:p>
        </p:txBody>
      </p:sp>
    </p:spTree>
    <p:extLst>
      <p:ext uri="{BB962C8B-B14F-4D97-AF65-F5344CB8AC3E}">
        <p14:creationId xmlns:p14="http://schemas.microsoft.com/office/powerpoint/2010/main" val="176780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4659A95-B625-4146-B896-04BD9AA52B04}" type="datetimeFigureOut">
              <a:rPr lang="en-US" smtClean="0"/>
              <a:t>9/18/2014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AE8E50E-B188-42C8-A6E9-0C503B1C03D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59A95-B625-4146-B896-04BD9AA52B04}"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8E50E-B188-42C8-A6E9-0C503B1C03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4659A95-B625-4146-B896-04BD9AA52B04}" type="datetimeFigureOut">
              <a:rPr lang="en-US" smtClean="0"/>
              <a:t>9/18/2014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AE8E50E-B188-42C8-A6E9-0C503B1C03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4659A95-B625-4146-B896-04BD9AA52B04}"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AE8E50E-B188-42C8-A6E9-0C503B1C03D7}"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4659A95-B625-4146-B896-04BD9AA52B04}" type="datetimeFigureOut">
              <a:rPr lang="en-US" smtClean="0"/>
              <a:t>9/18/2014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AE8E50E-B188-42C8-A6E9-0C503B1C03D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4659A95-B625-4146-B896-04BD9AA52B04}" type="datetimeFigureOut">
              <a:rPr lang="en-US" smtClean="0"/>
              <a:t>9/18/2014</a:t>
            </a:fld>
            <a:endParaRPr lang="en-US"/>
          </a:p>
        </p:txBody>
      </p:sp>
      <p:sp>
        <p:nvSpPr>
          <p:cNvPr id="10" name="Slide Number Placeholder 9"/>
          <p:cNvSpPr>
            <a:spLocks noGrp="1"/>
          </p:cNvSpPr>
          <p:nvPr>
            <p:ph type="sldNum" sz="quarter" idx="16"/>
          </p:nvPr>
        </p:nvSpPr>
        <p:spPr/>
        <p:txBody>
          <a:bodyPr rtlCol="0"/>
          <a:lstStyle/>
          <a:p>
            <a:fld id="{6AE8E50E-B188-42C8-A6E9-0C503B1C03D7}"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4659A95-B625-4146-B896-04BD9AA52B04}" type="datetimeFigureOut">
              <a:rPr lang="en-US" smtClean="0"/>
              <a:t>9/18/2014</a:t>
            </a:fld>
            <a:endParaRPr lang="en-US"/>
          </a:p>
        </p:txBody>
      </p:sp>
      <p:sp>
        <p:nvSpPr>
          <p:cNvPr id="12" name="Slide Number Placeholder 11"/>
          <p:cNvSpPr>
            <a:spLocks noGrp="1"/>
          </p:cNvSpPr>
          <p:nvPr>
            <p:ph type="sldNum" sz="quarter" idx="16"/>
          </p:nvPr>
        </p:nvSpPr>
        <p:spPr/>
        <p:txBody>
          <a:bodyPr rtlCol="0"/>
          <a:lstStyle/>
          <a:p>
            <a:fld id="{6AE8E50E-B188-42C8-A6E9-0C503B1C03D7}"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659A95-B625-4146-B896-04BD9AA52B04}" type="datetimeFigureOut">
              <a:rPr lang="en-US" smtClean="0"/>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AE8E50E-B188-42C8-A6E9-0C503B1C03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59A95-B625-4146-B896-04BD9AA52B04}" type="datetimeFigureOut">
              <a:rPr lang="en-US" smtClean="0"/>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AE8E50E-B188-42C8-A6E9-0C503B1C03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4659A95-B625-4146-B896-04BD9AA52B04}"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AE8E50E-B188-42C8-A6E9-0C503B1C03D7}"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4659A95-B625-4146-B896-04BD9AA52B04}" type="datetimeFigureOut">
              <a:rPr lang="en-US" smtClean="0"/>
              <a:t>9/18/2014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AE8E50E-B188-42C8-A6E9-0C503B1C03D7}"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4659A95-B625-4146-B896-04BD9AA52B04}" type="datetimeFigureOut">
              <a:rPr lang="en-US" smtClean="0"/>
              <a:t>9/18/2014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AE8E50E-B188-42C8-A6E9-0C503B1C03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ALUM from Waste Aluminum Packages</a:t>
            </a:r>
            <a:endParaRPr lang="en-US" dirty="0"/>
          </a:p>
        </p:txBody>
      </p:sp>
      <p:sp>
        <p:nvSpPr>
          <p:cNvPr id="3" name="Subtitle 2"/>
          <p:cNvSpPr>
            <a:spLocks noGrp="1"/>
          </p:cNvSpPr>
          <p:nvPr>
            <p:ph type="subTitle" idx="1"/>
          </p:nvPr>
        </p:nvSpPr>
        <p:spPr/>
        <p:txBody>
          <a:bodyPr/>
          <a:lstStyle/>
          <a:p>
            <a:r>
              <a:rPr lang="en-US" dirty="0" smtClean="0"/>
              <a:t>Briana Davis and Jordan Tapp</a:t>
            </a:r>
            <a:endParaRPr lang="en-US" dirty="0"/>
          </a:p>
        </p:txBody>
      </p:sp>
    </p:spTree>
    <p:extLst>
      <p:ext uri="{BB962C8B-B14F-4D97-AF65-F5344CB8AC3E}">
        <p14:creationId xmlns:p14="http://schemas.microsoft.com/office/powerpoint/2010/main" val="2497721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477000"/>
          </a:xfrm>
        </p:spPr>
        <p:txBody>
          <a:bodyPr>
            <a:normAutofit/>
          </a:bodyPr>
          <a:lstStyle/>
          <a:p>
            <a:pPr marL="0" indent="0">
              <a:buNone/>
            </a:pPr>
            <a:r>
              <a:rPr lang="en-US" dirty="0" smtClean="0"/>
              <a:t>10. Slowly pour the solution through the funnel separating the liquid from your package pieces </a:t>
            </a:r>
          </a:p>
          <a:p>
            <a:pPr marL="0" indent="0">
              <a:buNone/>
            </a:pPr>
            <a:endParaRPr lang="en-US" dirty="0" smtClean="0"/>
          </a:p>
          <a:p>
            <a:pPr marL="0" indent="0">
              <a:buNone/>
            </a:pPr>
            <a:r>
              <a:rPr lang="en-US" dirty="0" smtClean="0"/>
              <a:t>11. Allow the filter paper an package pieces to dry </a:t>
            </a:r>
          </a:p>
          <a:p>
            <a:pPr marL="0" indent="0">
              <a:buNone/>
            </a:pPr>
            <a:endParaRPr lang="en-US" dirty="0" smtClean="0"/>
          </a:p>
          <a:p>
            <a:pPr marL="0" indent="0">
              <a:buNone/>
            </a:pPr>
            <a:r>
              <a:rPr lang="en-US" dirty="0" smtClean="0"/>
              <a:t>12. Once the filter paper and package are fully dry, use the electronic balance to determine its mass. Record this value. </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23" y="4445029"/>
            <a:ext cx="22098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297" y="4425979"/>
            <a:ext cx="2235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470498" y="4568400"/>
            <a:ext cx="1880812" cy="141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571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the Original Procedure work on the Sandwich Wrappers?</a:t>
            </a:r>
            <a:endParaRPr lang="en-US" dirty="0"/>
          </a:p>
        </p:txBody>
      </p:sp>
      <p:sp>
        <p:nvSpPr>
          <p:cNvPr id="3" name="Content Placeholder 2"/>
          <p:cNvSpPr>
            <a:spLocks noGrp="1"/>
          </p:cNvSpPr>
          <p:nvPr>
            <p:ph sz="quarter" idx="1"/>
          </p:nvPr>
        </p:nvSpPr>
        <p:spPr>
          <a:xfrm>
            <a:off x="457200" y="1600200"/>
            <a:ext cx="8153400" cy="4495800"/>
          </a:xfrm>
        </p:spPr>
        <p:txBody>
          <a:bodyPr/>
          <a:lstStyle/>
          <a:p>
            <a:pPr marL="0" indent="0">
              <a:buNone/>
            </a:pPr>
            <a:r>
              <a:rPr lang="en-US" dirty="0" smtClean="0"/>
              <a:t>The original procedure worked exceptionally well for the sandwich wrappers. </a:t>
            </a:r>
          </a:p>
          <a:p>
            <a:pPr marL="0" indent="0">
              <a:buNone/>
            </a:pPr>
            <a:r>
              <a:rPr lang="en-US" dirty="0" smtClean="0"/>
              <a:t>				</a:t>
            </a:r>
            <a:r>
              <a:rPr lang="en-US" dirty="0" smtClean="0">
                <a:sym typeface="Wingdings" panose="05000000000000000000" pitchFamily="2" charset="2"/>
              </a:rPr>
              <a:t> this image shows no 				             aluminum scrap due to 				    the fact all of it was 					    transformed into ALUM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95600"/>
            <a:ext cx="3733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589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did we go from there?</a:t>
            </a:r>
            <a:endParaRPr lang="en-US" dirty="0"/>
          </a:p>
        </p:txBody>
      </p:sp>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Because the original procedure worked so well, we thought how we could alter the procedure so that we could fulfill the same goal, but use less solution since the first procedure was extremely successful. </a:t>
            </a:r>
            <a:endParaRPr lang="en-US" dirty="0"/>
          </a:p>
        </p:txBody>
      </p:sp>
    </p:spTree>
    <p:extLst>
      <p:ext uri="{BB962C8B-B14F-4D97-AF65-F5344CB8AC3E}">
        <p14:creationId xmlns:p14="http://schemas.microsoft.com/office/powerpoint/2010/main" val="3314590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Specific Alterations to Procedure</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39429535"/>
              </p:ext>
            </p:extLst>
          </p:nvPr>
        </p:nvGraphicFramePr>
        <p:xfrm>
          <a:off x="495300" y="1295400"/>
          <a:ext cx="8229600" cy="22250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Trial #</a:t>
                      </a:r>
                      <a:endParaRPr lang="en-US" dirty="0"/>
                    </a:p>
                  </a:txBody>
                  <a:tcPr marL="91439" marR="91439"/>
                </a:tc>
                <a:tc>
                  <a:txBody>
                    <a:bodyPr/>
                    <a:lstStyle/>
                    <a:p>
                      <a:r>
                        <a:rPr lang="en-US" dirty="0" smtClean="0"/>
                        <a:t>Alteration</a:t>
                      </a:r>
                      <a:endParaRPr lang="en-US" dirty="0"/>
                    </a:p>
                  </a:txBody>
                  <a:tcPr marL="91439" marR="91439"/>
                </a:tc>
              </a:tr>
              <a:tr h="370840">
                <a:tc>
                  <a:txBody>
                    <a:bodyPr/>
                    <a:lstStyle/>
                    <a:p>
                      <a:r>
                        <a:rPr lang="en-US" dirty="0" smtClean="0"/>
                        <a:t>1</a:t>
                      </a:r>
                      <a:endParaRPr lang="en-US" dirty="0"/>
                    </a:p>
                  </a:txBody>
                  <a:tcPr marL="91439" marR="91439"/>
                </a:tc>
                <a:tc>
                  <a:txBody>
                    <a:bodyPr/>
                    <a:lstStyle/>
                    <a:p>
                      <a:r>
                        <a:rPr lang="en-US" dirty="0" smtClean="0"/>
                        <a:t>Use 50</a:t>
                      </a:r>
                      <a:r>
                        <a:rPr lang="en-US" baseline="0" dirty="0" smtClean="0"/>
                        <a:t> mL of solution</a:t>
                      </a:r>
                      <a:endParaRPr lang="en-US" dirty="0"/>
                    </a:p>
                  </a:txBody>
                  <a:tcPr marL="91439" marR="91439"/>
                </a:tc>
              </a:tr>
              <a:tr h="370840">
                <a:tc>
                  <a:txBody>
                    <a:bodyPr/>
                    <a:lstStyle/>
                    <a:p>
                      <a:r>
                        <a:rPr lang="en-US" dirty="0" smtClean="0"/>
                        <a:t>2</a:t>
                      </a:r>
                      <a:endParaRPr lang="en-US" dirty="0"/>
                    </a:p>
                  </a:txBody>
                  <a:tcPr marL="91439" marR="91439"/>
                </a:tc>
                <a:tc>
                  <a:txBody>
                    <a:bodyPr/>
                    <a:lstStyle/>
                    <a:p>
                      <a:r>
                        <a:rPr lang="en-US" dirty="0" smtClean="0"/>
                        <a:t>Use 50 mL of solution </a:t>
                      </a:r>
                      <a:endParaRPr lang="en-US" dirty="0"/>
                    </a:p>
                  </a:txBody>
                  <a:tcPr marL="91439" marR="91439"/>
                </a:tc>
              </a:tr>
              <a:tr h="370840">
                <a:tc>
                  <a:txBody>
                    <a:bodyPr/>
                    <a:lstStyle/>
                    <a:p>
                      <a:r>
                        <a:rPr lang="en-US" dirty="0" smtClean="0"/>
                        <a:t>3</a:t>
                      </a:r>
                      <a:endParaRPr lang="en-US" dirty="0"/>
                    </a:p>
                  </a:txBody>
                  <a:tcPr marL="91439" marR="91439"/>
                </a:tc>
                <a:tc>
                  <a:txBody>
                    <a:bodyPr/>
                    <a:lstStyle/>
                    <a:p>
                      <a:r>
                        <a:rPr lang="en-US" dirty="0" smtClean="0"/>
                        <a:t>Use 40</a:t>
                      </a:r>
                      <a:r>
                        <a:rPr lang="en-US" baseline="0" dirty="0" smtClean="0"/>
                        <a:t> mL of solution</a:t>
                      </a:r>
                      <a:endParaRPr lang="en-US" dirty="0"/>
                    </a:p>
                  </a:txBody>
                  <a:tcPr marL="91439" marR="91439"/>
                </a:tc>
              </a:tr>
              <a:tr h="370840">
                <a:tc>
                  <a:txBody>
                    <a:bodyPr/>
                    <a:lstStyle/>
                    <a:p>
                      <a:r>
                        <a:rPr lang="en-US" dirty="0" smtClean="0"/>
                        <a:t>4</a:t>
                      </a:r>
                      <a:endParaRPr lang="en-US" dirty="0"/>
                    </a:p>
                  </a:txBody>
                  <a:tcPr marL="91439" marR="91439"/>
                </a:tc>
                <a:tc>
                  <a:txBody>
                    <a:bodyPr/>
                    <a:lstStyle/>
                    <a:p>
                      <a:r>
                        <a:rPr lang="en-US" dirty="0" smtClean="0"/>
                        <a:t>Use 30 mL of solution</a:t>
                      </a:r>
                      <a:endParaRPr lang="en-US" dirty="0"/>
                    </a:p>
                  </a:txBody>
                  <a:tcPr marL="91439" marR="91439"/>
                </a:tc>
              </a:tr>
              <a:tr h="370840">
                <a:tc>
                  <a:txBody>
                    <a:bodyPr/>
                    <a:lstStyle/>
                    <a:p>
                      <a:r>
                        <a:rPr lang="en-US" dirty="0" smtClean="0"/>
                        <a:t>5</a:t>
                      </a:r>
                      <a:endParaRPr lang="en-US" dirty="0"/>
                    </a:p>
                  </a:txBody>
                  <a:tcPr marL="91439" marR="91439"/>
                </a:tc>
                <a:tc>
                  <a:txBody>
                    <a:bodyPr/>
                    <a:lstStyle/>
                    <a:p>
                      <a:r>
                        <a:rPr lang="en-US" dirty="0" smtClean="0"/>
                        <a:t>Use 20 mL</a:t>
                      </a:r>
                      <a:r>
                        <a:rPr lang="en-US" baseline="0" dirty="0" smtClean="0"/>
                        <a:t> of Solution</a:t>
                      </a:r>
                      <a:endParaRPr lang="en-US" dirty="0"/>
                    </a:p>
                  </a:txBody>
                  <a:tcPr marL="91439" marR="91439"/>
                </a:tc>
              </a:tr>
            </a:tbl>
          </a:graphicData>
        </a:graphic>
      </p:graphicFrame>
      <p:sp>
        <p:nvSpPr>
          <p:cNvPr id="9" name="TextBox 8"/>
          <p:cNvSpPr txBox="1"/>
          <p:nvPr/>
        </p:nvSpPr>
        <p:spPr>
          <a:xfrm>
            <a:off x="685800" y="3352800"/>
            <a:ext cx="7848600" cy="3046988"/>
          </a:xfrm>
          <a:prstGeom prst="rect">
            <a:avLst/>
          </a:prstGeom>
          <a:noFill/>
        </p:spPr>
        <p:txBody>
          <a:bodyPr wrap="square" rtlCol="0">
            <a:spAutoFit/>
          </a:bodyPr>
          <a:lstStyle/>
          <a:p>
            <a:endParaRPr lang="en-US" sz="3200" dirty="0" smtClean="0"/>
          </a:p>
          <a:p>
            <a:r>
              <a:rPr lang="en-US" sz="3200" dirty="0" smtClean="0"/>
              <a:t>Each of the following trials we performed with the above alterations had the same results that the original procedure had </a:t>
            </a:r>
            <a:r>
              <a:rPr lang="en-US" sz="3200" dirty="0" smtClean="0">
                <a:sym typeface="Wingdings" panose="05000000000000000000" pitchFamily="2" charset="2"/>
              </a:rPr>
              <a:t> no aluminum scraps were left behind due to the fact it was transformed into ALUM. </a:t>
            </a:r>
            <a:endParaRPr lang="en-US" sz="3200" dirty="0"/>
          </a:p>
        </p:txBody>
      </p:sp>
    </p:spTree>
    <p:extLst>
      <p:ext uri="{BB962C8B-B14F-4D97-AF65-F5344CB8AC3E}">
        <p14:creationId xmlns:p14="http://schemas.microsoft.com/office/powerpoint/2010/main" val="1954044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Table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663592967"/>
              </p:ext>
            </p:extLst>
          </p:nvPr>
        </p:nvGraphicFramePr>
        <p:xfrm>
          <a:off x="381000" y="1752600"/>
          <a:ext cx="8610597" cy="4952998"/>
        </p:xfrm>
        <a:graphic>
          <a:graphicData uri="http://schemas.openxmlformats.org/drawingml/2006/table">
            <a:tbl>
              <a:tblPr firstRow="1" firstCol="1" bandRow="1">
                <a:tableStyleId>{5C22544A-7EE6-4342-B048-85BDC9FD1C3A}</a:tableStyleId>
              </a:tblPr>
              <a:tblGrid>
                <a:gridCol w="956733"/>
                <a:gridCol w="956733"/>
                <a:gridCol w="956733"/>
                <a:gridCol w="956733"/>
                <a:gridCol w="956733"/>
                <a:gridCol w="956733"/>
                <a:gridCol w="956733"/>
                <a:gridCol w="956733"/>
                <a:gridCol w="956733"/>
              </a:tblGrid>
              <a:tr h="1674303">
                <a:tc>
                  <a:txBody>
                    <a:bodyPr/>
                    <a:lstStyle/>
                    <a:p>
                      <a:pPr marL="0" marR="0">
                        <a:lnSpc>
                          <a:spcPct val="115000"/>
                        </a:lnSpc>
                        <a:spcBef>
                          <a:spcPts val="0"/>
                        </a:spcBef>
                        <a:spcAft>
                          <a:spcPts val="0"/>
                        </a:spcAft>
                      </a:pPr>
                      <a:r>
                        <a:rPr lang="en-US" sz="1100" dirty="0">
                          <a:effectLst/>
                        </a:rPr>
                        <a:t>Date</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Dimensions of package pieces</a:t>
                      </a:r>
                    </a:p>
                    <a:p>
                      <a:pPr marL="0" marR="0">
                        <a:lnSpc>
                          <a:spcPct val="115000"/>
                        </a:lnSpc>
                        <a:spcBef>
                          <a:spcPts val="0"/>
                        </a:spcBef>
                        <a:spcAft>
                          <a:spcPts val="0"/>
                        </a:spcAft>
                      </a:pPr>
                      <a:r>
                        <a:rPr lang="en-US" sz="1100">
                          <a:effectLst/>
                        </a:rPr>
                        <a:t>(cm x cm)</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(m</a:t>
                      </a:r>
                      <a:r>
                        <a:rPr lang="en-US" sz="1100" baseline="-25000">
                          <a:effectLst/>
                        </a:rPr>
                        <a:t>1</a:t>
                      </a:r>
                      <a:r>
                        <a:rPr lang="en-US" sz="1100">
                          <a:effectLst/>
                        </a:rPr>
                        <a:t>) Mass of package pieces (g)</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Hot plate setting</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Total time solution heated (min)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Mass of filter paper (g)</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Mass of filter paper and package pieces (g)</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(m</a:t>
                      </a:r>
                      <a:r>
                        <a:rPr lang="en-US" sz="1100" baseline="-25000">
                          <a:effectLst/>
                        </a:rPr>
                        <a:t>2</a:t>
                      </a:r>
                      <a:r>
                        <a:rPr lang="en-US" sz="1100">
                          <a:effectLst/>
                        </a:rPr>
                        <a:t>) Mass of remaining pieces (g)</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Mass of aluminum (m</a:t>
                      </a:r>
                      <a:r>
                        <a:rPr lang="en-US" sz="1100" baseline="-25000">
                          <a:effectLst/>
                        </a:rPr>
                        <a:t>1</a:t>
                      </a:r>
                      <a:r>
                        <a:rPr lang="en-US" sz="1100">
                          <a:effectLst/>
                        </a:rPr>
                        <a:t> –m</a:t>
                      </a:r>
                      <a:r>
                        <a:rPr lang="en-US" sz="1100" baseline="-25000">
                          <a:effectLst/>
                        </a:rPr>
                        <a:t>2</a:t>
                      </a:r>
                      <a:r>
                        <a:rPr lang="en-US" sz="1100">
                          <a:effectLst/>
                        </a:rPr>
                        <a:t>)</a:t>
                      </a:r>
                      <a:endParaRPr lang="en-US" sz="1100">
                        <a:effectLst/>
                        <a:latin typeface="Calibri"/>
                        <a:ea typeface="Calibri"/>
                        <a:cs typeface="Times New Roman"/>
                      </a:endParaRPr>
                    </a:p>
                  </a:txBody>
                  <a:tcPr marL="68580" marR="68580" marT="0" marB="0"/>
                </a:tc>
              </a:tr>
              <a:tr h="655739">
                <a:tc>
                  <a:txBody>
                    <a:bodyPr/>
                    <a:lstStyle/>
                    <a:p>
                      <a:pPr marL="0" marR="0">
                        <a:lnSpc>
                          <a:spcPct val="115000"/>
                        </a:lnSpc>
                        <a:spcBef>
                          <a:spcPts val="0"/>
                        </a:spcBef>
                        <a:spcAft>
                          <a:spcPts val="0"/>
                        </a:spcAft>
                      </a:pPr>
                      <a:r>
                        <a:rPr lang="en-US" sz="1100">
                          <a:effectLst/>
                        </a:rPr>
                        <a:t>5/7/14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5.5 * 2.3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0.9412</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4 min+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0.73</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1.8670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0.7177</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0.2235</a:t>
                      </a:r>
                      <a:endParaRPr lang="en-US" sz="1100" dirty="0">
                        <a:effectLst/>
                        <a:latin typeface="Calibri"/>
                        <a:ea typeface="Calibri"/>
                        <a:cs typeface="Times New Roman"/>
                      </a:endParaRPr>
                    </a:p>
                  </a:txBody>
                  <a:tcPr marL="68580" marR="68580" marT="0" marB="0"/>
                </a:tc>
              </a:tr>
              <a:tr h="655739">
                <a:tc>
                  <a:txBody>
                    <a:bodyPr/>
                    <a:lstStyle/>
                    <a:p>
                      <a:pPr marL="0" marR="0">
                        <a:lnSpc>
                          <a:spcPct val="115000"/>
                        </a:lnSpc>
                        <a:spcBef>
                          <a:spcPts val="0"/>
                        </a:spcBef>
                        <a:spcAft>
                          <a:spcPts val="0"/>
                        </a:spcAft>
                      </a:pPr>
                      <a:r>
                        <a:rPr lang="en-US" sz="1100">
                          <a:effectLst/>
                        </a:rPr>
                        <a:t>5/9/14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5.5 * 2.3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0.9521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5:47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0.7551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1.8702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0.7182</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0.2339</a:t>
                      </a:r>
                      <a:endParaRPr lang="en-US" sz="1100" dirty="0">
                        <a:effectLst/>
                        <a:latin typeface="Calibri"/>
                        <a:ea typeface="Calibri"/>
                        <a:cs typeface="Times New Roman"/>
                      </a:endParaRPr>
                    </a:p>
                  </a:txBody>
                  <a:tcPr marL="68580" marR="68580" marT="0" marB="0"/>
                </a:tc>
              </a:tr>
              <a:tr h="655739">
                <a:tc>
                  <a:txBody>
                    <a:bodyPr/>
                    <a:lstStyle/>
                    <a:p>
                      <a:pPr marL="0" marR="0">
                        <a:lnSpc>
                          <a:spcPct val="115000"/>
                        </a:lnSpc>
                        <a:spcBef>
                          <a:spcPts val="0"/>
                        </a:spcBef>
                        <a:spcAft>
                          <a:spcPts val="0"/>
                        </a:spcAft>
                      </a:pPr>
                      <a:r>
                        <a:rPr lang="en-US" sz="1100">
                          <a:effectLst/>
                        </a:rPr>
                        <a:t>5/13/14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5.5 * 2.3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0.9463</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10:00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0.7534</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1.9382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0.6852</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0.2611</a:t>
                      </a:r>
                      <a:endParaRPr lang="en-US" sz="1100" dirty="0">
                        <a:effectLst/>
                        <a:latin typeface="Calibri"/>
                        <a:ea typeface="Calibri"/>
                        <a:cs typeface="Times New Roman"/>
                      </a:endParaRPr>
                    </a:p>
                  </a:txBody>
                  <a:tcPr marL="68580" marR="68580" marT="0" marB="0"/>
                </a:tc>
              </a:tr>
              <a:tr h="655739">
                <a:tc>
                  <a:txBody>
                    <a:bodyPr/>
                    <a:lstStyle/>
                    <a:p>
                      <a:pPr marL="0" marR="0">
                        <a:lnSpc>
                          <a:spcPct val="115000"/>
                        </a:lnSpc>
                        <a:spcBef>
                          <a:spcPts val="0"/>
                        </a:spcBef>
                        <a:spcAft>
                          <a:spcPts val="0"/>
                        </a:spcAft>
                      </a:pPr>
                      <a:r>
                        <a:rPr lang="en-US" sz="1100">
                          <a:effectLst/>
                        </a:rPr>
                        <a:t>5/15/14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5.5 * 2.3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1.0105</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11:00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0.7585</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1.9007</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0.7568</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0.2537</a:t>
                      </a:r>
                      <a:endParaRPr lang="en-US" sz="1100" dirty="0">
                        <a:effectLst/>
                        <a:latin typeface="Calibri"/>
                        <a:ea typeface="Calibri"/>
                        <a:cs typeface="Times New Roman"/>
                      </a:endParaRPr>
                    </a:p>
                  </a:txBody>
                  <a:tcPr marL="68580" marR="68580" marT="0" marB="0"/>
                </a:tc>
              </a:tr>
              <a:tr h="655739">
                <a:tc>
                  <a:txBody>
                    <a:bodyPr/>
                    <a:lstStyle/>
                    <a:p>
                      <a:pPr marL="0" marR="0">
                        <a:lnSpc>
                          <a:spcPct val="115000"/>
                        </a:lnSpc>
                        <a:spcBef>
                          <a:spcPts val="0"/>
                        </a:spcBef>
                        <a:spcAft>
                          <a:spcPts val="0"/>
                        </a:spcAft>
                      </a:pPr>
                      <a:r>
                        <a:rPr lang="en-US" sz="1100">
                          <a:effectLst/>
                        </a:rPr>
                        <a:t>5/23/14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5.5 * 2.3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.9278</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11:00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0.7501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2.0301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latin typeface="Calibri"/>
                          <a:ea typeface="Calibri"/>
                          <a:cs typeface="Times New Roman"/>
                        </a:rPr>
                        <a:t>0.8054</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0.1224</a:t>
                      </a:r>
                      <a:endParaRPr lang="en-US"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531938" y="2706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59171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sz="quarter" idx="1"/>
          </p:nvPr>
        </p:nvSpPr>
        <p:spPr/>
        <p:txBody>
          <a:bodyPr/>
          <a:lstStyle/>
          <a:p>
            <a:pPr marL="0" indent="0">
              <a:buNone/>
            </a:pPr>
            <a:r>
              <a:rPr lang="en-US" dirty="0" smtClean="0"/>
              <a:t>The best solution would be to follow the procedure using 50 mL of solution.  </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12390" y="321945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779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sz="quarter" idx="1"/>
          </p:nvPr>
        </p:nvSpPr>
        <p:spPr/>
        <p:txBody>
          <a:bodyPr/>
          <a:lstStyle/>
          <a:p>
            <a:pPr marL="0" indent="0">
              <a:buNone/>
            </a:pPr>
            <a:r>
              <a:rPr lang="en-US" dirty="0" smtClean="0"/>
              <a:t>For future research we would perform more procedures in order to examine if we could use:</a:t>
            </a:r>
          </a:p>
          <a:p>
            <a:pPr marL="0" indent="0">
              <a:buNone/>
            </a:pPr>
            <a:endParaRPr lang="en-US" dirty="0"/>
          </a:p>
          <a:p>
            <a:pPr>
              <a:buFontTx/>
              <a:buChar char="-"/>
            </a:pPr>
            <a:r>
              <a:rPr lang="en-US" dirty="0" smtClean="0"/>
              <a:t>Less solution </a:t>
            </a:r>
          </a:p>
          <a:p>
            <a:pPr>
              <a:buFontTx/>
              <a:buChar char="-"/>
            </a:pPr>
            <a:r>
              <a:rPr lang="en-US" dirty="0" smtClean="0"/>
              <a:t>Less time </a:t>
            </a:r>
          </a:p>
          <a:p>
            <a:pPr>
              <a:buFontTx/>
              <a:buChar char="-"/>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43600" y="35052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660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Special </a:t>
            </a:r>
            <a:r>
              <a:rPr lang="en-US" dirty="0" smtClean="0"/>
              <a:t>Thanks </a:t>
            </a:r>
            <a:r>
              <a:rPr lang="en-US" dirty="0"/>
              <a:t>to …</a:t>
            </a:r>
          </a:p>
        </p:txBody>
      </p:sp>
      <p:sp>
        <p:nvSpPr>
          <p:cNvPr id="3" name="Content Placeholder 2"/>
          <p:cNvSpPr>
            <a:spLocks noGrp="1"/>
          </p:cNvSpPr>
          <p:nvPr>
            <p:ph sz="quarter" idx="1"/>
          </p:nvPr>
        </p:nvSpPr>
        <p:spPr>
          <a:xfrm>
            <a:off x="612648" y="1600200"/>
            <a:ext cx="8153400" cy="5105400"/>
          </a:xfrm>
        </p:spPr>
        <p:txBody>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lgn="ctr">
              <a:buNone/>
            </a:pPr>
            <a:r>
              <a:rPr lang="en-US" dirty="0" smtClean="0"/>
              <a:t>Mrs. Popp </a:t>
            </a:r>
            <a:r>
              <a:rPr lang="en-US" dirty="0" smtClean="0">
                <a:sym typeface="Wingdings" panose="05000000000000000000" pitchFamily="2" charset="2"/>
              </a:rPr>
              <a:t></a:t>
            </a: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76400"/>
            <a:ext cx="3200401" cy="427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62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 </a:t>
            </a:r>
            <a:endParaRPr lang="en-US" dirty="0"/>
          </a:p>
        </p:txBody>
      </p:sp>
      <p:sp>
        <p:nvSpPr>
          <p:cNvPr id="3" name="Content Placeholder 2"/>
          <p:cNvSpPr>
            <a:spLocks noGrp="1"/>
          </p:cNvSpPr>
          <p:nvPr>
            <p:ph sz="quarter" idx="1"/>
          </p:nvPr>
        </p:nvSpPr>
        <p:spPr/>
        <p:txBody>
          <a:bodyPr/>
          <a:lstStyle/>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How can we recycle a Hamburger wrapper?</a:t>
            </a:r>
            <a:endParaRPr lang="en-US" dirty="0">
              <a:latin typeface="Arial Black" panose="020B0A04020102020204" pitchFamily="34" charset="0"/>
            </a:endParaRPr>
          </a:p>
        </p:txBody>
      </p:sp>
    </p:spTree>
    <p:extLst>
      <p:ext uri="{BB962C8B-B14F-4D97-AF65-F5344CB8AC3E}">
        <p14:creationId xmlns:p14="http://schemas.microsoft.com/office/powerpoint/2010/main" val="2643587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does this Problem Exist?</a:t>
            </a:r>
            <a:endParaRPr lang="en-US" dirty="0"/>
          </a:p>
        </p:txBody>
      </p:sp>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This problem exists because the hamburger wrappers are believed to be recycled. Our goal for this experiment was  to discover if the aluminum on the wrapper could be recycled in a different way. </a:t>
            </a:r>
            <a:endParaRPr lang="en-US" dirty="0"/>
          </a:p>
        </p:txBody>
      </p:sp>
    </p:spTree>
    <p:extLst>
      <p:ext uri="{BB962C8B-B14F-4D97-AF65-F5344CB8AC3E}">
        <p14:creationId xmlns:p14="http://schemas.microsoft.com/office/powerpoint/2010/main" val="3812852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we choose Hamburger wrappers? </a:t>
            </a:r>
            <a:endParaRPr lang="en-US" dirty="0"/>
          </a:p>
        </p:txBody>
      </p:sp>
      <p:sp>
        <p:nvSpPr>
          <p:cNvPr id="3" name="Content Placeholder 2"/>
          <p:cNvSpPr>
            <a:spLocks noGrp="1"/>
          </p:cNvSpPr>
          <p:nvPr>
            <p:ph sz="quarter" idx="1"/>
          </p:nvPr>
        </p:nvSpPr>
        <p:spPr/>
        <p:txBody>
          <a:bodyPr/>
          <a:lstStyle/>
          <a:p>
            <a:pPr marL="0" indent="0">
              <a:buNone/>
            </a:pPr>
            <a:r>
              <a:rPr lang="en-US" dirty="0" smtClean="0"/>
              <a:t>					We chose to </a:t>
            </a:r>
            <a:r>
              <a:rPr lang="en-US" dirty="0" err="1" smtClean="0"/>
              <a:t>tra</a:t>
            </a:r>
            <a:r>
              <a:rPr lang="en-US" dirty="0" smtClean="0"/>
              <a:t>-</a:t>
            </a:r>
          </a:p>
          <a:p>
            <a:pPr marL="0" indent="0">
              <a:buNone/>
            </a:pPr>
            <a:r>
              <a:rPr lang="en-US" dirty="0" smtClean="0"/>
              <a:t>					</a:t>
            </a:r>
            <a:r>
              <a:rPr lang="en-US" dirty="0" err="1" smtClean="0"/>
              <a:t>nsform</a:t>
            </a:r>
            <a:r>
              <a:rPr lang="en-US" dirty="0" smtClean="0"/>
              <a:t> the sandwich					wrappers because 					they are used daily					in the Roland Park					         community. </a:t>
            </a:r>
          </a:p>
          <a:p>
            <a:pPr marL="0" indent="0">
              <a:buNone/>
            </a:pP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03290" y="1815814"/>
            <a:ext cx="3603324" cy="332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527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we go about Solving this Problem?</a:t>
            </a:r>
            <a:endParaRPr lang="en-US" dirty="0"/>
          </a:p>
        </p:txBody>
      </p:sp>
      <p:sp>
        <p:nvSpPr>
          <p:cNvPr id="3" name="Content Placeholder 2"/>
          <p:cNvSpPr>
            <a:spLocks noGrp="1"/>
          </p:cNvSpPr>
          <p:nvPr>
            <p:ph sz="quarter" idx="1"/>
          </p:nvPr>
        </p:nvSpPr>
        <p:spPr/>
        <p:txBody>
          <a:bodyPr/>
          <a:lstStyle/>
          <a:p>
            <a:pPr marL="0" indent="0">
              <a:buNone/>
            </a:pPr>
            <a:r>
              <a:rPr lang="en-US" dirty="0" smtClean="0"/>
              <a:t>To solve this problem, we used a chemical procedure that transforms the scrap aluminum into a compound called ALUM. </a:t>
            </a:r>
          </a:p>
          <a:p>
            <a:pPr marL="0" indent="0">
              <a:buNone/>
            </a:pPr>
            <a:endParaRPr lang="en-US" dirty="0"/>
          </a:p>
          <a:p>
            <a:pPr marL="0" indent="0">
              <a:buNone/>
            </a:pPr>
            <a:r>
              <a:rPr lang="en-US" dirty="0" smtClean="0"/>
              <a:t>ALUM can be used in the dyeing of fabrics, manufacture of pickles, canning certain foods, as coagulant in water purification, waste-water treatment plants and in the paper industry. </a:t>
            </a:r>
            <a:endParaRPr lang="en-US" dirty="0"/>
          </a:p>
        </p:txBody>
      </p:sp>
    </p:spTree>
    <p:extLst>
      <p:ext uri="{BB962C8B-B14F-4D97-AF65-F5344CB8AC3E}">
        <p14:creationId xmlns:p14="http://schemas.microsoft.com/office/powerpoint/2010/main" val="4094822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Materials Used In the Experiment</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Potassium Hydroxide, KOH, 1.4 M solution</a:t>
            </a:r>
          </a:p>
          <a:p>
            <a:r>
              <a:rPr lang="en-US" dirty="0" smtClean="0"/>
              <a:t>Distilled water</a:t>
            </a:r>
          </a:p>
          <a:p>
            <a:r>
              <a:rPr lang="en-US" dirty="0" smtClean="0"/>
              <a:t>Qualitative filter paper</a:t>
            </a:r>
          </a:p>
          <a:p>
            <a:r>
              <a:rPr lang="en-US" dirty="0" smtClean="0"/>
              <a:t>250 mL beaker</a:t>
            </a:r>
          </a:p>
          <a:p>
            <a:r>
              <a:rPr lang="en-US" dirty="0" smtClean="0"/>
              <a:t>Graduated cylinder</a:t>
            </a:r>
          </a:p>
          <a:p>
            <a:r>
              <a:rPr lang="en-US" dirty="0" smtClean="0"/>
              <a:t>Glass Funnel</a:t>
            </a:r>
          </a:p>
          <a:p>
            <a:r>
              <a:rPr lang="en-US" dirty="0" smtClean="0"/>
              <a:t>Stirring Rod</a:t>
            </a:r>
          </a:p>
          <a:p>
            <a:r>
              <a:rPr lang="en-US" dirty="0" smtClean="0"/>
              <a:t>Electronic Balance</a:t>
            </a:r>
          </a:p>
          <a:p>
            <a:r>
              <a:rPr lang="en-US" dirty="0" smtClean="0"/>
              <a:t>Hot Plate</a:t>
            </a:r>
          </a:p>
          <a:p>
            <a:r>
              <a:rPr lang="en-US" dirty="0" smtClean="0"/>
              <a:t>Thermometer</a:t>
            </a:r>
          </a:p>
          <a:p>
            <a:r>
              <a:rPr lang="en-US" dirty="0" smtClean="0"/>
              <a:t>Scissors</a:t>
            </a:r>
          </a:p>
          <a:p>
            <a:r>
              <a:rPr lang="en-US" dirty="0" smtClean="0"/>
              <a:t>Ruler</a:t>
            </a:r>
          </a:p>
        </p:txBody>
      </p:sp>
    </p:spTree>
    <p:extLst>
      <p:ext uri="{BB962C8B-B14F-4D97-AF65-F5344CB8AC3E}">
        <p14:creationId xmlns:p14="http://schemas.microsoft.com/office/powerpoint/2010/main" val="2586835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Procedure</a:t>
            </a:r>
            <a:endParaRPr lang="en-US" dirty="0"/>
          </a:p>
        </p:txBody>
      </p:sp>
      <p:sp>
        <p:nvSpPr>
          <p:cNvPr id="3" name="Content Placeholder 2"/>
          <p:cNvSpPr>
            <a:spLocks noGrp="1"/>
          </p:cNvSpPr>
          <p:nvPr>
            <p:ph sz="quarter" idx="1"/>
          </p:nvPr>
        </p:nvSpPr>
        <p:spPr/>
        <p:txBody>
          <a:bodyPr>
            <a:normAutofit/>
          </a:bodyPr>
          <a:lstStyle/>
          <a:p>
            <a:pPr marL="514350" indent="-514350">
              <a:buAutoNum type="arabicPeriod"/>
            </a:pPr>
            <a:r>
              <a:rPr lang="en-US" dirty="0" smtClean="0"/>
              <a:t>Using scissor, cut the aluminum package into the same amount of small squares. Record the dimension of the square in your table. </a:t>
            </a:r>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a:p>
            <a:pPr marL="514350" indent="-514350">
              <a:buAutoNum type="arabicPeriod"/>
            </a:pPr>
            <a:r>
              <a:rPr lang="en-US" dirty="0" smtClean="0"/>
              <a:t>Be sure to cut enough squares so that the mass of all the squares together weigh </a:t>
            </a:r>
            <a:r>
              <a:rPr lang="en-US" b="1" dirty="0" smtClean="0"/>
              <a:t>at least </a:t>
            </a:r>
            <a:r>
              <a:rPr lang="en-US" dirty="0" smtClean="0"/>
              <a:t>1 gram.  Record this measurement. </a:t>
            </a:r>
          </a:p>
          <a:p>
            <a:pPr marL="514350" indent="-514350">
              <a:buAutoNum type="arabicPeriod"/>
            </a:pPr>
            <a:endParaRPr lang="en-US" dirty="0"/>
          </a:p>
          <a:p>
            <a:pPr marL="514350" indent="-514350">
              <a:buAutoNum type="arabicPeriod"/>
            </a:pPr>
            <a:endParaRPr lang="en-US" dirty="0" smtClean="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124200"/>
            <a:ext cx="203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76847" y="3233738"/>
            <a:ext cx="17399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655483" y="3141133"/>
            <a:ext cx="1845735" cy="138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96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96000"/>
          </a:xfrm>
        </p:spPr>
        <p:txBody>
          <a:bodyPr>
            <a:normAutofit lnSpcReduction="10000"/>
          </a:bodyPr>
          <a:lstStyle/>
          <a:p>
            <a:pPr marL="0" indent="0">
              <a:buNone/>
            </a:pPr>
            <a:r>
              <a:rPr lang="en-US" dirty="0" smtClean="0"/>
              <a:t>3. Place the pieces into a 250 mL beaker. </a:t>
            </a:r>
          </a:p>
          <a:p>
            <a:pPr marL="0" indent="0">
              <a:buNone/>
            </a:pPr>
            <a:endParaRPr lang="en-US" dirty="0" smtClean="0"/>
          </a:p>
          <a:p>
            <a:pPr marL="0" indent="0">
              <a:buNone/>
            </a:pPr>
            <a:r>
              <a:rPr lang="en-US" dirty="0" smtClean="0"/>
              <a:t>4. Using graduated cylinder, measure 50 mL of potassium hydroxide and pour this solution into the 250 mL beaker with the scraps.</a:t>
            </a:r>
          </a:p>
          <a:p>
            <a:pPr marL="0" indent="0">
              <a:buNone/>
            </a:pPr>
            <a:endParaRPr lang="en-US" dirty="0"/>
          </a:p>
          <a:p>
            <a:pPr marL="0" indent="0">
              <a:buNone/>
            </a:pPr>
            <a:r>
              <a:rPr lang="en-US" dirty="0" smtClean="0"/>
              <a:t> </a:t>
            </a:r>
          </a:p>
          <a:p>
            <a:pPr marL="0" indent="0">
              <a:buNone/>
            </a:pPr>
            <a:endParaRPr lang="en-US" dirty="0" smtClean="0"/>
          </a:p>
          <a:p>
            <a:pPr marL="0" indent="0">
              <a:buNone/>
            </a:pPr>
            <a:endParaRPr lang="en-US" dirty="0" smtClean="0"/>
          </a:p>
          <a:p>
            <a:pPr marL="0" indent="0">
              <a:buNone/>
            </a:pPr>
            <a:r>
              <a:rPr lang="en-US" dirty="0" smtClean="0"/>
              <a:t>5. Under a fume hood, place the beaker on a hot plate and heat it so it is hot, but not boiling. Record the setting on the hot plate.</a:t>
            </a:r>
          </a:p>
          <a:p>
            <a:pPr marL="0" indent="0">
              <a:buNone/>
            </a:pPr>
            <a:r>
              <a:rPr lang="en-US" b="1" dirty="0"/>
              <a:t>*</a:t>
            </a:r>
            <a:r>
              <a:rPr lang="en-US" b="1" dirty="0" smtClean="0"/>
              <a:t>Bubbles of hydrogen should form*</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94789" y="2977423"/>
            <a:ext cx="1879601" cy="140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97049" y="2908300"/>
            <a:ext cx="1930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76750" y="2939323"/>
            <a:ext cx="1981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150157" y="2872648"/>
            <a:ext cx="20574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151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096000"/>
          </a:xfrm>
        </p:spPr>
        <p:txBody>
          <a:bodyPr>
            <a:normAutofit fontScale="92500" lnSpcReduction="10000"/>
          </a:bodyPr>
          <a:lstStyle/>
          <a:p>
            <a:pPr marL="0" indent="0">
              <a:buNone/>
            </a:pPr>
            <a:r>
              <a:rPr lang="en-US" dirty="0" smtClean="0"/>
              <a:t>6. The reaction is complete when the hydrogen evolution stops and there are no visible pieces of aluminum metal.</a:t>
            </a:r>
          </a:p>
          <a:p>
            <a:pPr marL="0" indent="0">
              <a:buNone/>
            </a:pPr>
            <a:r>
              <a:rPr lang="en-US" dirty="0" smtClean="0"/>
              <a:t> </a:t>
            </a:r>
          </a:p>
          <a:p>
            <a:pPr marL="0" indent="0">
              <a:buNone/>
            </a:pPr>
            <a:r>
              <a:rPr lang="en-US" dirty="0" smtClean="0"/>
              <a:t>7. Record the amount of time it took the reaction to complete. </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8. Take a piece of filter paper and weigh it on the electronic balance </a:t>
            </a:r>
          </a:p>
          <a:p>
            <a:pPr marL="0" indent="0">
              <a:buNone/>
            </a:pPr>
            <a:r>
              <a:rPr lang="en-US" dirty="0" smtClean="0"/>
              <a:t>9. Place a funnel with qualitative filter paper in another 250 mL beaker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60400" y="2768600"/>
            <a:ext cx="203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18954"/>
            <a:ext cx="2159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75200" y="2768600"/>
            <a:ext cx="203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518728" y="2782026"/>
            <a:ext cx="2104571" cy="157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1925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2160</TotalTime>
  <Words>725</Words>
  <Application>Microsoft Office PowerPoint</Application>
  <PresentationFormat>On-screen Show (4:3)</PresentationFormat>
  <Paragraphs>165</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Times New Roman</vt:lpstr>
      <vt:lpstr>Tw Cen MT</vt:lpstr>
      <vt:lpstr>Wingdings</vt:lpstr>
      <vt:lpstr>Wingdings 2</vt:lpstr>
      <vt:lpstr>Median</vt:lpstr>
      <vt:lpstr>ALUM from Waste Aluminum Packages</vt:lpstr>
      <vt:lpstr>What is the Problem? </vt:lpstr>
      <vt:lpstr>Why does this Problem Exist?</vt:lpstr>
      <vt:lpstr>Why Did we choose Hamburger wrappers? </vt:lpstr>
      <vt:lpstr>How did we go about Solving this Problem?</vt:lpstr>
      <vt:lpstr>Materials Used In the Experiment</vt:lpstr>
      <vt:lpstr>Original Procedure</vt:lpstr>
      <vt:lpstr>PowerPoint Presentation</vt:lpstr>
      <vt:lpstr>PowerPoint Presentation</vt:lpstr>
      <vt:lpstr>PowerPoint Presentation</vt:lpstr>
      <vt:lpstr>How did the Original Procedure work on the Sandwich Wrappers?</vt:lpstr>
      <vt:lpstr>Where did we go from there?</vt:lpstr>
      <vt:lpstr>Specific Alterations to Procedure</vt:lpstr>
      <vt:lpstr>Data Table</vt:lpstr>
      <vt:lpstr>Solution</vt:lpstr>
      <vt:lpstr>Future</vt:lpstr>
      <vt:lpstr>Special Thanks to …</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ALUM from Waste Aluminum Packages</dc:title>
  <dc:creator>Tapp, Jordan</dc:creator>
  <cp:lastModifiedBy>Davis, Briana</cp:lastModifiedBy>
  <cp:revision>32</cp:revision>
  <cp:lastPrinted>2014-05-28T17:26:20Z</cp:lastPrinted>
  <dcterms:created xsi:type="dcterms:W3CDTF">2014-05-27T12:24:06Z</dcterms:created>
  <dcterms:modified xsi:type="dcterms:W3CDTF">2014-09-18T15:24:57Z</dcterms:modified>
</cp:coreProperties>
</file>