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1" r:id="rId12"/>
    <p:sldId id="272" r:id="rId13"/>
    <p:sldId id="273" r:id="rId14"/>
    <p:sldId id="274" r:id="rId15"/>
    <p:sldId id="275" r:id="rId16"/>
    <p:sldId id="268" r:id="rId17"/>
    <p:sldId id="267" r:id="rId18"/>
    <p:sldId id="269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6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A2F4D-B91B-4CD9-BDDE-622CA43B3F8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D313A-FE0A-41FA-B4AD-811A33C7D96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A2F4D-B91B-4CD9-BDDE-622CA43B3F8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D313A-FE0A-41FA-B4AD-811A33C7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A2F4D-B91B-4CD9-BDDE-622CA43B3F8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D313A-FE0A-41FA-B4AD-811A33C7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A2F4D-B91B-4CD9-BDDE-622CA43B3F8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D313A-FE0A-41FA-B4AD-811A33C7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A2F4D-B91B-4CD9-BDDE-622CA43B3F8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D313A-FE0A-41FA-B4AD-811A33C7D9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A2F4D-B91B-4CD9-BDDE-622CA43B3F8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D313A-FE0A-41FA-B4AD-811A33C7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A2F4D-B91B-4CD9-BDDE-622CA43B3F8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D313A-FE0A-41FA-B4AD-811A33C7D96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A2F4D-B91B-4CD9-BDDE-622CA43B3F8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D313A-FE0A-41FA-B4AD-811A33C7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A2F4D-B91B-4CD9-BDDE-622CA43B3F8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D313A-FE0A-41FA-B4AD-811A33C7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A2F4D-B91B-4CD9-BDDE-622CA43B3F8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D313A-FE0A-41FA-B4AD-811A33C7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F1A2F4D-B91B-4CD9-BDDE-622CA43B3F8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21D313A-FE0A-41FA-B4AD-811A33C7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1A2F4D-B91B-4CD9-BDDE-622CA43B3F8C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21D313A-FE0A-41FA-B4AD-811A33C7D96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fu.edu/~parslerj/math165/platonic-inclass.pdf" TargetMode="External"/><Relationship Id="rId3" Type="http://schemas.openxmlformats.org/officeDocument/2006/relationships/hyperlink" Target="http://www.enchantedlearning.com/math/geometry/solids/" TargetMode="External"/><Relationship Id="rId7" Type="http://schemas.openxmlformats.org/officeDocument/2006/relationships/hyperlink" Target="http://home.adelphi.edu/~stemkoski/mathematrix/platonic.html" TargetMode="External"/><Relationship Id="rId2" Type="http://schemas.openxmlformats.org/officeDocument/2006/relationships/hyperlink" Target="http://personal.maths.surrey.ac.uk/st/H.Bruin/image/PlatonicSolids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thworld.wolfram.com/PlatonicSolid.html" TargetMode="External"/><Relationship Id="rId11" Type="http://schemas.openxmlformats.org/officeDocument/2006/relationships/hyperlink" Target="http://www.santarosa.edu/~gsturr/M10/Platonic_Solids.pdf" TargetMode="External"/><Relationship Id="rId5" Type="http://schemas.openxmlformats.org/officeDocument/2006/relationships/hyperlink" Target="http://www.mathsisfun.com/geometry/platonic-solids-why-five.html" TargetMode="External"/><Relationship Id="rId10" Type="http://schemas.openxmlformats.org/officeDocument/2006/relationships/hyperlink" Target="http://debraborkovitz.com/2013/04/duals-of-platonic-solids-videos/" TargetMode="External"/><Relationship Id="rId4" Type="http://schemas.openxmlformats.org/officeDocument/2006/relationships/hyperlink" Target="http://www.geom.uiuc.edu/~sudzi/polyhedra/platonic.html" TargetMode="External"/><Relationship Id="rId9" Type="http://schemas.openxmlformats.org/officeDocument/2006/relationships/hyperlink" Target="http://www.mathsisfun.com/platonic_solid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Platonic Solids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Blaire Miran, Najah Soudan, and Jordan Tapp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362075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dirty="0" smtClean="0"/>
              <a:t> CHARACTERISTICS </a:t>
            </a:r>
            <a:r>
              <a:rPr lang="en-US" dirty="0" smtClean="0"/>
              <a:t>ABOUT 		     </a:t>
            </a:r>
            <a:r>
              <a:rPr lang="en-US" dirty="0" smtClean="0"/>
              <a:t>	EACH </a:t>
            </a:r>
            <a:r>
              <a:rPr lang="en-US" dirty="0" smtClean="0"/>
              <a:t>PLATONIC SOLID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8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Tetrahedron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/>
              <p:cNvSpPr>
                <a:spLocks noGrp="1"/>
              </p:cNvSpPr>
              <p:nvPr>
                <p:ph type="body" idx="2"/>
              </p:nvPr>
            </p:nvSpPr>
            <p:spPr/>
            <p:txBody>
              <a:bodyPr>
                <a:no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3 triangles meet in each point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It has four faces 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It has four vertices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It has 6 edges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 net has 4 faces, 9 edges, the edges that have the dotted lines are the ones that you bend </a:t>
                </a:r>
              </a:p>
              <a:p>
                <a:r>
                  <a:rPr lang="en-US" u="sng" dirty="0"/>
                  <a:t>Equations:</a:t>
                </a:r>
              </a:p>
              <a:p>
                <a:r>
                  <a:rPr lang="en-US" dirty="0" smtClean="0"/>
                  <a:t>Surface area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√3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𝐸𝑑𝑔𝑒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𝐿𝑒𝑛𝑔𝑡h</m:t>
                        </m:r>
                      </m:e>
                    </m:d>
                  </m:oMath>
                </a14:m>
                <a:r>
                  <a:rPr lang="en-US" baseline="30000" dirty="0"/>
                  <a:t>2</a:t>
                </a:r>
                <a:endParaRPr lang="en-US" dirty="0"/>
              </a:p>
              <a:p>
                <a:r>
                  <a:rPr lang="en-US" dirty="0"/>
                  <a:t>Volume=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√2) /12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 (</m:t>
                    </m:r>
                    <m:r>
                      <a:rPr lang="en-US" i="1">
                        <a:latin typeface="Cambria Math"/>
                      </a:rPr>
                      <m:t>𝐸𝑑𝑔𝑒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𝑙𝑒𝑛𝑔𝑡h</m:t>
                    </m:r>
                    <m:r>
                      <a:rPr lang="en-US" i="1">
                        <a:latin typeface="Cambria Math"/>
                      </a:rPr>
                      <m:t>) </m:t>
                    </m:r>
                  </m:oMath>
                </a14:m>
                <a:r>
                  <a:rPr lang="en-US" sz="2000" baseline="30000" dirty="0"/>
                  <a:t>3</a:t>
                </a:r>
                <a:endParaRPr lang="en-US" sz="2000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blipFill rotWithShape="1">
                <a:blip r:embed="rId2"/>
                <a:stretch>
                  <a:fillRect l="-1456" t="-667" r="-3398" b="-14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90600"/>
            <a:ext cx="7550150" cy="4725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9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 are three squares that meet at each point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6 faces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8 vertices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12 edges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net has 6 faces, 24 edges, 4 dotted edges that get folded over, </a:t>
                </a:r>
              </a:p>
              <a:p>
                <a:r>
                  <a:rPr lang="en-US" sz="2000" u="sng" dirty="0"/>
                  <a:t>Equations: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𝑆𝑢𝑟𝑓𝑎𝑐𝑒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𝐴𝑟𝑒𝑎</m:t>
                    </m:r>
                    <m:r>
                      <a:rPr lang="en-US" sz="2000" i="1">
                        <a:latin typeface="Cambria Math"/>
                      </a:rPr>
                      <m:t>=6 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 (</m:t>
                    </m:r>
                    <m:r>
                      <a:rPr lang="en-US" sz="2000" i="1">
                        <a:latin typeface="Cambria Math"/>
                      </a:rPr>
                      <m:t>𝐸𝑑𝑔𝑒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𝐿𝑒𝑛𝑔𝑡h</m:t>
                    </m:r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baseline="30000" dirty="0"/>
                  <a:t>2</a:t>
                </a:r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𝑉𝑜𝑙𝑢𝑚𝑒</m:t>
                    </m:r>
                    <m:r>
                      <a:rPr lang="en-US" sz="2000" i="1">
                        <a:latin typeface="Cambria Math"/>
                      </a:rPr>
                      <m:t>=(</m:t>
                    </m:r>
                    <m:r>
                      <a:rPr lang="en-US" sz="2000" i="1">
                        <a:latin typeface="Cambria Math"/>
                      </a:rPr>
                      <m:t>𝐸𝑑𝑔𝑒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𝐿𝑒𝑛𝑔𝑡h</m:t>
                    </m:r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baseline="30000" dirty="0"/>
                  <a:t>3</a:t>
                </a: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 rotWithShape="1">
                <a:blip r:embed="rId2"/>
                <a:stretch>
                  <a:fillRect l="-2028" t="-649" r="-1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 descr="Cube Net"/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8249" y="1435100"/>
            <a:ext cx="3447902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031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Octahedron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2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4 triangles meet at each point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8 faces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6 vertices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12 edges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net has 8 faces, 24 edges, and 7 of the edges bend over to form the shape </a:t>
                </a:r>
              </a:p>
              <a:p>
                <a:r>
                  <a:rPr lang="en-US" sz="2000" u="sng" dirty="0"/>
                  <a:t>Equations: 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𝑆𝑢𝑟𝑓𝑎𝑐𝑒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𝐴𝑟𝑒𝑎</m:t>
                    </m:r>
                    <m:r>
                      <a:rPr lang="en-US" sz="2000" i="1">
                        <a:latin typeface="Cambria Math"/>
                      </a:rPr>
                      <m:t>=2 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 (</m:t>
                    </m:r>
                    <m:r>
                      <a:rPr lang="en-US" sz="2000" i="1">
                        <a:latin typeface="Cambria Math"/>
                      </a:rPr>
                      <m:t>𝐸𝑑𝑔𝑒</m:t>
                    </m:r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𝐿𝑒𝑛𝑔𝑡h</m:t>
                    </m:r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baseline="30000" dirty="0"/>
                  <a:t>2</a:t>
                </a:r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𝑉𝑜𝑙𝑢𝑚𝑒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2)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 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𝐸𝑑𝑔𝑒</m:t>
                        </m:r>
                        <m:r>
                          <a:rPr lang="en-US" sz="2000" i="1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𝐿𝑒𝑛𝑔𝑡h</m:t>
                        </m:r>
                      </m:e>
                    </m:d>
                  </m:oMath>
                </a14:m>
                <a:r>
                  <a:rPr lang="en-US" sz="2000" baseline="30000" dirty="0"/>
                  <a:t>3</a:t>
                </a: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 rotWithShape="1">
                <a:blip r:embed="rId2"/>
                <a:stretch>
                  <a:fillRect l="-2028" t="-1299" r="-3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 descr="Octahedron Net"/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6790" y="1435100"/>
            <a:ext cx="333082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604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Dodecahedron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3 pentagons meet at each point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12 faces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20 vertices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30 edges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The net has 12 faces, 45 edges, and 11 of the edges bend over to form the shape</a:t>
                </a:r>
              </a:p>
              <a:p>
                <a:r>
                  <a:rPr lang="en-US" sz="1600" dirty="0"/>
                  <a:t/>
                </a:r>
                <a:br>
                  <a:rPr lang="en-US" sz="1600" dirty="0"/>
                </a:br>
                <a:r>
                  <a:rPr lang="en-US" sz="1600" u="sng" dirty="0"/>
                  <a:t>Equations: </a:t>
                </a:r>
                <a:endParaRPr lang="en-US" sz="1600" dirty="0"/>
              </a:p>
              <a:p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𝑆𝑢𝑟𝑓𝑎𝑐𝑒</m:t>
                    </m:r>
                    <m:r>
                      <a:rPr lang="en-US" sz="1600" i="1">
                        <a:latin typeface="Cambria Math"/>
                      </a:rPr>
                      <m:t> </m:t>
                    </m:r>
                    <m:r>
                      <a:rPr lang="en-US" sz="1600" i="1">
                        <a:latin typeface="Cambria Math"/>
                      </a:rPr>
                      <m:t>𝐴𝑟𝑒𝑎</m:t>
                    </m:r>
                    <m:r>
                      <a:rPr lang="en-US" sz="1600" i="1">
                        <a:latin typeface="Cambria Math"/>
                      </a:rPr>
                      <m:t>=3 </m:t>
                    </m:r>
                    <m:r>
                      <a:rPr lang="en-US" sz="1600" i="1">
                        <a:latin typeface="Cambria Math"/>
                      </a:rPr>
                      <m:t>𝑥</m:t>
                    </m:r>
                    <m:r>
                      <a:rPr lang="en-US" sz="1600" i="1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1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</a:rPr>
                          <m:t>25+10 </m:t>
                        </m:r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  <m:r>
                          <a:rPr lang="en-US" sz="1600" i="1">
                            <a:latin typeface="Cambria Math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</a:rPr>
                              <m:t>5</m:t>
                            </m:r>
                          </m:e>
                        </m:rad>
                      </m:e>
                    </m:rad>
                    <m:r>
                      <a:rPr lang="en-US" sz="1600" i="1">
                        <a:latin typeface="Cambria Math"/>
                      </a:rPr>
                      <m:t> </m:t>
                    </m:r>
                    <m:r>
                      <a:rPr lang="en-US" sz="1600" i="1">
                        <a:latin typeface="Cambria Math"/>
                      </a:rPr>
                      <m:t>𝑥</m:t>
                    </m:r>
                    <m:r>
                      <a:rPr lang="en-US" sz="1600" i="1">
                        <a:latin typeface="Cambria Math"/>
                      </a:rPr>
                      <m:t> (</m:t>
                    </m:r>
                    <m:r>
                      <a:rPr lang="en-US" sz="1600" i="1">
                        <a:latin typeface="Cambria Math"/>
                      </a:rPr>
                      <m:t>𝐸𝑑𝑔𝑒</m:t>
                    </m:r>
                    <m:r>
                      <a:rPr lang="en-US" sz="1600" i="1">
                        <a:latin typeface="Cambria Math"/>
                      </a:rPr>
                      <m:t> </m:t>
                    </m:r>
                    <m:r>
                      <a:rPr lang="en-US" sz="1600" i="1">
                        <a:latin typeface="Cambria Math"/>
                      </a:rPr>
                      <m:t>𝐿𝑒𝑛𝑔𝑡h</m:t>
                    </m:r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600" baseline="30000" dirty="0"/>
                  <a:t>2</a:t>
                </a:r>
                <a:endParaRPr lang="en-US" sz="1600" dirty="0"/>
              </a:p>
              <a:p>
                <a:endParaRPr lang="en-US" sz="1600" dirty="0"/>
              </a:p>
              <a:p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𝑉𝑜𝑙𝑢𝑚𝑒</m:t>
                    </m:r>
                    <m:r>
                      <a:rPr lang="en-US" sz="16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15+7 </m:t>
                        </m:r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  <m:r>
                          <a:rPr lang="en-US" sz="1600" i="1">
                            <a:latin typeface="Cambria Math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</a:rPr>
                              <m:t>5</m:t>
                            </m:r>
                          </m:e>
                        </m:rad>
                      </m:e>
                    </m:d>
                    <m:r>
                      <a:rPr lang="en-US" sz="1600" i="1">
                        <a:latin typeface="Cambria Math"/>
                      </a:rPr>
                      <m:t>𝑥</m:t>
                    </m:r>
                    <m:r>
                      <a:rPr lang="en-US" sz="1600" i="1">
                        <a:latin typeface="Cambria Math"/>
                      </a:rPr>
                      <m:t> (</m:t>
                    </m:r>
                    <m:r>
                      <a:rPr lang="en-US" sz="1600" i="1">
                        <a:latin typeface="Cambria Math"/>
                      </a:rPr>
                      <m:t>𝐸𝑑𝑔𝑒</m:t>
                    </m:r>
                    <m:r>
                      <a:rPr lang="en-US" sz="1600" i="1">
                        <a:latin typeface="Cambria Math"/>
                      </a:rPr>
                      <m:t> </m:t>
                    </m:r>
                    <m:r>
                      <a:rPr lang="en-US" sz="1600" i="1">
                        <a:latin typeface="Cambria Math"/>
                      </a:rPr>
                      <m:t>𝐿𝑒𝑔𝑡h</m:t>
                    </m:r>
                    <m:r>
                      <a:rPr lang="en-US" sz="1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600" baseline="30000" dirty="0"/>
                  <a:t>3</a:t>
                </a:r>
                <a:endParaRPr lang="en-US" sz="16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 rotWithShape="1">
                <a:blip r:embed="rId2"/>
                <a:stretch>
                  <a:fillRect l="-609" t="-260" r="-3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0" y="1243928"/>
            <a:ext cx="2319610" cy="43948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62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Icosahedron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/>
              <p:cNvSpPr>
                <a:spLocks noGrp="1"/>
              </p:cNvSpPr>
              <p:nvPr>
                <p:ph type="body" idx="2"/>
              </p:nvPr>
            </p:nvSpPr>
            <p:spPr>
              <a:xfrm>
                <a:off x="685800" y="1435100"/>
                <a:ext cx="3124200" cy="5194300"/>
              </a:xfrm>
            </p:spPr>
            <p:txBody>
              <a:bodyPr>
                <a:normAutofit fontScale="70000" lnSpcReduction="20000"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900" dirty="0" smtClean="0"/>
                  <a:t>5 triangles meet at each point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900" dirty="0"/>
                  <a:t>20 faces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900" dirty="0"/>
                  <a:t>12 vertices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2900" dirty="0"/>
                  <a:t>30 edges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900" dirty="0"/>
                  <a:t>The net has 20 faces, 60 edges, and 19 edges bend over to from a net </a:t>
                </a:r>
              </a:p>
              <a:p>
                <a:r>
                  <a:rPr lang="en-US" sz="2900" u="sng" dirty="0"/>
                  <a:t>Equations:</a:t>
                </a:r>
              </a:p>
              <a:p>
                <a14:m>
                  <m:oMath xmlns:m="http://schemas.openxmlformats.org/officeDocument/2006/math">
                    <m:r>
                      <a:rPr lang="en-US" sz="2900" i="1">
                        <a:latin typeface="Cambria Math"/>
                      </a:rPr>
                      <m:t>𝑆𝑢𝑟𝑓𝑎𝑐𝑒</m:t>
                    </m:r>
                    <m:r>
                      <a:rPr lang="en-US" sz="2900" i="1">
                        <a:latin typeface="Cambria Math"/>
                      </a:rPr>
                      <m:t> </m:t>
                    </m:r>
                    <m:r>
                      <a:rPr lang="en-US" sz="2900" i="1">
                        <a:latin typeface="Cambria Math"/>
                      </a:rPr>
                      <m:t>𝐴𝑟𝑒𝑎</m:t>
                    </m:r>
                    <m:r>
                      <a:rPr lang="en-US" sz="2900" i="1">
                        <a:latin typeface="Cambria Math"/>
                      </a:rPr>
                      <m:t>=5 </m:t>
                    </m:r>
                    <m:r>
                      <a:rPr lang="en-US" sz="2900" i="1">
                        <a:latin typeface="Cambria Math"/>
                      </a:rPr>
                      <m:t>𝑥</m:t>
                    </m:r>
                    <m:r>
                      <a:rPr lang="en-US" sz="2900" i="1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9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900" i="1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sz="2900" i="1">
                        <a:latin typeface="Cambria Math"/>
                      </a:rPr>
                      <m:t> </m:t>
                    </m:r>
                    <m:r>
                      <a:rPr lang="en-US" sz="2900" i="1">
                        <a:latin typeface="Cambria Math"/>
                      </a:rPr>
                      <m:t>𝑥</m:t>
                    </m:r>
                    <m:r>
                      <a:rPr lang="en-US" sz="2900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9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900" i="1">
                            <a:latin typeface="Cambria Math"/>
                          </a:rPr>
                          <m:t>𝐸𝑑𝑔𝑒</m:t>
                        </m:r>
                        <m:r>
                          <a:rPr lang="en-US" sz="2900" i="1">
                            <a:latin typeface="Cambria Math"/>
                          </a:rPr>
                          <m:t> </m:t>
                        </m:r>
                        <m:r>
                          <a:rPr lang="en-US" sz="2900" i="1">
                            <a:latin typeface="Cambria Math"/>
                          </a:rPr>
                          <m:t>𝐿𝑒𝑛𝑔𝑡h</m:t>
                        </m:r>
                      </m:e>
                    </m:d>
                  </m:oMath>
                </a14:m>
                <a:r>
                  <a:rPr lang="en-US" sz="2900" baseline="30000" dirty="0"/>
                  <a:t>2</a:t>
                </a:r>
                <a:endParaRPr lang="en-US" sz="2900" dirty="0"/>
              </a:p>
              <a:p>
                <a:r>
                  <a:rPr lang="en-US" sz="2900" baseline="30000" dirty="0"/>
                  <a:t> </a:t>
                </a:r>
                <a:endParaRPr lang="en-US" sz="2900" dirty="0"/>
              </a:p>
              <a:p>
                <a14:m>
                  <m:oMath xmlns:m="http://schemas.openxmlformats.org/officeDocument/2006/math">
                    <m:r>
                      <a:rPr lang="en-US" sz="2900" i="1" baseline="30000">
                        <a:latin typeface="Cambria Math"/>
                      </a:rPr>
                      <m:t>𝑉𝑜𝑙𝑢𝑚𝑒</m:t>
                    </m:r>
                    <m:r>
                      <a:rPr lang="en-US" sz="2900" i="1" baseline="30000">
                        <a:latin typeface="Cambria Math"/>
                      </a:rPr>
                      <m:t>=5 </m:t>
                    </m:r>
                    <m:r>
                      <a:rPr lang="en-US" sz="2900" i="1" baseline="30000">
                        <a:latin typeface="Cambria Math"/>
                      </a:rPr>
                      <m:t>𝑥</m:t>
                    </m:r>
                    <m:f>
                      <m:fPr>
                        <m:ctrlPr>
                          <a:rPr lang="en-US" sz="2900" i="1" baseline="3000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900" i="1" baseline="30000">
                            <a:latin typeface="Cambria Math"/>
                          </a:rPr>
                          <m:t>3+ </m:t>
                        </m:r>
                        <m:rad>
                          <m:radPr>
                            <m:degHide m:val="on"/>
                            <m:ctrlPr>
                              <a:rPr lang="en-US" sz="2900" i="1" baseline="3000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900" i="1" baseline="3000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sz="2900" i="1" baseline="3000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2900" i="1" baseline="30000">
                        <a:latin typeface="Cambria Math"/>
                      </a:rPr>
                      <m:t>𝑥</m:t>
                    </m:r>
                    <m:r>
                      <a:rPr lang="en-US" sz="2900" i="1" baseline="3000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900" i="1" baseline="30000">
                            <a:latin typeface="Cambria Math"/>
                          </a:rPr>
                        </m:ctrlPr>
                      </m:dPr>
                      <m:e>
                        <m:r>
                          <a:rPr lang="en-US" sz="2900" i="1" baseline="30000">
                            <a:latin typeface="Cambria Math"/>
                          </a:rPr>
                          <m:t>𝐸𝑑𝑔𝑒</m:t>
                        </m:r>
                        <m:r>
                          <a:rPr lang="en-US" sz="2900" i="1" baseline="30000">
                            <a:latin typeface="Cambria Math"/>
                          </a:rPr>
                          <m:t> </m:t>
                        </m:r>
                        <m:r>
                          <a:rPr lang="en-US" sz="2900" i="1" baseline="30000">
                            <a:latin typeface="Cambria Math"/>
                          </a:rPr>
                          <m:t>𝑙𝑒𝑛𝑔𝑡h</m:t>
                        </m:r>
                      </m:e>
                    </m:d>
                  </m:oMath>
                </a14:m>
                <a:r>
                  <a:rPr lang="en-US" sz="2900" baseline="30000" dirty="0"/>
                  <a:t>3</a:t>
                </a:r>
                <a:endParaRPr lang="en-US" sz="29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685800" y="1435100"/>
                <a:ext cx="3124200" cy="5194300"/>
              </a:xfrm>
              <a:blipFill rotWithShape="1">
                <a:blip r:embed="rId2"/>
                <a:stretch>
                  <a:fillRect l="-1563" t="-1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 descr="Icosahedron Net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7496" y="1435100"/>
            <a:ext cx="2189408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06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all Platonic Solids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271072"/>
              </p:ext>
            </p:extLst>
          </p:nvPr>
        </p:nvGraphicFramePr>
        <p:xfrm>
          <a:off x="838200" y="2133600"/>
          <a:ext cx="7696200" cy="4038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533400"/>
                <a:gridCol w="685800"/>
                <a:gridCol w="838200"/>
                <a:gridCol w="838200"/>
                <a:gridCol w="914400"/>
                <a:gridCol w="685800"/>
                <a:gridCol w="914400"/>
                <a:gridCol w="914400"/>
              </a:tblGrid>
              <a:tr h="14423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Platonic Solid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F=# faces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E=# edges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V=# vertices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Which polygon?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Interior angle of polygon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# Faces at vertex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How many edges meet at vertex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Sum of interior angles at vertex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Tetrahedron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Triangle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60°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180°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4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Cube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Square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90°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270°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Octahedron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Triangle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60°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240°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Dodecahedron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Pentagon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108°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324°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Icosahedron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Triangle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60°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300°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4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of Platonic Solids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8000" dirty="0"/>
              <a:t> </a:t>
            </a:r>
          </a:p>
          <a:p>
            <a:pPr marL="0" indent="0">
              <a:buNone/>
            </a:pPr>
            <a:r>
              <a:rPr lang="en-US" sz="8000" dirty="0"/>
              <a:t>1. The vertices of P all lie on a sphere.</a:t>
            </a:r>
          </a:p>
          <a:p>
            <a:pPr marL="0" indent="0">
              <a:buNone/>
            </a:pPr>
            <a:r>
              <a:rPr lang="en-US" sz="8000" dirty="0"/>
              <a:t> </a:t>
            </a:r>
          </a:p>
          <a:p>
            <a:pPr marL="0" indent="0">
              <a:buNone/>
            </a:pPr>
            <a:r>
              <a:rPr lang="en-US" sz="8000" dirty="0"/>
              <a:t>2. All the dihedral angles are equal.</a:t>
            </a:r>
          </a:p>
          <a:p>
            <a:pPr marL="0" indent="0">
              <a:buNone/>
            </a:pPr>
            <a:r>
              <a:rPr lang="en-US" sz="8000" dirty="0"/>
              <a:t> </a:t>
            </a:r>
          </a:p>
          <a:p>
            <a:pPr marL="0" indent="0">
              <a:buNone/>
            </a:pPr>
            <a:r>
              <a:rPr lang="en-US" sz="8000" dirty="0"/>
              <a:t>3. All the vertex figures are regular polygons.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4. All the solid angles are equivalent.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/>
              <a:t>5. All the vertices are surrounded by the same number of faces.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Equations Used for Platonic Solid Shapes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𝑉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𝑝𝑒𝑟</m:t>
                            </m:r>
                            <m:r>
                              <a:rPr lang="en-US" i="1">
                                <a:latin typeface="Cambria Math"/>
                              </a:rPr>
                              <m:t> 2</m:t>
                            </m:r>
                            <m:r>
                              <a:rPr lang="en-US" i="1">
                                <a:latin typeface="Cambria Math"/>
                              </a:rPr>
                              <m:t>𝐷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𝑠h𝑎𝑝𝑒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</a:rPr>
                          <m:t># </m:t>
                        </m:r>
                        <m:r>
                          <a:rPr lang="en-US" i="1">
                            <a:latin typeface="Cambria Math"/>
                          </a:rPr>
                          <m:t>𝑓𝑎𝑐𝑒𝑠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𝑎𝑡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𝑣𝑒𝑟𝑡𝑒𝑥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 Used to find the # of vertices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𝐸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𝐹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𝐸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𝑝𝑒𝑟</m:t>
                        </m:r>
                        <m:r>
                          <a:rPr lang="en-US" i="1">
                            <a:latin typeface="Cambria Math"/>
                          </a:rPr>
                          <m:t> 2</m:t>
                        </m:r>
                        <m:r>
                          <a:rPr lang="en-US" i="1">
                            <a:latin typeface="Cambria Math"/>
                          </a:rPr>
                          <m:t>𝐷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𝑠h𝑎𝑝𝑒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 Used to find the # of edges 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𝐹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𝐸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𝑝𝑒𝑟</m:t>
                        </m:r>
                        <m:r>
                          <a:rPr lang="en-US" i="1">
                            <a:latin typeface="Cambria Math"/>
                          </a:rPr>
                          <m:t> 2</m:t>
                        </m:r>
                        <m:r>
                          <a:rPr lang="en-US" i="1">
                            <a:latin typeface="Cambria Math"/>
                          </a:rPr>
                          <m:t>𝐷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𝑠h𝑎𝑝𝑒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 Used to find the # of faces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ym typeface="Wingdings" panose="05000000000000000000" pitchFamily="2" charset="2"/>
                  </a:rPr>
                  <a:t/>
                </a:r>
                <a:br>
                  <a:rPr lang="en-US" dirty="0" smtClean="0">
                    <a:sym typeface="Wingdings" panose="05000000000000000000" pitchFamily="2" charset="2"/>
                  </a:rPr>
                </a:b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70" r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099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Euclid’s Proof of Platonic Solids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.  </a:t>
            </a:r>
            <a:r>
              <a:rPr lang="en-US" dirty="0"/>
              <a:t>Each vertex of the solid must be formed by joining three or more faces. 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sum of the angles formed by the faces at a vertex must be less than 360°.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Since the angles at all vertices of all faces of a Platonic solid are identical, and at least three faces </a:t>
            </a:r>
            <a:r>
              <a:rPr lang="en-US" dirty="0" smtClean="0"/>
              <a:t>are </a:t>
            </a:r>
            <a:r>
              <a:rPr lang="en-US" dirty="0"/>
              <a:t>joined at a vertex, the size of the angle of each face must be less than 360°/3=120°. 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Regular polygons of six or more sides have only angles of 120° or more. This means that the </a:t>
            </a:r>
            <a:r>
              <a:rPr lang="en-US" dirty="0" smtClean="0"/>
              <a:t>shape </a:t>
            </a:r>
            <a:r>
              <a:rPr lang="en-US" dirty="0"/>
              <a:t>of the face is limited to either a triangle, square, or a pentagon.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4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general characteristics of platonic sides and why do </a:t>
            </a:r>
            <a:r>
              <a:rPr lang="en-US" smtClean="0"/>
              <a:t>they work?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9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a dual?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 </a:t>
            </a:r>
            <a:r>
              <a:rPr lang="en-US" i="1" dirty="0"/>
              <a:t>dual</a:t>
            </a:r>
            <a:r>
              <a:rPr lang="en-US" dirty="0"/>
              <a:t> is formed from a polyhedron by creating a vertex at the center of each face, and then connecting vertices on adjacent faces. This process is hard for most people to visualize without a model, and even with a static model, it can still seem abstract.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4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38400"/>
            <a:ext cx="7772400" cy="136207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5400" dirty="0" smtClean="0"/>
              <a:t>Examples of duals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Tetrahedron in a Tetrahedron 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429000" cy="287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523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Octahedron in a Cube </a:t>
            </a:r>
            <a:endParaRPr lang="en-US" sz="32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2" b="1233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3548063" cy="363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06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Cube in a Octahedron 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19925"/>
            <a:ext cx="3505200" cy="34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17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Icosahedron in a Dodecahedron 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954" y="2286000"/>
            <a:ext cx="3200400" cy="296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05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Dodecahedron in a Icosahedron 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0"/>
            <a:ext cx="3611246" cy="342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7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>
                <a:hlinkClick r:id="rId2"/>
              </a:rPr>
              <a:t>http://personal.maths.surrey.ac.uk/st/H.Bruin/image/PlatonicSolids.gif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u="sng" dirty="0">
                <a:hlinkClick r:id="rId3"/>
              </a:rPr>
              <a:t>http://www.enchantedlearning.com/math/geometry/solids/</a:t>
            </a:r>
            <a:r>
              <a:rPr lang="en-US" dirty="0"/>
              <a:t> </a:t>
            </a:r>
          </a:p>
          <a:p>
            <a:r>
              <a:rPr lang="en-US" u="sng" dirty="0">
                <a:hlinkClick r:id="rId4"/>
              </a:rPr>
              <a:t>http://www.geom.uiuc.edu/~sudzi/polyhedra/platonic.html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u="sng" dirty="0">
                <a:hlinkClick r:id="rId5"/>
              </a:rPr>
              <a:t>http://www.mathsisfun.com/geometry/platonic-solids-why-five.html</a:t>
            </a:r>
            <a:endParaRPr lang="en-US" dirty="0"/>
          </a:p>
          <a:p>
            <a:r>
              <a:rPr lang="en-US" u="sng" dirty="0">
                <a:hlinkClick r:id="rId6"/>
              </a:rPr>
              <a:t>http://mathworld.wolfram.com/PlatonicSolid.html</a:t>
            </a:r>
            <a:endParaRPr lang="en-US" dirty="0"/>
          </a:p>
          <a:p>
            <a:r>
              <a:rPr lang="en-US" u="sng" dirty="0">
                <a:hlinkClick r:id="rId7"/>
              </a:rPr>
              <a:t>http://home.adelphi.edu/~</a:t>
            </a:r>
            <a:r>
              <a:rPr lang="en-US" u="sng" dirty="0" smtClean="0">
                <a:hlinkClick r:id="rId7"/>
              </a:rPr>
              <a:t>stemkoski/mathematrix/platonic.html</a:t>
            </a:r>
            <a:endParaRPr lang="en-US" u="sng" dirty="0" smtClean="0"/>
          </a:p>
          <a:p>
            <a:r>
              <a:rPr lang="en-US" u="sng" dirty="0" smtClean="0">
                <a:hlinkClick r:id="rId8"/>
              </a:rPr>
              <a:t>http://www.wfu.edu/~parslerj/math165/platonic-inclass.pdf</a:t>
            </a:r>
            <a:r>
              <a:rPr lang="en-US" u="sng" dirty="0" smtClean="0"/>
              <a:t> </a:t>
            </a:r>
          </a:p>
          <a:p>
            <a:r>
              <a:rPr lang="en-US" u="sng" dirty="0">
                <a:hlinkClick r:id="rId9"/>
              </a:rPr>
              <a:t>http://www.mathsisfun.com/platonic_solids.html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u="sng" dirty="0">
                <a:hlinkClick r:id="rId10"/>
              </a:rPr>
              <a:t>http://debraborkovitz.com/2013/04/duals-of-platonic-solids-videos/</a:t>
            </a:r>
            <a:endParaRPr lang="en-US" dirty="0"/>
          </a:p>
          <a:p>
            <a:r>
              <a:rPr lang="en-US" u="sng" dirty="0">
                <a:hlinkClick r:id="rId11"/>
              </a:rPr>
              <a:t>http://www.santarosa.edu/~gsturr/M10/Platonic_Solids.pdf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5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on Platonic Solids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Discovered by the Ancient Greeks</a:t>
            </a:r>
          </a:p>
          <a:p>
            <a:r>
              <a:rPr lang="en-US" dirty="0" smtClean="0"/>
              <a:t>Called the Platonic Solids after the Ancient Greek Philosopher Plato (430 B.C.)</a:t>
            </a:r>
          </a:p>
          <a:p>
            <a:r>
              <a:rPr lang="en-US" dirty="0" smtClean="0"/>
              <a:t>Pythagoreans already knew about the tetrahedron, cube, and dodecahedron (by 450 B.C.)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Theaetetus added the octahedron and the icosahedron </a:t>
            </a:r>
          </a:p>
          <a:p>
            <a:r>
              <a:rPr lang="en-US" dirty="0" smtClean="0"/>
              <a:t>Plato believed that the five solids were fundamental components of the physical universe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5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  What </a:t>
            </a:r>
            <a:r>
              <a:rPr lang="en-US" dirty="0" smtClean="0"/>
              <a:t>are the five </a:t>
            </a:r>
            <a:r>
              <a:rPr lang="en-US" dirty="0" smtClean="0"/>
              <a:t>	Platonic </a:t>
            </a:r>
            <a:r>
              <a:rPr lang="en-US" dirty="0" smtClean="0"/>
              <a:t>			  Solids?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The Tetrahedron 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2743200" cy="341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0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	The Cube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362200"/>
            <a:ext cx="2180409" cy="249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2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The Octahedron 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90800"/>
            <a:ext cx="2133600" cy="257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4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The Dodecahedron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667000"/>
            <a:ext cx="2438400" cy="245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59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The Icosahedron </a:t>
            </a:r>
            <a:endParaRPr lang="en-US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19400"/>
            <a:ext cx="2660462" cy="2368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74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72</TotalTime>
  <Words>732</Words>
  <Application>Microsoft Office PowerPoint</Application>
  <PresentationFormat>On-screen Show (4:3)</PresentationFormat>
  <Paragraphs>165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Metro</vt:lpstr>
      <vt:lpstr>Platonic Solids Presentation</vt:lpstr>
      <vt:lpstr>Investigation Question</vt:lpstr>
      <vt:lpstr>History on Platonic Solids </vt:lpstr>
      <vt:lpstr>       What are the five  Platonic      Solids?</vt:lpstr>
      <vt:lpstr>The Tetrahedron </vt:lpstr>
      <vt:lpstr> The Cube</vt:lpstr>
      <vt:lpstr>The Octahedron </vt:lpstr>
      <vt:lpstr>The Dodecahedron</vt:lpstr>
      <vt:lpstr>The Icosahedron </vt:lpstr>
      <vt:lpstr>  CHARACTERISTICS ABOUT         EACH PLATONIC SOLID </vt:lpstr>
      <vt:lpstr>Tetrahedron </vt:lpstr>
      <vt:lpstr>Cube</vt:lpstr>
      <vt:lpstr>Octahedron </vt:lpstr>
      <vt:lpstr>Dodecahedron </vt:lpstr>
      <vt:lpstr>Icosahedron </vt:lpstr>
      <vt:lpstr>Comparison of all Platonic Solids </vt:lpstr>
      <vt:lpstr>Constraints of Platonic Solids </vt:lpstr>
      <vt:lpstr>Equations Used for Platonic Solid Shapes</vt:lpstr>
      <vt:lpstr>Euclid’s Proof of Platonic Solids </vt:lpstr>
      <vt:lpstr>Duals </vt:lpstr>
      <vt:lpstr>    Examples of duals </vt:lpstr>
      <vt:lpstr>Tetrahedron in a Tetrahedron </vt:lpstr>
      <vt:lpstr>Octahedron in a Cube </vt:lpstr>
      <vt:lpstr>Cube in a Octahedron </vt:lpstr>
      <vt:lpstr>Icosahedron in a Dodecahedron </vt:lpstr>
      <vt:lpstr>Dodecahedron in a Icosahedron </vt:lpstr>
      <vt:lpstr>Bibliography </vt:lpstr>
    </vt:vector>
  </TitlesOfParts>
  <Company>RPCS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Platonic Solids Presentation</dc:title>
  <dc:creator>Tapp, Jordan</dc:creator>
  <cp:lastModifiedBy>Tapp, Jordan</cp:lastModifiedBy>
  <cp:revision>9</cp:revision>
  <dcterms:created xsi:type="dcterms:W3CDTF">2013-11-14T19:50:30Z</dcterms:created>
  <dcterms:modified xsi:type="dcterms:W3CDTF">2013-11-19T22:54:27Z</dcterms:modified>
</cp:coreProperties>
</file>