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75" r:id="rId3"/>
    <p:sldId id="276" r:id="rId4"/>
    <p:sldId id="273" r:id="rId5"/>
    <p:sldId id="268" r:id="rId6"/>
    <p:sldId id="269" r:id="rId7"/>
    <p:sldId id="270" r:id="rId8"/>
    <p:sldId id="271" r:id="rId9"/>
    <p:sldId id="256" r:id="rId10"/>
    <p:sldId id="259" r:id="rId11"/>
    <p:sldId id="260" r:id="rId12"/>
    <p:sldId id="261" r:id="rId13"/>
    <p:sldId id="262" r:id="rId14"/>
    <p:sldId id="263" r:id="rId15"/>
    <p:sldId id="266" r:id="rId16"/>
    <p:sldId id="272"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6092" autoAdjust="0"/>
  </p:normalViewPr>
  <p:slideViewPr>
    <p:cSldViewPr>
      <p:cViewPr varScale="1">
        <p:scale>
          <a:sx n="79" d="100"/>
          <a:sy n="79" d="100"/>
        </p:scale>
        <p:origin x="28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4D1E1-6327-4734-9C87-BB7F39E8C3B6}" type="datetimeFigureOut">
              <a:rPr lang="en-US" smtClean="0"/>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15E3E-A834-445C-AE4C-E4AC3E1E2F0A}" type="slidenum">
              <a:rPr lang="en-US" smtClean="0"/>
              <a:t>‹#›</a:t>
            </a:fld>
            <a:endParaRPr lang="en-US"/>
          </a:p>
        </p:txBody>
      </p:sp>
    </p:spTree>
    <p:extLst>
      <p:ext uri="{BB962C8B-B14F-4D97-AF65-F5344CB8AC3E}">
        <p14:creationId xmlns:p14="http://schemas.microsoft.com/office/powerpoint/2010/main" val="172977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a:t>
            </a:r>
            <a:r>
              <a:rPr lang="en-US" baseline="0" dirty="0" smtClean="0"/>
              <a:t> The Latin root of illusions is illudere and </a:t>
            </a:r>
            <a:r>
              <a:rPr lang="en-US" baseline="0" dirty="0" err="1" smtClean="0"/>
              <a:t>illudure</a:t>
            </a:r>
            <a:r>
              <a:rPr lang="en-US" baseline="0" dirty="0" smtClean="0"/>
              <a:t> means to mock in Greek. This is funny b/c it relates exactly to what an optical illusion is and does. Also,  a more direct definition is something with deceptive appearance and deceives the senses or mind. This topic I will go into more detail later in the following slide. Also, illusion can be defined as a perception as of visual stimuli which is the optical illusion that represents what is perceived in a way different from what it is in reality….. Seeing is Not Believing! </a:t>
            </a:r>
            <a:endParaRPr lang="en-US" dirty="0" smtClean="0"/>
          </a:p>
        </p:txBody>
      </p:sp>
      <p:sp>
        <p:nvSpPr>
          <p:cNvPr id="4" name="Slide Number Placeholder 3"/>
          <p:cNvSpPr>
            <a:spLocks noGrp="1"/>
          </p:cNvSpPr>
          <p:nvPr>
            <p:ph type="sldNum" sz="quarter" idx="10"/>
          </p:nvPr>
        </p:nvSpPr>
        <p:spPr/>
        <p:txBody>
          <a:bodyPr/>
          <a:lstStyle/>
          <a:p>
            <a:fld id="{532DBFE8-9907-4F67-B701-B8E9363D8A70}" type="slidenum">
              <a:rPr lang="en-US" smtClean="0"/>
              <a:t>2</a:t>
            </a:fld>
            <a:endParaRPr lang="en-US"/>
          </a:p>
        </p:txBody>
      </p:sp>
    </p:spTree>
    <p:extLst>
      <p:ext uri="{BB962C8B-B14F-4D97-AF65-F5344CB8AC3E}">
        <p14:creationId xmlns:p14="http://schemas.microsoft.com/office/powerpoint/2010/main" val="3350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450</a:t>
            </a:r>
            <a:r>
              <a:rPr lang="en-US" baseline="0" dirty="0" smtClean="0"/>
              <a:t> B.C.E Epicharmus and </a:t>
            </a:r>
            <a:r>
              <a:rPr lang="en-US" baseline="0" dirty="0" err="1" smtClean="0"/>
              <a:t>Protagorus</a:t>
            </a:r>
            <a:r>
              <a:rPr lang="en-US" baseline="0" dirty="0" smtClean="0"/>
              <a:t> were the first scientists to start talking about optical illusions and what was the source that caused this. Epicharmus believed that the 5 senses were failing us. He believed that they are not paying attention and messing up. A direct quote of his that explained his believe for the cause of optical illusions is, “the mind sees and the mind hears. The rest is blind and deaf.” On the other hand, </a:t>
            </a:r>
            <a:r>
              <a:rPr lang="en-US" baseline="0" dirty="0" err="1" smtClean="0"/>
              <a:t>Protagorus</a:t>
            </a:r>
            <a:r>
              <a:rPr lang="en-US" baseline="0" dirty="0" smtClean="0"/>
              <a:t> thought that our senses and body were working perfectly fine and rather the </a:t>
            </a:r>
            <a:r>
              <a:rPr lang="en-US" baseline="0" dirty="0" err="1" smtClean="0"/>
              <a:t>enviroment</a:t>
            </a:r>
            <a:r>
              <a:rPr lang="en-US" baseline="0" dirty="0" smtClean="0"/>
              <a:t> was messing up. To directly quote him he said, “Man is nothing but a bundle of sensations. In 350 B..C.E </a:t>
            </a:r>
            <a:r>
              <a:rPr lang="en-US" baseline="0" dirty="0" err="1" smtClean="0"/>
              <a:t>Aristole</a:t>
            </a:r>
            <a:r>
              <a:rPr lang="en-US" baseline="0" dirty="0" smtClean="0"/>
              <a:t> said that both of the men above are right and wrong. He also said that we can trust our senses but they are can be easily fooled.  Then in 300 B.C.E. Plato stated that the senses and the mind work together to help us interpret what we see. This statement is what we believe about optical illusions today.  Many years later in 1826 a </a:t>
            </a:r>
            <a:r>
              <a:rPr lang="en-US" baseline="0" dirty="0" err="1" smtClean="0"/>
              <a:t>phsychologist</a:t>
            </a:r>
            <a:r>
              <a:rPr lang="en-US" baseline="0" dirty="0" smtClean="0"/>
              <a:t> named Johannes Mueller started discussing </a:t>
            </a:r>
            <a:r>
              <a:rPr lang="en-US" baseline="0" dirty="0" err="1" smtClean="0"/>
              <a:t>oi</a:t>
            </a:r>
            <a:r>
              <a:rPr lang="en-US" baseline="0" dirty="0" smtClean="0"/>
              <a:t> again however this topic was not widely known about. </a:t>
            </a:r>
            <a:endParaRPr lang="en-US" dirty="0"/>
          </a:p>
        </p:txBody>
      </p:sp>
      <p:sp>
        <p:nvSpPr>
          <p:cNvPr id="4" name="Slide Number Placeholder 3"/>
          <p:cNvSpPr>
            <a:spLocks noGrp="1"/>
          </p:cNvSpPr>
          <p:nvPr>
            <p:ph type="sldNum" sz="quarter" idx="10"/>
          </p:nvPr>
        </p:nvSpPr>
        <p:spPr/>
        <p:txBody>
          <a:bodyPr/>
          <a:lstStyle/>
          <a:p>
            <a:fld id="{532DBFE8-9907-4F67-B701-B8E9363D8A70}" type="slidenum">
              <a:rPr lang="en-US" smtClean="0"/>
              <a:t>3</a:t>
            </a:fld>
            <a:endParaRPr lang="en-US"/>
          </a:p>
        </p:txBody>
      </p:sp>
    </p:spTree>
    <p:extLst>
      <p:ext uri="{BB962C8B-B14F-4D97-AF65-F5344CB8AC3E}">
        <p14:creationId xmlns:p14="http://schemas.microsoft.com/office/powerpoint/2010/main" val="191862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 illusions</a:t>
            </a:r>
            <a:r>
              <a:rPr lang="en-US" baseline="0" dirty="0" smtClean="0"/>
              <a:t> are optical illusions that are created by excessive stimulation on the eyes and brain.  This could include color, brightness, and movement.  In the picture on the right, the Hermann grid, the black boxes with the white lines between them cause the eyes to see gray dots on each corner that are not really there.  In the Mach band illusion on the left, the excessive color stimulation causes the brain to believe the rectangle in the middle is a mix of colors like the background, but it is really the same shade of gray throughout. </a:t>
            </a:r>
            <a:endParaRPr lang="en-US" dirty="0"/>
          </a:p>
        </p:txBody>
      </p:sp>
      <p:sp>
        <p:nvSpPr>
          <p:cNvPr id="4" name="Slide Number Placeholder 3"/>
          <p:cNvSpPr>
            <a:spLocks noGrp="1"/>
          </p:cNvSpPr>
          <p:nvPr>
            <p:ph type="sldNum" sz="quarter" idx="10"/>
          </p:nvPr>
        </p:nvSpPr>
        <p:spPr/>
        <p:txBody>
          <a:bodyPr/>
          <a:lstStyle/>
          <a:p>
            <a:fld id="{06715E3E-A834-445C-AE4C-E4AC3E1E2F0A}" type="slidenum">
              <a:rPr lang="en-US" smtClean="0"/>
              <a:t>10</a:t>
            </a:fld>
            <a:endParaRPr lang="en-US"/>
          </a:p>
        </p:txBody>
      </p:sp>
    </p:spTree>
    <p:extLst>
      <p:ext uri="{BB962C8B-B14F-4D97-AF65-F5344CB8AC3E}">
        <p14:creationId xmlns:p14="http://schemas.microsoft.com/office/powerpoint/2010/main" val="401047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types of cognitive illusions</a:t>
            </a:r>
            <a:r>
              <a:rPr lang="en-US" baseline="0" dirty="0" smtClean="0"/>
              <a:t> – ambiguous illusions, distorting or geometrical illusions, and paradox illusions.  </a:t>
            </a:r>
            <a:endParaRPr lang="en-US" dirty="0"/>
          </a:p>
        </p:txBody>
      </p:sp>
      <p:sp>
        <p:nvSpPr>
          <p:cNvPr id="4" name="Slide Number Placeholder 3"/>
          <p:cNvSpPr>
            <a:spLocks noGrp="1"/>
          </p:cNvSpPr>
          <p:nvPr>
            <p:ph type="sldNum" sz="quarter" idx="10"/>
          </p:nvPr>
        </p:nvSpPr>
        <p:spPr/>
        <p:txBody>
          <a:bodyPr/>
          <a:lstStyle/>
          <a:p>
            <a:fld id="{06715E3E-A834-445C-AE4C-E4AC3E1E2F0A}" type="slidenum">
              <a:rPr lang="en-US" smtClean="0"/>
              <a:t>11</a:t>
            </a:fld>
            <a:endParaRPr lang="en-US"/>
          </a:p>
        </p:txBody>
      </p:sp>
    </p:spTree>
    <p:extLst>
      <p:ext uri="{BB962C8B-B14F-4D97-AF65-F5344CB8AC3E}">
        <p14:creationId xmlns:p14="http://schemas.microsoft.com/office/powerpoint/2010/main" val="214648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Ambiguous</a:t>
            </a:r>
            <a:r>
              <a:rPr lang="en-US" baseline="0" dirty="0" smtClean="0"/>
              <a:t> illusions are formed by two images that the brain switches between.  In the example on the right, which is very well-known, the two images are a vase in the middle and the two profile faces on the sides.  On the left, the brain is switching between seeing the blue square as one of the front faces of the square and seeing it as one of the back faces of the square.  </a:t>
            </a:r>
            <a:endParaRPr lang="en-US" dirty="0"/>
          </a:p>
        </p:txBody>
      </p:sp>
      <p:sp>
        <p:nvSpPr>
          <p:cNvPr id="4" name="Slide Number Placeholder 3"/>
          <p:cNvSpPr>
            <a:spLocks noGrp="1"/>
          </p:cNvSpPr>
          <p:nvPr>
            <p:ph type="sldNum" sz="quarter" idx="10"/>
          </p:nvPr>
        </p:nvSpPr>
        <p:spPr/>
        <p:txBody>
          <a:bodyPr/>
          <a:lstStyle/>
          <a:p>
            <a:fld id="{06715E3E-A834-445C-AE4C-E4AC3E1E2F0A}" type="slidenum">
              <a:rPr lang="en-US" smtClean="0"/>
              <a:t>12</a:t>
            </a:fld>
            <a:endParaRPr lang="en-US"/>
          </a:p>
        </p:txBody>
      </p:sp>
    </p:spTree>
    <p:extLst>
      <p:ext uri="{BB962C8B-B14F-4D97-AF65-F5344CB8AC3E}">
        <p14:creationId xmlns:p14="http://schemas.microsoft.com/office/powerpoint/2010/main" val="413176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Distorting illusions use different</a:t>
            </a:r>
            <a:r>
              <a:rPr lang="en-US" baseline="0" dirty="0" smtClean="0"/>
              <a:t> shapes and distances to make the size, length, or position appear distorted.  In the picture on the right, the yellow line at the top of the picture seems longer than the one on the bottom, but they are actually the same length.  In the picture on the left, the gray lines in between the rows of boxes are actually parallel, but the seem to be angled.  </a:t>
            </a:r>
            <a:endParaRPr lang="en-US" dirty="0"/>
          </a:p>
        </p:txBody>
      </p:sp>
      <p:sp>
        <p:nvSpPr>
          <p:cNvPr id="4" name="Slide Number Placeholder 3"/>
          <p:cNvSpPr>
            <a:spLocks noGrp="1"/>
          </p:cNvSpPr>
          <p:nvPr>
            <p:ph type="sldNum" sz="quarter" idx="10"/>
          </p:nvPr>
        </p:nvSpPr>
        <p:spPr/>
        <p:txBody>
          <a:bodyPr/>
          <a:lstStyle/>
          <a:p>
            <a:fld id="{06715E3E-A834-445C-AE4C-E4AC3E1E2F0A}" type="slidenum">
              <a:rPr lang="en-US" smtClean="0"/>
              <a:t>13</a:t>
            </a:fld>
            <a:endParaRPr lang="en-US"/>
          </a:p>
        </p:txBody>
      </p:sp>
    </p:spTree>
    <p:extLst>
      <p:ext uri="{BB962C8B-B14F-4D97-AF65-F5344CB8AC3E}">
        <p14:creationId xmlns:p14="http://schemas.microsoft.com/office/powerpoint/2010/main" val="123662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paradox illusions</a:t>
            </a:r>
            <a:r>
              <a:rPr lang="en-US" baseline="0" dirty="0" smtClean="0"/>
              <a:t> are pictures that are impossible to create in reality.  Escher’s work is a well-known example of this, since his artwork appears to be logical but does not actually work in real life.  The Blivet, which is the picture on the right, also seems to work, but there are three cylinders and only two sides of the object.  </a:t>
            </a:r>
            <a:endParaRPr lang="en-US" dirty="0"/>
          </a:p>
        </p:txBody>
      </p:sp>
      <p:sp>
        <p:nvSpPr>
          <p:cNvPr id="4" name="Slide Number Placeholder 3"/>
          <p:cNvSpPr>
            <a:spLocks noGrp="1"/>
          </p:cNvSpPr>
          <p:nvPr>
            <p:ph type="sldNum" sz="quarter" idx="10"/>
          </p:nvPr>
        </p:nvSpPr>
        <p:spPr/>
        <p:txBody>
          <a:bodyPr/>
          <a:lstStyle/>
          <a:p>
            <a:fld id="{06715E3E-A834-445C-AE4C-E4AC3E1E2F0A}" type="slidenum">
              <a:rPr lang="en-US" smtClean="0"/>
              <a:t>14</a:t>
            </a:fld>
            <a:endParaRPr lang="en-US"/>
          </a:p>
        </p:txBody>
      </p:sp>
    </p:spTree>
    <p:extLst>
      <p:ext uri="{BB962C8B-B14F-4D97-AF65-F5344CB8AC3E}">
        <p14:creationId xmlns:p14="http://schemas.microsoft.com/office/powerpoint/2010/main" val="390795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674968C-4257-4204-9039-90641BDA49E2}" type="datetimeFigureOut">
              <a:rPr lang="en-US" smtClean="0"/>
              <a:t>9/4/2014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A7DF3F7-5BC5-47FE-9E2B-0A6B9BA1732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4968C-4257-4204-9039-90641BDA49E2}"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DF3F7-5BC5-47FE-9E2B-0A6B9BA173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4968C-4257-4204-9039-90641BDA49E2}"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DF3F7-5BC5-47FE-9E2B-0A6B9BA173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674968C-4257-4204-9039-90641BDA49E2}"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DF3F7-5BC5-47FE-9E2B-0A6B9BA1732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74968C-4257-4204-9039-90641BDA49E2}" type="datetimeFigureOut">
              <a:rPr lang="en-US" smtClean="0"/>
              <a:t>9/4/2014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A7DF3F7-5BC5-47FE-9E2B-0A6B9BA173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674968C-4257-4204-9039-90641BDA49E2}"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DF3F7-5BC5-47FE-9E2B-0A6B9BA1732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674968C-4257-4204-9039-90641BDA49E2}" type="datetimeFigureOut">
              <a:rPr lang="en-US" smtClean="0"/>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DF3F7-5BC5-47FE-9E2B-0A6B9BA1732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74968C-4257-4204-9039-90641BDA49E2}" type="datetimeFigureOut">
              <a:rPr lang="en-US" smtClean="0"/>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DF3F7-5BC5-47FE-9E2B-0A6B9BA173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968C-4257-4204-9039-90641BDA49E2}" type="datetimeFigureOut">
              <a:rPr lang="en-US" smtClean="0"/>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DF3F7-5BC5-47FE-9E2B-0A6B9BA173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74968C-4257-4204-9039-90641BDA49E2}"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DF3F7-5BC5-47FE-9E2B-0A6B9BA1732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74968C-4257-4204-9039-90641BDA49E2}" type="datetimeFigureOut">
              <a:rPr lang="en-US" smtClean="0"/>
              <a:t>9/4/2014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A7DF3F7-5BC5-47FE-9E2B-0A6B9BA1732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674968C-4257-4204-9039-90641BDA49E2}" type="datetimeFigureOut">
              <a:rPr lang="en-US" smtClean="0"/>
              <a:t>9/4/2014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A7DF3F7-5BC5-47FE-9E2B-0A6B9BA173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suC-nF-CIKwzM&amp;tbnid=Qc5vvroDUOPFkM:&amp;ved=0CAUQjRw&amp;url=http://michaelbach.de/ot/lum_herGrid/&amp;ei=6anNUuXjOqjgyQH9r4DQCQ&amp;bvm=bv.58187178,d.aWc&amp;psig=AFQjCNFC_oy19k451QGjdlJ5ewI8UZDhzw&amp;ust=138929646811232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www.google.com/url?sa=i&amp;rct=j&amp;q=&amp;esrc=s&amp;frm=1&amp;source=images&amp;cd=&amp;cad=rja&amp;docid=1UcuOTMxEzzacM&amp;tbnid=dUhAnC7RPRsnHM:&amp;ved=0CAUQjRw&amp;url=http://staff.pausd.org/~cbly/1web_design/08_09/marcus/Physiological.html&amp;ei=WavNUse-JceGyAGHtoDQCQ&amp;psig=AFQjCNGM-yrKCFH0rbMbxSIIU0u8SG4gDg&amp;ust=1389296572099210" TargetMode="Externa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OScG0tRtf1bUM&amp;tbnid=GIXXKf-UICgREM:&amp;ved=0CAUQjRw&amp;url=http://www.world-mysteries.com/illusions/sci_illusions3.htm&amp;ei=ZS7QUu_7K4flsAT99IHoCw&amp;bvm=bv.59026428,d.aWc&amp;psig=AFQjCNFoTkP5uJlMUpNlGN3qkPPHdRmr7Q&amp;ust=1389461372172504"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hyperlink" Target="http://www.google.com/url?sa=i&amp;rct=j&amp;q=&amp;esrc=s&amp;frm=1&amp;source=images&amp;cd=&amp;cad=rja&amp;docid=Tu8jucrGXqz4PM&amp;tbnid=dEiQXppMchENSM:&amp;ved=0CAUQjRw&amp;url=http://www.archimedes-lab.org/what_is_illusion.html&amp;ei=yi7QUqr7LKHmsAToqYHQDQ&amp;bvm=bv.59026428,d.aWc&amp;psig=AFQjCNFoTkP5uJlMUpNlGN3qkPPHdRmr7Q&amp;ust=1389461372172504" TargetMode="Externa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f9AnVVolQS0DM&amp;tbnid=zXoDM7WrzE-2rM:&amp;ved=0CAUQjRw&amp;url=http://lookmind.com/illusions.php?id%3D211%26cat%3D9&amp;ei=U6zNUs62DcT4yAGn84HgCQ&amp;bvm=bv.58187178,d.aWc&amp;psig=AFQjCNGWvoThhNjTn2RFVcKGgV18BhFtrw&amp;ust=138929704402687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www.google.com/url?sa=i&amp;rct=j&amp;q=&amp;esrc=s&amp;frm=1&amp;source=images&amp;cd=&amp;cad=rja&amp;docid=aU2rLl04s38tJM&amp;tbnid=6vDlMclJ968wJM:&amp;ved=0CAUQjRw&amp;url=http://piratesandrevolutionaries.blogspot.com/2011/01/meaning-on-horizon-merleau-pontys.html&amp;ei=qazNUuCZKKGbygHQ04DICQ&amp;bvm=bv.58187178,d.aWc&amp;psig=AFQjCNG8t7cmpLqT1x3637XKPFHSvm1TKw&amp;ust=1389297175299497"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com/url?sa=i&amp;rct=j&amp;q=&amp;esrc=s&amp;frm=1&amp;source=images&amp;cd=&amp;cad=rja&amp;docid=mBJAJ2VflH0oFM&amp;tbnid=FWaerLbFBhU6GM:&amp;ved=0CAUQjRw&amp;url=http://mathworld.wolfram.com/CafeWallIllusion.html&amp;ei=FK3NUtzQL83YyQGG8IDABA&amp;bvm=bv.58187178,d.aWc&amp;psig=AFQjCNEP-QfanCWbM85yM-axKnwAeoCalg&amp;ust=1389297298057574" TargetMode="External"/><Relationship Id="rId7" Type="http://schemas.openxmlformats.org/officeDocument/2006/relationships/hyperlink" Target="http://www.google.com/url?sa=i&amp;rct=j&amp;q=&amp;esrc=s&amp;frm=1&amp;source=images&amp;cd=&amp;cad=rja&amp;docid=0v8hTSDh4yExcM&amp;tbnid=IvTksPnbjoWwGM:&amp;ved=0CAUQjRw&amp;url=http://news.bbc.co.uk/2/shared/spl/hi/pop_ups/05/magazine_the_moon_illusion/html/1.stm&amp;ei=Ha7NUqXnHIGMygHI7YDgCQ&amp;bvm=bv.58187178,d.aWc&amp;psig=AFQjCNFThzc49kUQz3wfGAFeS1OGv0KJDw&amp;ust=138929754592638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google.com/url?sa=i&amp;rct=j&amp;q=&amp;esrc=s&amp;frm=1&amp;source=images&amp;cd=&amp;cad=rja&amp;docid=_KoiV8fWwZHZuM&amp;tbnid=yqG1GLaR4hAqOM:&amp;ved=0CAUQjRw&amp;url=http://www.psy.ritsumei.ac.jp/~akitaoka/cafewalle.html&amp;ei=Xq3NUpflH6GYyAHf7IDQCQ&amp;psig=AFQjCNEP-QfanCWbM85yM-axKnwAeoCalg&amp;ust=1389297298057574" TargetMode="External"/><Relationship Id="rId4" Type="http://schemas.openxmlformats.org/officeDocument/2006/relationships/hyperlink" Target="http://www.google.com/url?sa=i&amp;rct=j&amp;q=&amp;esrc=s&amp;frm=1&amp;source=images&amp;cd=&amp;cad=rja&amp;docid=y33iv8NIIvTJfM&amp;tbnid=Zcth-Kyqlkc_3M:&amp;ved=0CAUQjRw&amp;url=http://commons.wikimedia.org/wiki/File:Caf%C3%A9_wall.svg&amp;ei=Ja3NUsTCJIT4yQGOjIHQCQ&amp;bvm=bv.58187178,d.aWc&amp;psig=AFQjCNEP-QfanCWbM85yM-axKnwAeoCalg&amp;ust=138929729805757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_KoiV8fWwZHZuM&amp;tbnid=yqG1GLaR4hAqOM:&amp;ved=0CAUQjRw&amp;url=http://www.psy.ritsumei.ac.jp/~akitaoka/cafewalle.html&amp;ei=Xq3NUpflH6GYyAHf7IDQCQ&amp;psig=AFQjCNEP-QfanCWbM85yM-axKnwAeoCalg&amp;ust=1389297298057574" TargetMode="Externa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www.google.com/url?sa=i&amp;rct=j&amp;q=&amp;esrc=s&amp;frm=1&amp;source=images&amp;cd=&amp;cad=rja&amp;docid=bqo6yEqaRwdY_M&amp;tbnid=gYf680MstOSNvM:&amp;ved=0CAUQjRw&amp;url=http://en.wikipedia.org/wiki/Waterfall_(M._C._Escher)&amp;ei=xK7NUrfXLqyMyAHb8IDwDg&amp;bvm=bv.58187178,d.aWc&amp;psig=AFQjCNGoYk7AwiSFVSXxsO_vhQLpiECCvA&amp;ust=1389297726864576"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taff.pausd.org/~cbly/1web_design/08_09/marcus/homepage.html" TargetMode="External"/><Relationship Id="rId2" Type="http://schemas.openxmlformats.org/officeDocument/2006/relationships/hyperlink" Target="http://www.princeton.edu/~achaney/tmve/wiki100k/docs/Optical_illusion.html%20%20http:/en.wikipedia.org/wiki/Optical_illusion#Physiological_illusions" TargetMode="External"/><Relationship Id="rId1" Type="http://schemas.openxmlformats.org/officeDocument/2006/relationships/slideLayout" Target="../slideLayouts/slideLayout2.xml"/><Relationship Id="rId4" Type="http://schemas.openxmlformats.org/officeDocument/2006/relationships/hyperlink" Target="http://library.thinkquest.org/J0110336/types.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phys.org/news145621013.html" TargetMode="External"/><Relationship Id="rId2" Type="http://schemas.openxmlformats.org/officeDocument/2006/relationships/hyperlink" Target="http://www.optics4kids.org/home/content/illusions/" TargetMode="External"/><Relationship Id="rId1" Type="http://schemas.openxmlformats.org/officeDocument/2006/relationships/slideLayout" Target="../slideLayouts/slideLayout2.xml"/><Relationship Id="rId6" Type="http://schemas.openxmlformats.org/officeDocument/2006/relationships/hyperlink" Target="http://dictionary.reference.com/browse/illusion" TargetMode="External"/><Relationship Id="rId5" Type="http://schemas.openxmlformats.org/officeDocument/2006/relationships/hyperlink" Target="http://library.thinkquest.org/J0110336/history.htm" TargetMode="External"/><Relationship Id="rId4" Type="http://schemas.openxmlformats.org/officeDocument/2006/relationships/hyperlink" Target="http://www.newopticalillusions.com/histor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visualfunhouse.com/esher_inspired/eschers-ascending-and-descending-stairs.html" TargetMode="External"/><Relationship Id="rId13" Type="http://schemas.openxmlformats.org/officeDocument/2006/relationships/hyperlink" Target="http://www.ritsumei.ac.jp/~akitaoka/rotsnake.gif" TargetMode="External"/><Relationship Id="rId3" Type="http://schemas.openxmlformats.org/officeDocument/2006/relationships/hyperlink" Target="http://lookmind.com/illusions.php?id=211&amp;cat=9" TargetMode="External"/><Relationship Id="rId7" Type="http://schemas.openxmlformats.org/officeDocument/2006/relationships/hyperlink" Target="http://en.wikipedia.org/wiki/Waterfall_(M._C._Escher)" TargetMode="External"/><Relationship Id="rId12" Type="http://schemas.openxmlformats.org/officeDocument/2006/relationships/hyperlink" Target="http://staff.pausd.org/~cbly/1web_design/08_09/marcus/Physiological.html" TargetMode="External"/><Relationship Id="rId17" Type="http://schemas.openxmlformats.org/officeDocument/2006/relationships/hyperlink" Target="http://www.bing.com/images/search?q=johannes+mueller+&amp;qs=n&amp;form=QBIR&amp;pq=johannes+mueller+&amp;sc=8-17&amp;sp=-1&amp;sk=#view=detail&amp;id=E871B9200AFC8ACED33DCA81358729E5BB906141&amp;selectedIndex=0" TargetMode="External"/><Relationship Id="rId2" Type="http://schemas.openxmlformats.org/officeDocument/2006/relationships/hyperlink" Target="http://michaelbach.de/ot/lum_herGrid/" TargetMode="External"/><Relationship Id="rId16" Type="http://schemas.openxmlformats.org/officeDocument/2006/relationships/hyperlink" Target="http://www.bing.com/images/search?q=famous+optical+illusions&amp;qs=n&amp;form=QBIR&amp;pq=famous+optical+illusions&amp;sc=0-18&amp;sp=-1&amp;sk=#view=detail&amp;id=50F2A7EBD4A7BE1E4E1CBF9E548853BD5A8E2990&amp;selectedIndex=1" TargetMode="External"/><Relationship Id="rId1" Type="http://schemas.openxmlformats.org/officeDocument/2006/relationships/slideLayout" Target="../slideLayouts/slideLayout2.xml"/><Relationship Id="rId6" Type="http://schemas.openxmlformats.org/officeDocument/2006/relationships/hyperlink" Target="http://news.bbc.co.uk/2/shared/spl/hi/pop_ups/05/magazine_the_moon_illusion/html/1.stm" TargetMode="External"/><Relationship Id="rId11" Type="http://schemas.openxmlformats.org/officeDocument/2006/relationships/hyperlink" Target="http://www.archimedes-lab.org/what_is_illusion.html" TargetMode="External"/><Relationship Id="rId5" Type="http://schemas.openxmlformats.org/officeDocument/2006/relationships/hyperlink" Target="http://www.psy.ritsumei.ac.jp/~akitaoka/cafewalle.html" TargetMode="External"/><Relationship Id="rId15" Type="http://schemas.openxmlformats.org/officeDocument/2006/relationships/hyperlink" Target="http://static.ddmcdn.com/gif/0-optical-illusions-pulsing-burst-670.jpg" TargetMode="External"/><Relationship Id="rId10" Type="http://schemas.openxmlformats.org/officeDocument/2006/relationships/hyperlink" Target="http://www.world-mysteries.com/illusions/sci_illusions3.htm" TargetMode="External"/><Relationship Id="rId4" Type="http://schemas.openxmlformats.org/officeDocument/2006/relationships/hyperlink" Target="http://www.wiskit.com/marilyn/noanswer.html" TargetMode="External"/><Relationship Id="rId9" Type="http://schemas.openxmlformats.org/officeDocument/2006/relationships/hyperlink" Target="http://en.wikipedia.org/wiki/Optical_illusion" TargetMode="External"/><Relationship Id="rId14" Type="http://schemas.openxmlformats.org/officeDocument/2006/relationships/hyperlink" Target="http://www.bubblews.com/assets/images/news/1431958694_1373050204.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Regan Gore, Lexi Cohen, and Julia Potter</a:t>
            </a:r>
            <a:endParaRPr lang="en-US" dirty="0"/>
          </a:p>
        </p:txBody>
      </p:sp>
      <p:sp>
        <p:nvSpPr>
          <p:cNvPr id="2" name="Title 1"/>
          <p:cNvSpPr>
            <a:spLocks noGrp="1"/>
          </p:cNvSpPr>
          <p:nvPr>
            <p:ph type="ctrTitle"/>
          </p:nvPr>
        </p:nvSpPr>
        <p:spPr/>
        <p:txBody>
          <a:bodyPr/>
          <a:lstStyle/>
          <a:p>
            <a:r>
              <a:rPr lang="en-US" dirty="0" smtClean="0"/>
              <a:t>Optical Illusions:</a:t>
            </a:r>
            <a:br>
              <a:rPr lang="en-US" dirty="0" smtClean="0"/>
            </a:br>
            <a:r>
              <a:rPr lang="en-US" dirty="0" smtClean="0"/>
              <a:t>Seeing </a:t>
            </a:r>
            <a:r>
              <a:rPr lang="en-US" dirty="0"/>
              <a:t>is Not Believing! </a:t>
            </a:r>
          </a:p>
        </p:txBody>
      </p:sp>
    </p:spTree>
    <p:extLst>
      <p:ext uri="{BB962C8B-B14F-4D97-AF65-F5344CB8AC3E}">
        <p14:creationId xmlns:p14="http://schemas.microsoft.com/office/powerpoint/2010/main" val="47284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Illusions</a:t>
            </a:r>
            <a:endParaRPr lang="en-US" dirty="0"/>
          </a:p>
        </p:txBody>
      </p:sp>
      <p:sp>
        <p:nvSpPr>
          <p:cNvPr id="3" name="Content Placeholder 2"/>
          <p:cNvSpPr>
            <a:spLocks noGrp="1"/>
          </p:cNvSpPr>
          <p:nvPr>
            <p:ph sz="quarter" idx="1"/>
          </p:nvPr>
        </p:nvSpPr>
        <p:spPr/>
        <p:txBody>
          <a:bodyPr/>
          <a:lstStyle/>
          <a:p>
            <a:r>
              <a:rPr lang="en-US" dirty="0" smtClean="0"/>
              <a:t>Caused by excessive stimulation</a:t>
            </a:r>
          </a:p>
          <a:p>
            <a:r>
              <a:rPr lang="en-US" dirty="0" smtClean="0"/>
              <a:t>Hermann grid </a:t>
            </a:r>
          </a:p>
          <a:p>
            <a:r>
              <a:rPr lang="en-US" dirty="0" smtClean="0"/>
              <a:t>Mach bands</a:t>
            </a:r>
          </a:p>
          <a:p>
            <a:endParaRPr lang="en-US" dirty="0"/>
          </a:p>
        </p:txBody>
      </p:sp>
      <p:pic>
        <p:nvPicPr>
          <p:cNvPr id="1026" name="Picture 2" descr="http://michaelbach.de/ot/lum_herGrid/hermannGrid.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371600"/>
            <a:ext cx="3429000" cy="3429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SsKufjIDl6q3flSz91WMZDOJiLcMg_dVrFTb59ozS4EbWezsOx">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799" y="3925315"/>
            <a:ext cx="3781425" cy="2746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638800"/>
            <a:ext cx="381000" cy="381000"/>
          </a:xfrm>
          <a:prstGeom prst="rect">
            <a:avLst/>
          </a:prstGeom>
          <a:noFill/>
          <a:ln>
            <a:noFill/>
          </a:ln>
        </p:spPr>
        <p:txBody>
          <a:bodyPr wrap="square" rtlCol="0">
            <a:spAutoFit/>
          </a:bodyPr>
          <a:lstStyle/>
          <a:p>
            <a:r>
              <a:rPr lang="en-US" dirty="0" smtClean="0"/>
              <a:t>1</a:t>
            </a:r>
            <a:endParaRPr lang="en-US" dirty="0"/>
          </a:p>
        </p:txBody>
      </p:sp>
      <p:sp>
        <p:nvSpPr>
          <p:cNvPr id="7" name="TextBox 6"/>
          <p:cNvSpPr txBox="1"/>
          <p:nvPr/>
        </p:nvSpPr>
        <p:spPr>
          <a:xfrm>
            <a:off x="7099299" y="4724400"/>
            <a:ext cx="381000" cy="381000"/>
          </a:xfrm>
          <a:prstGeom prst="rect">
            <a:avLst/>
          </a:prstGeom>
          <a:noFill/>
          <a:ln>
            <a:noFill/>
          </a:ln>
        </p:spPr>
        <p:txBody>
          <a:bodyPr wrap="square" rtlCol="0">
            <a:spAutoFit/>
          </a:bodyPr>
          <a:lstStyle/>
          <a:p>
            <a:r>
              <a:rPr lang="en-US" dirty="0"/>
              <a:t>2</a:t>
            </a:r>
          </a:p>
        </p:txBody>
      </p:sp>
    </p:spTree>
    <p:extLst>
      <p:ext uri="{BB962C8B-B14F-4D97-AF65-F5344CB8AC3E}">
        <p14:creationId xmlns:p14="http://schemas.microsoft.com/office/powerpoint/2010/main" val="19426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Illusions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Ambiguous illusions</a:t>
            </a:r>
          </a:p>
          <a:p>
            <a:pPr marL="514350" indent="-514350">
              <a:buFont typeface="+mj-lt"/>
              <a:buAutoNum type="arabicPeriod"/>
            </a:pPr>
            <a:r>
              <a:rPr lang="en-US" dirty="0" smtClean="0"/>
              <a:t>Distorting/geometrical illusions</a:t>
            </a:r>
          </a:p>
          <a:p>
            <a:pPr marL="514350" indent="-514350">
              <a:buFont typeface="+mj-lt"/>
              <a:buAutoNum type="arabicPeriod"/>
            </a:pPr>
            <a:r>
              <a:rPr lang="en-US" dirty="0" smtClean="0"/>
              <a:t>Paradox illusions</a:t>
            </a:r>
          </a:p>
        </p:txBody>
      </p:sp>
      <p:pic>
        <p:nvPicPr>
          <p:cNvPr id="1027" name="Picture 3" descr="http://www.world-mysteries.com/illusions/cylinder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1920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archimedes-lab.org/Gallery/new_optical_illusions/images/37v-Face_illusion.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705225"/>
            <a:ext cx="2619027" cy="2949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1" y="3615017"/>
            <a:ext cx="2895600" cy="27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13592" y="4818529"/>
            <a:ext cx="381000" cy="381000"/>
          </a:xfrm>
          <a:prstGeom prst="rect">
            <a:avLst/>
          </a:prstGeom>
          <a:noFill/>
          <a:ln>
            <a:noFill/>
          </a:ln>
        </p:spPr>
        <p:txBody>
          <a:bodyPr wrap="square" rtlCol="0">
            <a:spAutoFit/>
          </a:bodyPr>
          <a:lstStyle/>
          <a:p>
            <a:r>
              <a:rPr lang="en-US" dirty="0"/>
              <a:t>5</a:t>
            </a:r>
          </a:p>
        </p:txBody>
      </p:sp>
      <p:sp>
        <p:nvSpPr>
          <p:cNvPr id="8" name="TextBox 7"/>
          <p:cNvSpPr txBox="1"/>
          <p:nvPr/>
        </p:nvSpPr>
        <p:spPr>
          <a:xfrm>
            <a:off x="8153400" y="3048000"/>
            <a:ext cx="381000" cy="381000"/>
          </a:xfrm>
          <a:prstGeom prst="rect">
            <a:avLst/>
          </a:prstGeom>
          <a:noFill/>
          <a:ln>
            <a:noFill/>
          </a:ln>
        </p:spPr>
        <p:txBody>
          <a:bodyPr wrap="square" rtlCol="0">
            <a:spAutoFit/>
          </a:bodyPr>
          <a:lstStyle/>
          <a:p>
            <a:r>
              <a:rPr lang="en-US" dirty="0"/>
              <a:t>4</a:t>
            </a:r>
          </a:p>
        </p:txBody>
      </p:sp>
      <p:sp>
        <p:nvSpPr>
          <p:cNvPr id="9" name="TextBox 8"/>
          <p:cNvSpPr txBox="1"/>
          <p:nvPr/>
        </p:nvSpPr>
        <p:spPr>
          <a:xfrm>
            <a:off x="2895600" y="5652655"/>
            <a:ext cx="381000" cy="381000"/>
          </a:xfrm>
          <a:prstGeom prst="rect">
            <a:avLst/>
          </a:prstGeom>
          <a:noFill/>
          <a:ln>
            <a:noFill/>
          </a:ln>
        </p:spPr>
        <p:txBody>
          <a:bodyPr wrap="square" rtlCol="0">
            <a:spAutoFit/>
          </a:bodyPr>
          <a:lstStyle/>
          <a:p>
            <a:r>
              <a:rPr lang="en-US" dirty="0"/>
              <a:t>3</a:t>
            </a:r>
          </a:p>
        </p:txBody>
      </p:sp>
    </p:spTree>
    <p:extLst>
      <p:ext uri="{BB962C8B-B14F-4D97-AF65-F5344CB8AC3E}">
        <p14:creationId xmlns:p14="http://schemas.microsoft.com/office/powerpoint/2010/main" val="190901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Ambiguous illusions</a:t>
            </a:r>
            <a:endParaRPr lang="en-US" dirty="0"/>
          </a:p>
        </p:txBody>
      </p:sp>
      <p:sp>
        <p:nvSpPr>
          <p:cNvPr id="3" name="Content Placeholder 2"/>
          <p:cNvSpPr>
            <a:spLocks noGrp="1"/>
          </p:cNvSpPr>
          <p:nvPr>
            <p:ph sz="quarter" idx="1"/>
          </p:nvPr>
        </p:nvSpPr>
        <p:spPr/>
        <p:txBody>
          <a:bodyPr/>
          <a:lstStyle/>
          <a:p>
            <a:r>
              <a:rPr lang="en-US" dirty="0" smtClean="0"/>
              <a:t>The brain switches between images</a:t>
            </a:r>
          </a:p>
          <a:p>
            <a:r>
              <a:rPr lang="en-US" dirty="0" smtClean="0"/>
              <a:t>Necker Cube</a:t>
            </a:r>
          </a:p>
          <a:p>
            <a:r>
              <a:rPr lang="en-US" dirty="0" smtClean="0"/>
              <a:t>Rubin Vase</a:t>
            </a:r>
            <a:endParaRPr lang="en-US" dirty="0"/>
          </a:p>
        </p:txBody>
      </p:sp>
      <p:pic>
        <p:nvPicPr>
          <p:cNvPr id="2050" name="Picture 2" descr="https://encrypted-tbn3.gstatic.com/images?q=tbn:ANd9GcQPK_KqHvp-IHxjLvKcC_e674NjUOt3XbTgXf2wb8hWnWNQO8K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82008"/>
            <a:ext cx="2819400" cy="3064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_4Oy_7FFvAeg/TS8g_PzAWII/AAAAAAAAJDo/tWL_nozJ148/s1600/Rubin%2BVase.%2Bayersmagazine.com%2B.vas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153" y="1813059"/>
            <a:ext cx="3124200" cy="4414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5638800"/>
            <a:ext cx="381000" cy="381000"/>
          </a:xfrm>
          <a:prstGeom prst="rect">
            <a:avLst/>
          </a:prstGeom>
          <a:noFill/>
          <a:ln>
            <a:noFill/>
          </a:ln>
        </p:spPr>
        <p:txBody>
          <a:bodyPr wrap="square" rtlCol="0">
            <a:spAutoFit/>
          </a:bodyPr>
          <a:lstStyle/>
          <a:p>
            <a:r>
              <a:rPr lang="en-US" dirty="0"/>
              <a:t>6</a:t>
            </a:r>
          </a:p>
        </p:txBody>
      </p:sp>
      <p:sp>
        <p:nvSpPr>
          <p:cNvPr id="8" name="TextBox 7"/>
          <p:cNvSpPr txBox="1"/>
          <p:nvPr/>
        </p:nvSpPr>
        <p:spPr>
          <a:xfrm>
            <a:off x="7391400" y="6227692"/>
            <a:ext cx="381000" cy="381000"/>
          </a:xfrm>
          <a:prstGeom prst="rect">
            <a:avLst/>
          </a:prstGeom>
          <a:noFill/>
          <a:ln>
            <a:noFill/>
          </a:ln>
        </p:spPr>
        <p:txBody>
          <a:bodyPr wrap="square" rtlCol="0">
            <a:spAutoFit/>
          </a:bodyPr>
          <a:lstStyle/>
          <a:p>
            <a:r>
              <a:rPr lang="en-US" dirty="0"/>
              <a:t>7</a:t>
            </a:r>
          </a:p>
        </p:txBody>
      </p:sp>
    </p:spTree>
    <p:extLst>
      <p:ext uri="{BB962C8B-B14F-4D97-AF65-F5344CB8AC3E}">
        <p14:creationId xmlns:p14="http://schemas.microsoft.com/office/powerpoint/2010/main" val="422016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Distorting/geometrical Illusions</a:t>
            </a:r>
            <a:endParaRPr lang="en-US" dirty="0"/>
          </a:p>
        </p:txBody>
      </p:sp>
      <p:sp>
        <p:nvSpPr>
          <p:cNvPr id="3" name="Content Placeholder 2"/>
          <p:cNvSpPr>
            <a:spLocks noGrp="1"/>
          </p:cNvSpPr>
          <p:nvPr>
            <p:ph sz="quarter" idx="1"/>
          </p:nvPr>
        </p:nvSpPr>
        <p:spPr/>
        <p:txBody>
          <a:bodyPr/>
          <a:lstStyle/>
          <a:p>
            <a:r>
              <a:rPr lang="en-US" dirty="0" smtClean="0"/>
              <a:t>Size, length, position, curvature, etc. is distorted</a:t>
            </a:r>
          </a:p>
          <a:p>
            <a:r>
              <a:rPr lang="en-US" dirty="0" smtClean="0"/>
              <a:t>Muller-Lyer </a:t>
            </a:r>
          </a:p>
          <a:p>
            <a:r>
              <a:rPr lang="en-US" dirty="0" smtClean="0"/>
              <a:t>Café Wall</a:t>
            </a:r>
          </a:p>
          <a:p>
            <a:r>
              <a:rPr lang="en-US" dirty="0" smtClean="0"/>
              <a:t>Ponzo </a:t>
            </a:r>
            <a:endParaRPr lang="en-US" dirty="0"/>
          </a:p>
        </p:txBody>
      </p:sp>
      <p:sp>
        <p:nvSpPr>
          <p:cNvPr id="5" name="AutoShape 2" descr="data:image/jpeg;base64,/9j/4AAQSkZJRgABAQAAAQABAAD/2wCEAAkGBxMTEhQUEhIUFBQWGB0YGBgXFyAeGxoZGCAZHxcZGRkcHCggGB0lHx4dITEhJSkrLi4uFx8zODMsNygtLisBCgoKBQUFDgUFDisZExkrKysrKysrKysrKysrKysrKysrKysrKysrKysrKysrKysrKysrKysrKysrKysrKysrK//AABEIANcA6gMBIgACEQEDEQH/xAAcAAADAQADAQEAAAAAAAAAAAAABwgGAwQFAgH/xABOEAACAQMBAwUKCgULBAMBAAABAgMABBESBQchBhMxUZIUFSI1QVORk9HSCDJSYXFzdKGysxc0coHiI0JUYmOiscHC0+EYM4PwJEPDJf/EABQBAQAAAAAAAAAAAAAAAAAAAAD/xAAUEQEAAAAAAAAAAAAAAAAAAAAA/9oADAMBAAIRAxEAPwB40UUUBXxLKqgsxCqOkk4A+kmvusxvO8VX31DUHtd97fz8PrF9tHfe38/D6xfbUU0UFtx30TDKyoR1hgf86+u6o/lp2hWH3GeJrf8Aal/Met9QdeS+iUZaRAOssB/nXF33t/Pw+sX21kN+Pia5+mL82OpYoLW772/n4fWL7a5kvYiMiRCOsMPbUR1WW6DxPZ/sN+N6DV91R/LTtCvmS+iUZaWMDrLAf512KW+//wAUt9dH/nQbvvvb+fh9Yvto772/n4fWL7aimigtxbyMjIkQg9BDD21+91R/LTtCvH5A+LLD7LD+Wte9QdaS/iXi0saj53A/zrj772/n4fWL7aWfwkPF8H2lfy5anWgtbvvb+fh9YvtrnF3H5xO0PbURVa2xf1eD6pPwig5+6o/lp2hXxLtCFfjSxrnoy4H+Jrs0kPhMjwbD6Zv/AMaBxd97fz8PrF9tHfe38/D6xfbUU0UFu91R/LTtCvpLhCcB1J6gRX1H0D6K+qAooooCiiigK8/b+yluraW3dmVZUKErjIB6cZGM16FfjNgZ4/uGfuFBLG9Lkhb7LuYoYmllDxCQl2AIOplwNKjhwrGc5H8hu3/DTl378nru7vIXtrWeVFgClljbAOuQ4PDqI9NJvuJuuP1qe9QM/dbvInha02dHDFzTS6dbai4EjknoIHDPDhVC6H+WvZ/iqRuQ6iHaFpJK8SRpMjMxlTAAIyT4VVbszb9tcAtbzJMFOCYjrAPUSucGg6nKrk4L+2e2mkZY30klAA3gsGGCcjpHVU1byeTMGzbw28ZkkXm1fU7DOWzkcFx5KqzukdT9hvZU/wC+/k9dz7QaeG2meFYV1SaCFGnUWyxGAAOJNAqucj+Q3b/hpu7p949xzlns1YohFkprOovjw3z0gZz81KPuJuuP1qe9Wm3aOsG07WWaSKONHJZjKmANLDj4XWaCrtD/AC17P8VeJyv5LLtG3NvPKyoWDZjADZXOOLZGP3V6GzduW9wpe3lWZAdJaPwwCMHBKgjOCOHziu33SOp+w3soJL5f7BhsL6W1TnJFj04ZmGTqVWOcLjy1nucj+Q3b/hpkb4+Tl3LtK5uEtpjBpQ87oIQBY1DEscAAYPE9VLjuJuuP1qe9QO3dJvHuLia22fzUKRJDoD4YviJPBz4WMnAzwpz6H+WvZ/iqYNz1xHbbTiluJYYowkgLNKmASpA/nVS9hteCdBJDIJYzkB4wWU44HDKCKDxuW3I1NpwpDcSuqo4kBjAByAy8dWrhhjUycsdlQ2d7PbIHdYn0hmYZIwDxwuPLVed0jqfsN7KmPepycuztC8ue5pRbmQHnWUqmCFAOpsAZPD6TQYXXH8hu3/DT+3T7yLnaFx3I8UMaRwFgyhix0FFAOWx0GkH3E3XH61Pepg7j72K02g8lzNDEhgdQzSpjUWjIHBuoH0UFJ6H+WvZ/irLcueQMW1BCLiaROZ1aeaCjOvTnOoN8kdGOk1o7PakUqLJE/ORt8V0BZT5ODAYPGubugdT9hvZQRvty1iguZ4QrsIpXjBLDJCMVBOF6eFdHnI/kN2/4a1HLfkxeJdXc720scLXEhWR10IQzsV8JsDj5KzPcTdcfrU96gordVvEudqSzRyRwxCJAwKBiTk445amWitniwI/Zx/nU87h9pwWdxctdTwwq0ShS0qcSG4j41UFaX0cqq0ba0cZVgCVYHiCGxgj56Ds0UUUBRRRQFFFfjjI6SPnFB8z/ABW+g1D9W41uSMc4/H9n3aQe+TkRZbNggktYSGeQq2t2YYC56CeHGgT9UD8Gv9Vu/rl/DSG7oHm0+/3q0HJrl7eWCOloyRq51MNAbJAwD4WccKCu68blp4vvfs035bV6EMTFQTI/EA/zfdrjvtnCWN4pHcpIrIw4DKsCGGQMjgekUEU0U0d8/JK02a1qLWLHOiQtrdm+JoxjJ4fGNLbugebT7/eoKJ+Dr4sk+0P+GOmlUo8ieXt7aGO3t3SOKSYFhoB4uVVjlskcAKqjmD5x/wC77tB4O8jxXffZ5PwmpAq09p7JWeKSGVnaORSjjIGVPSMgZH7qnXfJyYtdmzwR2sWFkjLNrZm4hiOGTw4UC2qotxHieH9uX8bVMvdA82n3+9W73c8vb2KazsonRLd7hEKhATiWRdeGYE+U/RQVBWH32eJbv/xfnRVsuYPnH/u+7XQ25sGK7ge3uC7xPjUuQM6WDDioBHECgjGit9vd2BbbPvlgtogIzCrnWzMdRZweJPUBWJ7oHm0+/wB6gqrdB4ns/wBhvxvWxqb91PLu9N1Z2AkVbYsV0hFzjDN8YgnpqiuYPnH/ALvu0C/3+eKH+tj/AMamKrL5Qcm4b2EwXJd4iQxXVp4r0cVANTFvK2ZDZbSuLaCJRFHzenUWY+FGjHJLceLGgyNWDu68V2P2eP8ACKkbugebT7/epubnOXd7LeWti8i9zKjKECDOmNGKjV08MDy0D/ooooCiiigK/GOB7K/aKDha4xx0t6KQ++flhZbRt7dLS4V2SQs2pWTAK4HxlGeNPuf4rfQah+g7XcX9pH2v+K9vYPIa9vVd7SJZlQ4YrIowSMgeERWaqgfg1/qt39cv4aBtQy4VQVbgB5K+LzaCRRvJIGVI1LsdPQqgljw4nAFduvG5aeL737NN+W1AjN9fKa02i1qbSdXEQkD6gyY1c3p+Moz0Gll3F/aR9r/iurRQbLkfyGvrlo57eISxJKoZlkUYKlSwwxBPAg1VnPf1W9FLL4OviyT7Q/4Y6aVB0do7UjgieaXUscalnbSThR0nAyT+6p430coLXaNxA9pOrqkZViwZeJYnoYAnhTx3keK777PJ+E1IFB2u4v7SPtf8Vtt3nIa+kuLO8ihElulxGzOrr8WORdZwWBOMHyeThS/qotxHieH9uX8bUG85/wDqt6K6W2duQ2sLz3BaOJMamKk41EKOAyTxIHR5a9KsPvs8S3f/AIvzoqBL74Ns2+0L5ZrWZHjEKplsr4QaQkYYA9BHGsN3F/aR9r/iurRQNDdXyIvheWd6IdVsHLc4rr8XDDOnVq6eHRVHc/8A1W9FZPdB4ns/2G/G1bGg8nbvKGCziM1yzRxghSxQni3RwUE1Mm829hvNpXFxbzI0UnN6ScqTpjjU+CwBHFTTr3+eKH+tj/xqYqDtdxf2kfa/4prbm+RF9FfW148I7mKMwkDqch0YKdOrVxyPJ5aT9WDu68V2P2eP8IoNFRRRQFFFFAV+OuRjj+44+8V+10dubUS1t5biQMUiUuwUZOB04BIz6aBN78uU95Z3kMdrcyxI0AZlDZy2txnjnyAeikr3UepOwvsrc72eVNttO5imt3ZFSIRkSqQc6nbI06hjBHlrEdzL56P0P7lB7HIlFmv7SKVEaN5kVl0LxUkZHAZqrNj8mrW1VltoRCrHLBCwBI8pwaQe7Dd3dySWm0I3gaBZg3xmDkRthsKUAzwOMkVRnPHzb+lfeoDuYdb9tvbSD328p7y3vntobiRIGhXVHnIOsMGzqz0inTyk5Rx2Vu9zPHLzaac6QpPhMFHDX1kVNe8/lBb7Rve6IHKJzapiVSGyuc8FDDHHroMh3UepOwvsrS7trdLjadrDNHG8buQylBgjSx8gz0is53Mvno/Q/uU1d0+7y7E9ntENC1uCXwGOsjDrwVlA6fnoHjsnk/bWyGO3iEKE6iqMwGo4BOAenAHorvdzDrftt7aOePm39K+9XkcqeVMVhBz9xHLzYYL4IUnLdHDXQI3fFypvItoXVqlzILcqgMZOVIZFLA5BJByfTSy7qPUnYX2Vpt4m2IL+/muYZNMbhMCRWDeCqqchQw6R11m+5l89H6H9yg2O6Gxiu9pxQ3EUckZSQlSgAJCkjoAPTVMbM2JBbxiKBOajBJCozAAnieGeuk5uh3e3dtc29+xheB4iwCOdeJU8HgygeUZ407uePm39K+9QHcw637be2pn3rcqbzu68tO6HNsJAOabDLgaWA4g5wRn91Pvldyxh2dEktzHNod+bGgKx1EMeI19GFNTHy22hDeX1xcxSBUlfUodWDAYA4gKR5PITQeF3UepOwvsrf7k9lwXl+8V1DHLGIHYKVA8INGAeGPIT6awXcy+ej9D+5T13Q7vLywue6pjE8ckBVRG5LZcxsCQyqMYHXQNew2RDBGsUKmONeCqrMAM8eAz112O5h1v229tHPHzb+lferOcseXdts0RG6SYc7q06FVviac58Ph8YUE78uuVt7JcXVvJcO8CXEgWNsFQEdgnSPJWU7qPUnYX2V6G3pI57q4mSVQssskihg+QHYsAcKRnB8hNdHuZfPR+h/coGXuL2Lb3txcrdQRyqkalQVAwS2CeGKoWx2fHCiJEpREAVVDHSAOAAGcYpZ7ouQN3syaeS45p1kjCrzT5OQc8dQXhTSSQk/EYfOdP+TUHJRRRQFFFFAVmN53iq++oatPXHPCrqVdVZTwKsAQR84PA0EQUU2fhARiC9gWACFTbgkRjQCdcgyQuMn5/mpX93y+dk7Z9tBTm4zxNb/tS/mPW+qS93m17g7Qs4jcTGMzoCnONpILDIK5wQaq7uWP5CdkUGJ34+Jrn6YvzY6liram2fC40vFGynyMgI9BFTfvy/kNplIf5JOZQ6Y/BXJ1ZOFwM0C1qst0Hiez/Yb8b1K3d8vnZO2fbWz3UbWuG2pZxNPK0RcgxmRihGlzgqTjp40FT0t9//AIpb66P/ADphdyx/ITsiuOfZ0LjDwxsOnDICPQRQRNRW93xOYdrXCQkxIBHhU8FRmNCcKuAONYvu+XzsnbPtoK85A+LLD7LD+Wte9U07ktpzy7Uhikmlkj5uTwHdmTghx4JOOFUh3LH8hOyKBWfCQ8XwfaV/Llqdati42ZA4w8MTgcQGRSM9fEVK+82Zo9qXaRsY0WTCqh0qBheAA4Cgx9WtsX9Xg+qT8IqMu75fOyds+2mnuE2lNNtF0mmllQW7kLI7MoIaIAhWJAIBI/fQUPSQ+Ez8Ww+mb/8AGnT3LH8hOyK4bjZUEmOcgifHRqjU4z04yOFBFFFe9yrupFvrtVd1VbiUKqsQAA7AAAcAAPJXld3y+dk7Z9tBbEfQPor6pEfB82hLPc3QnlkmCxKQJHLgHV0gMTinmlugOQig9YAoOSiiigKKKKAr8fOOGM/PX7RQLLeXuzm2pcRzCeOHREI9JUtnwmbOeHyvurIf9P8AP/TovVt71PyigSnJvcnNa3UFx3XE/NSK+nQwzpOcZycU5dUnyU7R92uaig4dUnyU7R92lfvD3UzbSu+6RcxxDQqaSpb4ueOeHXTWooEH/wBP8/8ATovVt71exyP3NTWV5Bcm6jkETE6dBGcgjpycdPVTkooOHVJ8lO0fdo1SfJTtH3a5qKBQ8ut0M20L2W6F1HEJNPgFC2NKqvTkZ6M9FeD/ANP8/wDTovVt71PyigUvIDdLNs68S5NzHKFVl0hSudQI6eP+FNTVJ8lO0fdrmooOHVJ8lO0fdpQcrdzE15eT3Iu4oxK2rToY44AYzkZ6OqnLRQIP/p/n/p0Xq296tVu33WzbMumuDcRzBomj0hSvxihznj8n76aVFBw6pPkp2j7tGqT5Kdo+7XNRQI/bO4yae4mm7siXnZXk082xxrYtjOeOM10/+n+f+nRerb3qflFAtt2W7eXZUs0hnjm5xAuACuMHOfLmmIhfPELj5mPu1y0UBRRRQFFFFAV4vLTacltY3M8WOcijLrqGRkdY8te1Wf5f2ck2zruKJC8jxMqqOkk9AFAiP047U6rb1R9+j9OO1Oq29UffrC7b2Bc2jqlzC0LsuoBsZK5Iz09YPorztP0emgrDdxti4v7CK5mlCu5cEIihfBdlGMgnoHXWm7lk8+3ZT3aV25rlnYw7PtrSS4AuC7gRhHJJeRioGlSDkEeXy00u+CdUvqZPcoMzvF2vcWFhNdRShnjKAB0Ur4TqpzgA9B66TP6cdqdVt6o+/Tf3rW8l3syeC3ilklcx6V5thnTIhPFlA6AT01Me2NjT2snNXETRSYDaWxnB6D00G9/TjtTqtvVH36dvIXaNxeWFvcyy6XlUlgiLpGGYcMgnoHXUj6fo9NUlum5aWK2NnZmf/wCTpZebCOTnU7Y4KQeHHpoGJ3LJ59uynu1k9523bnZ1ibiGUO4kVcSICuGzn4uDn99a3vgnVL6mT3KxO+GylvNnGG1hlkkMiNp5thwGcnLACgVP6cdqdVt6o+/R+nHanVbeqPv1gNq7KmtpWhnjMci4yrYyMgEeXqNdPT9HpoLE5MzTXFnbTvMQ00McjBUXALqGIGQTjJr0u5ZPPt2U92sZu65bWL2tlapPruEt41aNY5CQURdY4Jjhg1tO+CdUvqZPcoMRvY5TXWzLWKaCRXZ5hGRIgIwVdsjTjjlRSq/TjtTqtvVH36ZO+3Zk99Zwx2kMsrrOHI5tlwoSQZywA6SPTU6bQ2fJBI8UyFJEOGU4yD89Awv047U6rb1R9+qD2ekrxRuZ2y6Kxwq4ywBOOFRjp/8Ac1WfJLlxYXCRwQT87KkSlkWOQkBQoY/E8hIH76DR9yyefbsp7tLve9yyvNli2Nu6Pzxk1c5GDjRzeMacfKP3Uxe+CdUvqZPcpV79Nh3N+LMWlvLLzZl1+AVxq5rT8cDOcHo6qDD/AKcdqdVt6o+/R+nHanVbeqPv0ubm2aN2RxpdGKsp6QynBB+g1xaf/c0FqrbSYH8u3ZT3a5IoHBBMrMOoqoz6BmvF2Fy2sbslLaczMigsEikOB0ZPgV7cV4rEACTJ643A9JUAUHYooooCiiigKKK+JU1AjJGfKDg/uNBPXwkP1+3+zD8clKSq45R8gLC8bnbqJ5XVNKkyyDCjJAwrAdJNSPQaLd140sftEf4hVg1ElhePDIksTFJEYMrDyMOg8aofcltq5v4Lh7u4lkZJAqkHTgFcn4oGeNA1Kmb4QPjY/Ux/6qo3vePOS+sb21jd4PISxmgurqWJpJ47eQq7SvwMaMU4BsHB+aglqthui8cWX7Z/A9Y+u1svaMtvKk0DlJUOVYYyDgjyjHQaC2aKW+5nadxfWLzXVxLJIJmQHVpwoVCBhQB0k+mt53vHnJfWH20Ex77/ABzc/RH+WlYSqZ3mcg7FrW9vHiZrlYWYSGVz4SLhTp1aeAA4YqZqBhbh/HEP7En4DVQ1FWxdsT2komt5DHIAQGABOGGD0gjoqmt1F5NebNinuZ5XlZnBbVp4KxA4LgdFBu6knev43vfrf9K1VXe8ecl9YfbSw3xch7GOxu71Ym7qzGecMjni0kak6S2n4pI6KCd6aPwdfGkn2Z/xxUrq9LYO3bizkMtrKYpCpQsAD4JIJHEEdIHooLRorH7uZZLrZ1tPPNK8siks2vGSGYdC4A4CtJ3vHnJfWH20Egcsf1+8+0zfmNXj0+d83IWxtrKW6hhK3DSqWcyO2TIxLnDMRx+ikNQOP4Nf61d/Ur+KqAqMeT/KO6smZrWZomcaWIAOQOIHhA1VnId3lsrSeWSR5JIUdyW4FmUZOkcPLQaKiiigKKKKAr5kYgEhSx6hjJ9JA++vqig6Uty5BHMS8QfLH/uVJvKjkNe7PRHu4ljV20qQ6txAz0KT5Kr+k98JP9Utfrj+E0E/YpsbmuXtns6CdLpnDSSBl0oW4BcUpqKC11vGIBEEvH54/wDcrocoxLNaXMSQSa5IZEXLRganRgMnnOHE169v8RfoH+FclBHfKrkfd7PMYu4xGZdRTDq2dONXxScdIrwcU7PhMfHsP2Zv8YqSVA6NzPL6zsrQ207Sc685KhUyCGCKvHOBxFPDut/MS+mP/cqNdh/rMH1qfiFWrQZzljBNcWN1BFbyc5LE6LlowMsMDJ5zhUtcqOSl1s90S7QIzrqUB1bIBx/NJxxqyKn34Sf63a/Un8RoE/intue3gWdvZ29k5kNw0pVVVOBaV/AGokAZyOmkRXuchfGVh9qg/MSgrzut/MS+mP8A3KzO8nZ1xe7NuLaC3fnJNGnU0YHgyIxydfDgprY0UEZ8puTdxYSiG6QJIVDgBg3gkkA5UkdINeTimh8Inxon2ZPxy0rqCh9028GzW1s7D+Va5wV0hOBJLN8YkDopo91v5iX0x/7lSrum8b2X1n+lqrWgwu9TZFzf2DW9vbtzhdG8J4wMKePHXUzbe2NNZzvb3ChJY8agCDjUoYcRkHgRVp1Ku+3x1d/+L8mKgw+Kpfdby+s5YbKwRpDcLCqEFCFzGmW8L9xqZ63243xzb/sy/lvQVLRRRQFFFFAV8SxhgQeg/Pj7xX3XzITjgMnqJx99B0ptmx6TwboP89veqOr/AG3czgCe5mmAOQJJGcA9YDE4NUvy53lw7NkWG4glZpI9YMZUjBLLx1FTnI6qlrA66D65w9dOrcLyctLu3uWubaKZllUKXUEgaegUoNjbMa5nigjKh5XCKWyFBY4GSATj91Uluo5HXWy4Zo5uYkMjhgY5GwABjjqjFBtxsyPqbtt71eVyrtFjsbt0Lq6W8rKwkfIYIxBB1cCDXsc7L5tfWfw0uN5u8iG1W4sZYJedlt2AZCpQc6rKuSSDwPTwoJ5v9r3E+kzzyzac6eckZ8ZxnGonGcD0V1ecPXXzgddelyd2K95cxW0TKJJThS+QowCeJAJ8nVQOjcVyatLmweW4topZFuGAdlBYALGQAfJgkmm53tj6m7be9WR3W8lrrZlo8EwhkYytIDHI2MFUGPCjBzwNbHnZfNr6z+Ggz3Ly3EWzrySMyI6QOyssjgggHBB1cDUpX+1Z5yDPNLMQMAyOXIHUCxOBT73pbyoYkvNnPBLzzRFNQKlMyICDnIOOPHhU9YHXQfvOHrqiNy3Jizm2bBPLbRPMJHIkK+GCrnSQ3SCMDHVikdyT5Ny7QuVtoGRZGDEGQkLhRk8VBP3VTO7nYFzs+xjtpRE7qzkskh0+ExI6UB8tBpO9kfU3bb3qyG9tDBsm6lgeSOReb0usjhhmWMHB1cMgkfvrZc7L5tfWfw0m98G8aB4LzZphlWbUil/BKZR43PHOcYHVQJO+2lNM2uaWSV8Y1SOWOBnAyxJxxPD564OcPXX5gdde7yN5JzbSnMFu0auEMhMhIXClQeKqxz4Q8lA+903JezbZ1ncNbRc+VJ53Th86mGdQ45xwre97I+pu23vV4vIfZNxZWMFtIsbPEpBZZDpOWY8MoD5a93nZfNr6z+GgwW+gtbbMeS3klikEiDUkrg4J4jIapqu76WVy8sjyOcZZ2LMcDAyxyTgAD91N7e3vJgureaxWGVJUm0lm06MxMQ2CGz5OHCk3gddB+84euqo3acmrNLKxuVtoluDAjGUKNZLJhjq6zk+mp55E8ip9pySR27xKY1DNzpYDBOOGlW41UfJKwmtrS2t5FQmKJY2ZXJBKjGQCoOKD26KKKAooooCiisxvOH/8q++oagT3wkf1+3+zD8clKSv0GjUeug0O7rxpY/aI/wAQqwaXW5GzjbY9uWjRjql4lQT/ANx/KRW772w+Zi7C+yg7VTN8IHxsfqY/9VNXfZZRLse5KxopzFxCgH/up5QKmEGg/K2G6LxxZftn8D1kNR66qrdLYxNsizLRIxKNklQT8d/Lig3FFdXvbD5mLsL7KXW/mzjXZTFY0U89HxCgHy+UCgU++/xzc/RH+WlYOv0GjUeugYO4fxxD+xJ+A1UNZjkJYRHZtiTFGSbWEklBxPNr81e73th8zF2F9lB2qknev43vfrf9K01/hE2kaWEBSNFPdIGVUD/65eoVPgNB+U0fg6+NJPsz/jipX6j11ZmxtnQm3hzDH/2k/mD5I+ag9aiur3th8zF2F9lJX4SVqiLYaEVcmbOlQPM9VAqOWP6/efaZvzGrx6/dR66NR66BxfBr/Wrv6lfxVQFdNNmw4H8jH0fIX2VyRWMSnKxIpHQQoB9IFB2KKKKAooooCvK5U7JN3aT2wcIZkKaiM4z5cZGa9WvmSQKCWIUDpJOAP30Ek7xeRZ2XPHCZhNrj5zUE048JlxjUc/F++spTd+EHGZr6BoQZVFuASg1AHXJwJXPGlb3sn8zL2G9lA1N1G8t4VtdmrbK2qXRzpkIxzrk50hfJnr8lPj+X/sv71SlyBspE2lZs8bqonQlmUgAahxJIwBVXd84fPRdtfbQeFy25OTbQs5LUyRxCQqdYUtjQyt0ZGc4x0+Wpn5e8lTs267mMolOhX1BdPxs8MZPV11WvfOHz0XbX21Om/WFpdqFolaReZQakBYZGrhkcKBZU7N028t//AIezFtl8qCUyH+u+dAX93TSe72T+Zl7DeytXurtJI9q2jyRuiBzlmUgDwW6SeAoKh/l/7L+9Wd5eclptpWptjLHEC6vqClvi54YyP8a0ffOHz0XbX20d84fPRdtfbQSHy15OnZ95JamQSmPT4YXTnUoboycdOOmvDpgb5LZ5drXDxI0iER4ZFLA4jTOCOBrFd7J/My9hvZQPLdTvLkuGtdnLbIvNwhOcMhOeZTp06fLjr4Zptfy/9l/eqb9yVu8W1YnlRo10SeE4KjipxxPCqR75w+ei7a+2gym8TkZNtS3jhaaOHRIJNQQtnCsuMah8r7qmflVsU2d3NbF+cMTadQGM8Ac4ycdPXVh984fPRdtfbUtbz7SSTat48cbupk4Mqkg8F6CBg0GMqjN2O8yTaEotFtki5uDVrMhbOjQuNOkYznPT5Kn7vZP5mXsN7KZO4KJodpO0ymNe53GpxpGdcXDJxx9lBQf8v/Zf3qxe8jkBLtYQBriOHmdfQhbVr0f1hjGn762vfOHz0XbX20d84fPRdtfbQRltex5ieaHVq5qR49WMZ0MVzjyZxXUrQcrLCVr67ZYpGU3EpBCkggu2CCBxFeV3sn8zL2G9lBR+7feRLtSSWNbaOHmkDZMhbOTjGNIxTAi53I1c3p8uM5++kT8HlTDc3RmBiBiUAyeCCdXk1YzT3ivomICyxsT0AMCfQDQdiiiigKKKKAooooCiiigKKKKAooooCiiigKKKKAooooCiiigKKKKAooooCiiigKKKKAooooCiiig//9k=">
            <a:hlinkClick r:id="rId3"/>
          </p:cNvPr>
          <p:cNvSpPr>
            <a:spLocks noChangeAspect="1" noChangeArrowheads="1"/>
          </p:cNvSpPr>
          <p:nvPr/>
        </p:nvSpPr>
        <p:spPr bwMode="auto">
          <a:xfrm>
            <a:off x="28575" y="-579438"/>
            <a:ext cx="131445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MTEhQUEhIUFBQWGB0YGBgXFyAeGxoZGCAZHxcZGRkcHCggGB0lHx4dITEhJSkrLi4uFx8zODMsNygtLisBCgoKBQUFDgUFDisZExkrKysrKysrKysrKysrKysrKysrKysrKysrKysrKysrKysrKysrKysrKysrKysrKysrK//AABEIANcA6gMBIgACEQEDEQH/xAAcAAADAQADAQEAAAAAAAAAAAAABwgGAwQFAgH/xABOEAACAQMBAwUKCgULBAMBAAABAgMABBESBQchBhMxUZIUFSI1QVORk9HSCDJSYXFzdKGysxc0coHiI0JUYmOiscHC0+EYM4PwJEPDJf/EABQBAQAAAAAAAAAAAAAAAAAAAAD/xAAUEQEAAAAAAAAAAAAAAAAAAAAA/9oADAMBAAIRAxEAPwB40UUUBXxLKqgsxCqOkk4A+kmvusxvO8VX31DUHtd97fz8PrF9tHfe38/D6xfbUU0UFtx30TDKyoR1hgf86+u6o/lp2hWH3GeJrf8Aal/Met9QdeS+iUZaRAOssB/nXF33t/Pw+sX21kN+Pia5+mL82OpYoLW772/n4fWL7a5kvYiMiRCOsMPbUR1WW6DxPZ/sN+N6DV91R/LTtCvmS+iUZaWMDrLAf512KW+//wAUt9dH/nQbvvvb+fh9Yvto772/n4fWL7aimigtxbyMjIkQg9BDD21+91R/LTtCvH5A+LLD7LD+Wte9QdaS/iXi0saj53A/zrj772/n4fWL7aWfwkPF8H2lfy5anWgtbvvb+fh9YvtrnF3H5xO0PbURVa2xf1eD6pPwig5+6o/lp2hXxLtCFfjSxrnoy4H+Jrs0kPhMjwbD6Zv/AMaBxd97fz8PrF9tHfe38/D6xfbUU0UFu91R/LTtCvpLhCcB1J6gRX1H0D6K+qAooooCiiigK8/b+yluraW3dmVZUKErjIB6cZGM16FfjNgZ4/uGfuFBLG9Lkhb7LuYoYmllDxCQl2AIOplwNKjhwrGc5H8hu3/DTl378nru7vIXtrWeVFgClljbAOuQ4PDqI9NJvuJuuP1qe9QM/dbvInha02dHDFzTS6dbai4EjknoIHDPDhVC6H+WvZ/iqRuQ6iHaFpJK8SRpMjMxlTAAIyT4VVbszb9tcAtbzJMFOCYjrAPUSucGg6nKrk4L+2e2mkZY30klAA3gsGGCcjpHVU1byeTMGzbw28ZkkXm1fU7DOWzkcFx5KqzukdT9hvZU/wC+/k9dz7QaeG2meFYV1SaCFGnUWyxGAAOJNAqucj+Q3b/hpu7p949xzlns1YohFkprOovjw3z0gZz81KPuJuuP1qe9Wm3aOsG07WWaSKONHJZjKmANLDj4XWaCrtD/AC17P8VeJyv5LLtG3NvPKyoWDZjADZXOOLZGP3V6GzduW9wpe3lWZAdJaPwwCMHBKgjOCOHziu33SOp+w3soJL5f7BhsL6W1TnJFj04ZmGTqVWOcLjy1nucj+Q3b/hpkb4+Tl3LtK5uEtpjBpQ87oIQBY1DEscAAYPE9VLjuJuuP1qe9QO3dJvHuLia22fzUKRJDoD4YviJPBz4WMnAzwpz6H+WvZ/iqYNz1xHbbTiluJYYowkgLNKmASpA/nVS9hteCdBJDIJYzkB4wWU44HDKCKDxuW3I1NpwpDcSuqo4kBjAByAy8dWrhhjUycsdlQ2d7PbIHdYn0hmYZIwDxwuPLVed0jqfsN7KmPepycuztC8ue5pRbmQHnWUqmCFAOpsAZPD6TQYXXH8hu3/DT+3T7yLnaFx3I8UMaRwFgyhix0FFAOWx0GkH3E3XH61Pepg7j72K02g8lzNDEhgdQzSpjUWjIHBuoH0UFJ6H+WvZ/irLcueQMW1BCLiaROZ1aeaCjOvTnOoN8kdGOk1o7PakUqLJE/ORt8V0BZT5ODAYPGubugdT9hvZQRvty1iguZ4QrsIpXjBLDJCMVBOF6eFdHnI/kN2/4a1HLfkxeJdXc720scLXEhWR10IQzsV8JsDj5KzPcTdcfrU96gordVvEudqSzRyRwxCJAwKBiTk445amWitniwI/Zx/nU87h9pwWdxctdTwwq0ShS0qcSG4j41UFaX0cqq0ba0cZVgCVYHiCGxgj56Ds0UUUBRRRQFFFfjjI6SPnFB8z/ABW+g1D9W41uSMc4/H9n3aQe+TkRZbNggktYSGeQq2t2YYC56CeHGgT9UD8Gv9Vu/rl/DSG7oHm0+/3q0HJrl7eWCOloyRq51MNAbJAwD4WccKCu68blp4vvfs035bV6EMTFQTI/EA/zfdrjvtnCWN4pHcpIrIw4DKsCGGQMjgekUEU0U0d8/JK02a1qLWLHOiQtrdm+JoxjJ4fGNLbugebT7/eoKJ+Dr4sk+0P+GOmlUo8ieXt7aGO3t3SOKSYFhoB4uVVjlskcAKqjmD5x/wC77tB4O8jxXffZ5PwmpAq09p7JWeKSGVnaORSjjIGVPSMgZH7qnXfJyYtdmzwR2sWFkjLNrZm4hiOGTw4UC2qotxHieH9uX8bVMvdA82n3+9W73c8vb2KazsonRLd7hEKhATiWRdeGYE+U/RQVBWH32eJbv/xfnRVsuYPnH/u+7XQ25sGK7ge3uC7xPjUuQM6WDDioBHECgjGit9vd2BbbPvlgtogIzCrnWzMdRZweJPUBWJ7oHm0+/wB6gqrdB4ns/wBhvxvWxqb91PLu9N1Z2AkVbYsV0hFzjDN8YgnpqiuYPnH/ALvu0C/3+eKH+tj/AMamKrL5Qcm4b2EwXJd4iQxXVp4r0cVANTFvK2ZDZbSuLaCJRFHzenUWY+FGjHJLceLGgyNWDu68V2P2eP8ACKkbugebT7/epubnOXd7LeWti8i9zKjKECDOmNGKjV08MDy0D/ooooCiiigK/GOB7K/aKDha4xx0t6KQ++flhZbRt7dLS4V2SQs2pWTAK4HxlGeNPuf4rfQah+g7XcX9pH2v+K9vYPIa9vVd7SJZlQ4YrIowSMgeERWaqgfg1/qt39cv4aBtQy4VQVbgB5K+LzaCRRvJIGVI1LsdPQqgljw4nAFduvG5aeL737NN+W1AjN9fKa02i1qbSdXEQkD6gyY1c3p+Moz0Gll3F/aR9r/iurRQbLkfyGvrlo57eISxJKoZlkUYKlSwwxBPAg1VnPf1W9FLL4OviyT7Q/4Y6aVB0do7UjgieaXUscalnbSThR0nAyT+6p430coLXaNxA9pOrqkZViwZeJYnoYAnhTx3keK777PJ+E1IFB2u4v7SPtf8Vtt3nIa+kuLO8ihElulxGzOrr8WORdZwWBOMHyeThS/qotxHieH9uX8bUG85/wDqt6K6W2duQ2sLz3BaOJMamKk41EKOAyTxIHR5a9KsPvs8S3f/AIvzoqBL74Ns2+0L5ZrWZHjEKplsr4QaQkYYA9BHGsN3F/aR9r/iurRQNDdXyIvheWd6IdVsHLc4rr8XDDOnVq6eHRVHc/8A1W9FZPdB4ns/2G/G1bGg8nbvKGCziM1yzRxghSxQni3RwUE1Mm829hvNpXFxbzI0UnN6ScqTpjjU+CwBHFTTr3+eKH+tj/xqYqDtdxf2kfa/4prbm+RF9FfW148I7mKMwkDqch0YKdOrVxyPJ5aT9WDu68V2P2eP8IoNFRRRQFFFFAV+OuRjj+44+8V+10dubUS1t5biQMUiUuwUZOB04BIz6aBN78uU95Z3kMdrcyxI0AZlDZy2txnjnyAeikr3UepOwvsrc72eVNttO5imt3ZFSIRkSqQc6nbI06hjBHlrEdzL56P0P7lB7HIlFmv7SKVEaN5kVl0LxUkZHAZqrNj8mrW1VltoRCrHLBCwBI8pwaQe7Dd3dySWm0I3gaBZg3xmDkRthsKUAzwOMkVRnPHzb+lfeoDuYdb9tvbSD328p7y3vntobiRIGhXVHnIOsMGzqz0inTyk5Rx2Vu9zPHLzaac6QpPhMFHDX1kVNe8/lBb7Rve6IHKJzapiVSGyuc8FDDHHroMh3UepOwvsrS7trdLjadrDNHG8buQylBgjSx8gz0is53Mvno/Q/uU1d0+7y7E9ntENC1uCXwGOsjDrwVlA6fnoHjsnk/bWyGO3iEKE6iqMwGo4BOAenAHorvdzDrftt7aOePm39K+9XkcqeVMVhBz9xHLzYYL4IUnLdHDXQI3fFypvItoXVqlzILcqgMZOVIZFLA5BJByfTSy7qPUnYX2Vpt4m2IL+/muYZNMbhMCRWDeCqqchQw6R11m+5l89H6H9yg2O6Gxiu9pxQ3EUckZSQlSgAJCkjoAPTVMbM2JBbxiKBOajBJCozAAnieGeuk5uh3e3dtc29+xheB4iwCOdeJU8HgygeUZ407uePm39K+9QHcw637be2pn3rcqbzu68tO6HNsJAOabDLgaWA4g5wRn91Pvldyxh2dEktzHNod+bGgKx1EMeI19GFNTHy22hDeX1xcxSBUlfUodWDAYA4gKR5PITQeF3UepOwvsrf7k9lwXl+8V1DHLGIHYKVA8INGAeGPIT6awXcy+ej9D+5T13Q7vLywue6pjE8ckBVRG5LZcxsCQyqMYHXQNew2RDBGsUKmONeCqrMAM8eAz112O5h1v229tHPHzb+lferOcseXdts0RG6SYc7q06FVviac58Ph8YUE78uuVt7JcXVvJcO8CXEgWNsFQEdgnSPJWU7qPUnYX2V6G3pI57q4mSVQssskihg+QHYsAcKRnB8hNdHuZfPR+h/coGXuL2Lb3txcrdQRyqkalQVAwS2CeGKoWx2fHCiJEpREAVVDHSAOAAGcYpZ7ouQN3syaeS45p1kjCrzT5OQc8dQXhTSSQk/EYfOdP+TUHJRRRQFFFFAVmN53iq++oatPXHPCrqVdVZTwKsAQR84PA0EQUU2fhARiC9gWACFTbgkRjQCdcgyQuMn5/mpX93y+dk7Z9tBTm4zxNb/tS/mPW+qS93m17g7Qs4jcTGMzoCnONpILDIK5wQaq7uWP5CdkUGJ34+Jrn6YvzY6liram2fC40vFGynyMgI9BFTfvy/kNplIf5JOZQ6Y/BXJ1ZOFwM0C1qst0Hiez/Yb8b1K3d8vnZO2fbWz3UbWuG2pZxNPK0RcgxmRihGlzgqTjp40FT0t9//AIpb66P/ADphdyx/ITsiuOfZ0LjDwxsOnDICPQRQRNRW93xOYdrXCQkxIBHhU8FRmNCcKuAONYvu+XzsnbPtoK85A+LLD7LD+Wte9U07ktpzy7Uhikmlkj5uTwHdmTghx4JOOFUh3LH8hOyKBWfCQ8XwfaV/Llqdati42ZA4w8MTgcQGRSM9fEVK+82Zo9qXaRsY0WTCqh0qBheAA4Cgx9WtsX9Xg+qT8IqMu75fOyds+2mnuE2lNNtF0mmllQW7kLI7MoIaIAhWJAIBI/fQUPSQ+Ez8Ww+mb/8AGnT3LH8hOyK4bjZUEmOcgifHRqjU4z04yOFBFFFe9yrupFvrtVd1VbiUKqsQAA7AAAcAAPJXld3y+dk7Z9tBbEfQPor6pEfB82hLPc3QnlkmCxKQJHLgHV0gMTinmlugOQig9YAoOSiiigKKKKAr8fOOGM/PX7RQLLeXuzm2pcRzCeOHREI9JUtnwmbOeHyvurIf9P8AP/TovVt71PyigSnJvcnNa3UFx3XE/NSK+nQwzpOcZycU5dUnyU7R92uaig4dUnyU7R92lfvD3UzbSu+6RcxxDQqaSpb4ueOeHXTWooEH/wBP8/8ATovVt71exyP3NTWV5Bcm6jkETE6dBGcgjpycdPVTkooOHVJ8lO0fdo1SfJTtH3a5qKBQ8ut0M20L2W6F1HEJNPgFC2NKqvTkZ6M9FeD/ANP8/wDTovVt71PyigUvIDdLNs68S5NzHKFVl0hSudQI6eP+FNTVJ8lO0fdrmooOHVJ8lO0fdpQcrdzE15eT3Iu4oxK2rToY44AYzkZ6OqnLRQIP/p/n/p0Xq296tVu33WzbMumuDcRzBomj0hSvxihznj8n76aVFBw6pPkp2j7tGqT5Kdo+7XNRQI/bO4yae4mm7siXnZXk082xxrYtjOeOM10/+n+f+nRerb3qflFAtt2W7eXZUs0hnjm5xAuACuMHOfLmmIhfPELj5mPu1y0UBRRRQFFFFAV4vLTacltY3M8WOcijLrqGRkdY8te1Wf5f2ck2zruKJC8jxMqqOkk9AFAiP047U6rb1R9+j9OO1Oq29UffrC7b2Bc2jqlzC0LsuoBsZK5Iz09YPorztP0emgrDdxti4v7CK5mlCu5cEIihfBdlGMgnoHXWm7lk8+3ZT3aV25rlnYw7PtrSS4AuC7gRhHJJeRioGlSDkEeXy00u+CdUvqZPcoMzvF2vcWFhNdRShnjKAB0Ur4TqpzgA9B66TP6cdqdVt6o+/Tf3rW8l3syeC3ilklcx6V5thnTIhPFlA6AT01Me2NjT2snNXETRSYDaWxnB6D00G9/TjtTqtvVH36dvIXaNxeWFvcyy6XlUlgiLpGGYcMgnoHXUj6fo9NUlum5aWK2NnZmf/wCTpZebCOTnU7Y4KQeHHpoGJ3LJ59uynu1k9523bnZ1ibiGUO4kVcSICuGzn4uDn99a3vgnVL6mT3KxO+GylvNnGG1hlkkMiNp5thwGcnLACgVP6cdqdVt6o+/R+nHanVbeqPv1gNq7KmtpWhnjMci4yrYyMgEeXqNdPT9HpoLE5MzTXFnbTvMQ00McjBUXALqGIGQTjJr0u5ZPPt2U92sZu65bWL2tlapPruEt41aNY5CQURdY4Jjhg1tO+CdUvqZPcoMRvY5TXWzLWKaCRXZ5hGRIgIwVdsjTjjlRSq/TjtTqtvVH36ZO+3Zk99Zwx2kMsrrOHI5tlwoSQZywA6SPTU6bQ2fJBI8UyFJEOGU4yD89Awv047U6rb1R9+qD2ekrxRuZ2y6Kxwq4ywBOOFRjp/8Ac1WfJLlxYXCRwQT87KkSlkWOQkBQoY/E8hIH76DR9yyefbsp7tLve9yyvNli2Nu6Pzxk1c5GDjRzeMacfKP3Uxe+CdUvqZPcpV79Nh3N+LMWlvLLzZl1+AVxq5rT8cDOcHo6qDD/AKcdqdVt6o+/R+nHanVbeqPv0ubm2aN2RxpdGKsp6QynBB+g1xaf/c0FqrbSYH8u3ZT3a5IoHBBMrMOoqoz6BmvF2Fy2sbslLaczMigsEikOB0ZPgV7cV4rEACTJ643A9JUAUHYooooCiiigKKK+JU1AjJGfKDg/uNBPXwkP1+3+zD8clKSq45R8gLC8bnbqJ5XVNKkyyDCjJAwrAdJNSPQaLd140sftEf4hVg1ElhePDIksTFJEYMrDyMOg8aofcltq5v4Lh7u4lkZJAqkHTgFcn4oGeNA1Kmb4QPjY/Ux/6qo3vePOS+sb21jd4PISxmgurqWJpJ47eQq7SvwMaMU4BsHB+aglqthui8cWX7Z/A9Y+u1svaMtvKk0DlJUOVYYyDgjyjHQaC2aKW+5nadxfWLzXVxLJIJmQHVpwoVCBhQB0k+mt53vHnJfWH20Ex77/ABzc/RH+WlYSqZ3mcg7FrW9vHiZrlYWYSGVz4SLhTp1aeAA4YqZqBhbh/HEP7En4DVQ1FWxdsT2komt5DHIAQGABOGGD0gjoqmt1F5NebNinuZ5XlZnBbVp4KxA4LgdFBu6knev43vfrf9K1VXe8ecl9YfbSw3xch7GOxu71Ym7qzGecMjni0kak6S2n4pI6KCd6aPwdfGkn2Z/xxUrq9LYO3bizkMtrKYpCpQsAD4JIJHEEdIHooLRorH7uZZLrZ1tPPNK8siks2vGSGYdC4A4CtJ3vHnJfWH20Egcsf1+8+0zfmNXj0+d83IWxtrKW6hhK3DSqWcyO2TIxLnDMRx+ikNQOP4Nf61d/Ur+KqAqMeT/KO6smZrWZomcaWIAOQOIHhA1VnId3lsrSeWSR5JIUdyW4FmUZOkcPLQaKiiigKKKKAr5kYgEhSx6hjJ9JA++vqig6Uty5BHMS8QfLH/uVJvKjkNe7PRHu4ljV20qQ6txAz0KT5Kr+k98JP9Utfrj+E0E/YpsbmuXtns6CdLpnDSSBl0oW4BcUpqKC11vGIBEEvH54/wDcrocoxLNaXMSQSa5IZEXLRganRgMnnOHE169v8RfoH+FclBHfKrkfd7PMYu4xGZdRTDq2dONXxScdIrwcU7PhMfHsP2Zv8YqSVA6NzPL6zsrQ207Sc685KhUyCGCKvHOBxFPDut/MS+mP/cqNdh/rMH1qfiFWrQZzljBNcWN1BFbyc5LE6LlowMsMDJ5zhUtcqOSl1s90S7QIzrqUB1bIBx/NJxxqyKn34Sf63a/Un8RoE/intue3gWdvZ29k5kNw0pVVVOBaV/AGokAZyOmkRXuchfGVh9qg/MSgrzut/MS+mP8A3KzO8nZ1xe7NuLaC3fnJNGnU0YHgyIxydfDgprY0UEZ8puTdxYSiG6QJIVDgBg3gkkA5UkdINeTimh8Inxon2ZPxy0rqCh9028GzW1s7D+Va5wV0hOBJLN8YkDopo91v5iX0x/7lSrum8b2X1n+lqrWgwu9TZFzf2DW9vbtzhdG8J4wMKePHXUzbe2NNZzvb3ChJY8agCDjUoYcRkHgRVp1Ku+3x1d/+L8mKgw+Kpfdby+s5YbKwRpDcLCqEFCFzGmW8L9xqZ63243xzb/sy/lvQVLRRRQFFFFAV8SxhgQeg/Pj7xX3XzITjgMnqJx99B0ptmx6TwboP89veqOr/AG3czgCe5mmAOQJJGcA9YDE4NUvy53lw7NkWG4glZpI9YMZUjBLLx1FTnI6qlrA66D65w9dOrcLyctLu3uWubaKZllUKXUEgaegUoNjbMa5nigjKh5XCKWyFBY4GSATj91Uluo5HXWy4Zo5uYkMjhgY5GwABjjqjFBtxsyPqbtt71eVyrtFjsbt0Lq6W8rKwkfIYIxBB1cCDXsc7L5tfWfw0uN5u8iG1W4sZYJedlt2AZCpQc6rKuSSDwPTwoJ5v9r3E+kzzyzac6eckZ8ZxnGonGcD0V1ecPXXzgddelyd2K95cxW0TKJJThS+QowCeJAJ8nVQOjcVyatLmweW4topZFuGAdlBYALGQAfJgkmm53tj6m7be9WR3W8lrrZlo8EwhkYytIDHI2MFUGPCjBzwNbHnZfNr6z+Ggz3Ly3EWzrySMyI6QOyssjgggHBB1cDUpX+1Z5yDPNLMQMAyOXIHUCxOBT73pbyoYkvNnPBLzzRFNQKlMyICDnIOOPHhU9YHXQfvOHrqiNy3Jizm2bBPLbRPMJHIkK+GCrnSQ3SCMDHVikdyT5Ny7QuVtoGRZGDEGQkLhRk8VBP3VTO7nYFzs+xjtpRE7qzkskh0+ExI6UB8tBpO9kfU3bb3qyG9tDBsm6lgeSOReb0usjhhmWMHB1cMgkfvrZc7L5tfWfw0m98G8aB4LzZphlWbUil/BKZR43PHOcYHVQJO+2lNM2uaWSV8Y1SOWOBnAyxJxxPD564OcPXX5gdde7yN5JzbSnMFu0auEMhMhIXClQeKqxz4Q8lA+903JezbZ1ncNbRc+VJ53Th86mGdQ45xwre97I+pu23vV4vIfZNxZWMFtIsbPEpBZZDpOWY8MoD5a93nZfNr6z+GgwW+gtbbMeS3klikEiDUkrg4J4jIapqu76WVy8sjyOcZZ2LMcDAyxyTgAD91N7e3vJgureaxWGVJUm0lm06MxMQ2CGz5OHCk3gddB+84euqo3acmrNLKxuVtoluDAjGUKNZLJhjq6zk+mp55E8ip9pySR27xKY1DNzpYDBOOGlW41UfJKwmtrS2t5FQmKJY2ZXJBKjGQCoOKD26KKKAooooCiisxvOH/8q++oagT3wkf1+3+zD8clKSv0GjUeug0O7rxpY/aI/wAQqwaXW5GzjbY9uWjRjql4lQT/ANx/KRW772w+Zi7C+yg7VTN8IHxsfqY/9VNXfZZRLse5KxopzFxCgH/up5QKmEGg/K2G6LxxZftn8D1kNR66qrdLYxNsizLRIxKNklQT8d/Lig3FFdXvbD5mLsL7KXW/mzjXZTFY0U89HxCgHy+UCgU++/xzc/RH+WlYOv0GjUeugYO4fxxD+xJ+A1UNZjkJYRHZtiTFGSbWEklBxPNr81e73th8zF2F9lB2qknev43vfrf9K01/hE2kaWEBSNFPdIGVUD/65eoVPgNB+U0fg6+NJPsz/jipX6j11ZmxtnQm3hzDH/2k/mD5I+ag9aiur3th8zF2F9lJX4SVqiLYaEVcmbOlQPM9VAqOWP6/efaZvzGrx6/dR66NR66BxfBr/Wrv6lfxVQFdNNmw4H8jH0fIX2VyRWMSnKxIpHQQoB9IFB2KKKKAooooCvK5U7JN3aT2wcIZkKaiM4z5cZGa9WvmSQKCWIUDpJOAP30Ek7xeRZ2XPHCZhNrj5zUE048JlxjUc/F++spTd+EHGZr6BoQZVFuASg1AHXJwJXPGlb3sn8zL2G9lA1N1G8t4VtdmrbK2qXRzpkIxzrk50hfJnr8lPj+X/sv71SlyBspE2lZs8bqonQlmUgAahxJIwBVXd84fPRdtfbQeFy25OTbQs5LUyRxCQqdYUtjQyt0ZGc4x0+Wpn5e8lTs267mMolOhX1BdPxs8MZPV11WvfOHz0XbX21Om/WFpdqFolaReZQakBYZGrhkcKBZU7N028t//AIezFtl8qCUyH+u+dAX93TSe72T+Zl7DeytXurtJI9q2jyRuiBzlmUgDwW6SeAoKh/l/7L+9Wd5eclptpWptjLHEC6vqClvi54YyP8a0ffOHz0XbX20d84fPRdtfbQSHy15OnZ95JamQSmPT4YXTnUoboycdOOmvDpgb5LZ5drXDxI0iER4ZFLA4jTOCOBrFd7J/My9hvZQPLdTvLkuGtdnLbIvNwhOcMhOeZTp06fLjr4Zptfy/9l/eqb9yVu8W1YnlRo10SeE4KjipxxPCqR75w+ei7a+2gym8TkZNtS3jhaaOHRIJNQQtnCsuMah8r7qmflVsU2d3NbF+cMTadQGM8Ac4ycdPXVh984fPRdtfbUtbz7SSTat48cbupk4Mqkg8F6CBg0GMqjN2O8yTaEotFtki5uDVrMhbOjQuNOkYznPT5Kn7vZP5mXsN7KZO4KJodpO0ymNe53GpxpGdcXDJxx9lBQf8v/Zf3qxe8jkBLtYQBriOHmdfQhbVr0f1hjGn762vfOHz0XbX20d84fPRdtfbQRltex5ieaHVq5qR49WMZ0MVzjyZxXUrQcrLCVr67ZYpGU3EpBCkggu2CCBxFeV3sn8zL2G9lBR+7feRLtSSWNbaOHmkDZMhbOTjGNIxTAi53I1c3p8uM5++kT8HlTDc3RmBiBiUAyeCCdXk1YzT3ivomICyxsT0AMCfQDQdiiiigKKKKAooooCiiigKKKKAooooCiiigKKKKAooooCiiigKKKKAooooCiiigKKKKAooooCiiig//9k=">
            <a:hlinkClick r:id="rId3"/>
          </p:cNvPr>
          <p:cNvSpPr>
            <a:spLocks noChangeAspect="1" noChangeArrowheads="1"/>
          </p:cNvSpPr>
          <p:nvPr/>
        </p:nvSpPr>
        <p:spPr bwMode="auto">
          <a:xfrm>
            <a:off x="180975" y="-427038"/>
            <a:ext cx="131445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QBg8QEBIKFRUWFxYbFxYUFxsUFRkWJx8iIiQaJh8kKDQsJC4oJx8fLT0kMTU3Li4uGSA0ODMsNygtLi4BCgoKBQUFDgUFDisZExkrKysrKysrKysrKysrKysrKysrKysrKysrKysrKysrKysrKysrKysrKysrKysrKysrK//AABEIALQBGAMBIgACEQEDEQH/xAAaAAACAwEBAAAAAAAAAAAAAAAHCAAFBgME/8QAPhAAAQMBAggKBwkBAQAAAAAAAQIDBAAFEQYHEhVBU5LRCBMhIjE2UXFysWFlc5GjsvAWJDQ1QkNSodIjMv/EABQBAQAAAAAAAAAAAAAAAAAAAAD/xAAUEQEAAAAAAAAAAAAAAAAAAAAA/9oADAMBAAIRAxEAPwAiYxIbaMC5ikNspUEpuUlISRzk6RSqZze10rbVvpssZXUeb4U/OmlCoPXnN7XSttW+mJxFMpewKy3kocVxi+csBauntNLXTL8H7qKPaL86AhZtZ1MbYTurOYxIbaMC5ikNspUEpuUlISRzk6RWtrM4yuo83wp+dNApuc3tdK21b6mc3tdK21b68lSgZTEUyl7ArLeShxXGL5ywFq6e00Rc2s6mNsJ3UPeD91FHtF+dEygyWMSG2jAuYpDbKVBKblJSEkc5OkUqmc3tdK21b6bLGV1Hm+FPzppQqD15ze10rbVvpicRTKXsCst5KHFcYvnLAWrp7TS10y/B+6ij2i/OgIWbWdTG2E7qzmMSG2jAuYpDbKVBKblJSEkc5OkVrazOMrqPN8KfnTQKbnN7XSttW+pnN7XSttW+vJUoGUxFMpewKy3kocVxi+csBauntNEXNrOpjbCd1D3g/dRR7RfnRMoMljEhtowLmKQ2ylQSm5SUhJHOTpFKpnN7XSttW+myxldR5vhT86aUKg9ec3tdK21b6YnEUyl7ArLeShxXGL5ywFq6e00tdMvwfuoo9ovzoCFm1nUxthO6s5jEhtowLmKQ2ylQSm5SUhJHOTpFa2szjK6jzfCn500Cm5ze10rbVvqZze10rbVvryVKBlMRTKXsCst5KHFcYvnLAWrp7TRFzazqY2wndQ94P3UUe0X50TKDJYxIbaMC5ikNspUEpuUlISRzk6RSqZze10rbVvpssZXUeb4U/OmlCoPXnN7XSttW+mJxFMpewKy3kocVxi+csBauntNLXTL8H7qKPaL86AhZtZ1MbYTuqV6qlBm7fsqVMsh2MtUBKXAAVJy7xyg6e6gPh5i8Zsdhlb70lwOEgcXk3jkv0imcoLcJP8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wA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y6D41eRoA39y9Z/Drf4C40G7MsxMRhh5YKyQpy6+8n0GhVXeF+Mb8SfOgcGDJluwmnQLOAWhKgDl3gEX3f3Xmt+ypUyyHYy1QEpcABUnLvHKDp7qtMHer8T2LXyCrCgWPDzF4zY7DK33pLgcJA4vJvHJfpFY77l6z+HRk4Sf5dB8avI0BaAq4C40G7MsxMRhh5YKyQpy6+8n0GjnBky3YTToFnALQlQBy7wCL7v7pPoX4xvxJ86czB3q/E9i18goKu37KlTLIdjLVASlwAFScu8coOnuoD4eYvGbHYZW+9JcDhIHF5N45L9IpnKC3CT/LoPjV5GgDf3L1n8Ot/gLjQbsyzExGGHlgrJCnLr7yfQaFVd4X4xvxJ86BwYMmW7CadAs4BaEqAOXeARfd/dSvXg71fiexa+QVKDtnJnXRttO+g/wA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785M66Ntp30smKGQt3DqOh1bi0npSslQ6RoNM3m1nUxthO6gD/CGUH7PhBkhwharw3zyOQ9lBHNj2pk7Ct1Odm5nUxthO6llxvSltYcyENLdQkfpQopT0nQKDIw7NeEtslmTdlJ/Qrt7qbmwJ7SbCigusAhloEFYBByRSgZze10rbVvrZ4oZC3cOo6HVuLSelKyVDpGg0DN5yZ10bbTvoP8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KXPFDIW7h1HQ6txaT0pWSodI0GpQNL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NVQewHxVKiTY89l9CiUJUEuX3XEA3G4UTfvnq34lBaUquOjr/J+tJo14eYdPWOwyt5qK4HCQOLyrxyX6TQIwqt+NaNtOSnUTkKX0pRkZI9/fQZKtziX6/wAb60is80iGp1KRnO8kD9ujVgPiqVEmx57L6FEoSoJcvuuIBuNwoDD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SiTgPiqVEmx57L6FEoSoJcvuuIBuNwqUBhoLcJP8ALoPjV5Gi/nJnXRttO+hBwhjx9nwgz/0IWq8N88jkPZQAWu8L8Y34k+ddM2PamVsK3V1iWc8JbZLMkc5PShXb3UDh4O9X4nsWvkFWFU1gWg0LCiAuxwQy0CCtIIOSPTXvzkzro22nfQCDhJ/l0Hxq8jQFo9cIY8fZ8IM/9CFqvDfPI5D2UEM2PamVsK3UHOF+Mb8SfOnMwd6vxPYtfIKTyJZzwltksyRzk9KFdvdTdWBaDQsKIC7HBDLQIK0gg5I9NBc0FuEn+XQfGryNF/OTOujbad9CDhDHj7PhBn/oQtV4b55HIeygAtd4X4xvxJ866Zse1MrYVurrEs54S2yWZI5yelCu3uoHDwd6vxPYtfIKsKprAtBoWFEBdjghloEFaQQckemvfnJnXRttO+gEHCT/AC6D41eRoC0euEMePs+EGf8AoQtV4b55HIeyghmx7UythW6g5wvxjfiT505mDvV+J7Fr5BSeRLOeEtslmSOcnpQrt7qbqwLQaFhRAXY4IZaBBWkEHJHpoLmgtwk/y6D41eRov5yZ10bbTvoQcIY8fZ8IM/8AQharw3zyOQ9lABa7wvxjfiT510zY9qZWwrdXWJZzwltksyRzk9KFdvdQOHg71fiexa+QVYVTWBaDQsKIC7HBDLQIK0gg5I9Ne/OTOujbad9AIOEn+XQfGryNAWj1whjx9nwgz/0IWq8N88jkPZQQzY9qZWwrdQc4X4xvxJ86czB3q/E9i18gpPIlnPCW2SzJHOT0oV291N1YFoNCwogLscEMtAgrSCDkj00FzQW4Sf5dB8avI0X85M66Ntp30IOEMePs+EGf+hC1Xhvnkch7KAC13hfjG/Enzrpmx7UythW6usSznhLbJZkjnJ6UK7e6gcPB3q/E9i18gqV5rAtBoWFEBdjghloEFaQQckempQVeMSG2jAuYpDbKVBKbilIBHOTpFKoLSe10nbVvpssZXUeb4U/OmlCoPXnN7XSttW+mJxFNJewKy3kocVxi+csBauntNLXTL8H7qKPaL86AhZtZ1MbYTurOYxIbaMC5ikNspUEpuKUgEc5OkVrazOMrqPN8KfnTQKaLSe10nbVvqZze10rbVvryVKBlMRTSXsCst5KHFcYvnLAWrp7TRFzazqY2wndQ94P3UUe0X50TKDJYxIbaMC5ikNspUEpuKUgEc5OkUqgtJ7XSdtW+myxldR5vhT86aUKg9ec3tdK21b6YnEU0l7ArLeShxXGL5ywFq6e00tdMvwfuoo9ovzoCFm1nUxthO6s5jEhtowLmKQ2ylQSm4pSARzk6RWtrM4yuo83wp+dNApotJ7XSdtW+pnN7XSttW+vJUoGUxFNJewKy3kocVxi+csBauntNEXNrOpjbCd1D3g/dRR7RfnRMoMljEhtowLmKQ2ylQSm4pSARzk6RSqC0ntdJ21b6bLGV1Hm+FPzppQqD15ze10rbVvpicRTSXsCst5KHFcYvnLAWrp7TS10y/B+6ij2i/OgIWbWdTG2E7qzmMSG2jAuYpDbKVBKbilIBHOTpFa2szjK6jzfCn500Cmi0ntdJ21b6mc3tdK21b68lSgZTEU0l7ArLeShxXGL5ywFq6e00Rc2s6mNsJ3UPeD91FHtF+dEygyWMSG2jAuYpDbKVBKbilIBHOTpFKoLSe10nbVvpssZXUeb4U/OmlCoPXnN7XSttW+mJxFNJewKy3kocVxi+csBauntNLXTL8H7qKPaL86AhZtZ1MbYTuqV6qlBm7fsqVMsh2MtUBKXAAVJy7xyg6e6gPh5i8Zsdhlb70lwOEgcXk3jkv0imcoLcJP8ALoPjV5GgDf3L1n8Ot/gLjQbsyzExGGHlgrJCnLr7yfQaFVd4X4xvxJ86BwYMmW7CadAs4BaEqAOXeARfd/dea37KlTLIdjLVASlwAFScu8coOnuq0wd6vxPYtfIKsKBY8PMXjNjsMrfekuBwkDi8m8cl+kVjvuXrP4dGThJ/l0Hxq8jQFoCrgLjQbsyzExGGHlgrJCnLr7yfQaOcGTLdhNOgWcAtCVAHLvAIvu/uk+hfjG/EnzpzMHer8T2LXyCgq7fsqVMsh2MtUBKXAAVJy7xyg6e6gPh5i8Zsdhlb70lwOEgcXk3jkv0imcoLcJP8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y6D41eRoA39y9Z/Drf4C40G7MsxMRhh5YKyQpy6+8n0GhVXeF+Mb8SfOgcGDJluwmnQLOAWhKgDl3gEX3f3Xmt+ypUyyHYy1QEpcABUnLvHKDp7qtMHer8T2LXyCrCgWPDzF4zY7DK33pLgcJA4vJvHJfpFY77l6z+HRk4Sf5dB8avI0BaAq4C40G7MsxMRhh5YKyQpy6+8n0GjnBky3YTToFnALQlQBy7wCL7v7pPoX4xvxJ86czB3q/E9i18goKu37KlTLIdjLVASlwAFScu8coOnuoD4eYvGbHYZW+9JcDhIHF5N45L9IpnKC3CT/LoPjV5GgDf3L1n8Ot/gLjQbsyzExGGHlgrJCnLr7yfQaFVd4X4xvxJ86BwYMmW7CadAs4BaEqAOXeARfd/dSvXg71fiexa+QVKDtnJnXRttO+g/whlB+z4QZIcIWq8N88jkPZRgzazqY2wndUzczqY2wndQJjmx7UydhW6u0OzXhLbJZk3ZSf0K7e6tdjelLaw5kIaW6hI/ShRSnpOgVi85va6Vtq30Df2BPaTYUUF1gEMtAgrAIOSK9+cmddG2076WTFDIW7h1HQ6txaT0pWSodI0GmbzazqY2wndQB/hDKD9nwgyQ4QtV4b55HIeygjmx7UydhW6nOzczqY2wndSy43pS2sOZCGluoSP0oUUp6ToFBkYdmvCW2SzJuyk/oV291NzYE9pNhRQXWAQy0CCsAg5IpQM5va6Vtq31s8UMhbuHUdDq3FpPSlZKh0jQaBm85M66Ntp30H+EMoP2fCDJDhC1Xhvnkch7KMGbWdTG2E7qmbmdTG2E7qBMc2PamTsK3V2h2a8JbZLMm7KT+hXb3Vrsb0pbWHMhDS3UJH6UKKU9J0CsXnN7XSttW+gb+wJ7SbCigusAhloEFYBByRXvzkzro22nfSyYoZC3cOo6HVuLSelKyVDpGg0zebWdTG2E7qAP8ACGUH7PhBkhwharw3zyOQ9lBHNj2pk7Ct1Odm5nUxthO6llxvSltYcyENLdQkfpQopT0nQKDIw7NeEtslmTdlJ/Qrt7qbmwJ7SbCigusAhloEFYBByRSgZze10rbVvrZ4oZC3cOo6HVuLSelKyVDpGg0DN5yZ10bbTvoP8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KXPFDIW7h1HQ6txaT0pWSodI0GpQNLUqr++erfiVlMPMOnrHYZW81FcDhIHF5V45L9JoApjo6/wAn60msNWtwqt+NaNtOSnUTkKX0pRkZI9/fVU0iGp1KRnO8kD9ug0OJfr/G+tIpqqD2A+KpUSbHnsvoUShKgly+64gG43Cib989W/EoLSlVx0df5P1pNGvDzDp6x2GVvNRXA4SBxeVeOS/SaBGFVvxrRtpyU6ichS+lKMjJHv76DJVucS/X+N9aRWeaRDU6lIzneSB+3RqwHxVKiTY89l9CiUJUEuX3XEA3G4UBhqVV/fPVvxKymHmHT1jsMreaiuBwkDi8q8cl+k0AUx0df5P1pNYatbhVb8a0baclOonIUvpSjIyR7++qppENTqUjOd5IH7dBocS/X+N9aRTVUHsB8VSok2PPZfQolCVBLl91xANxuFE3756t+JQWlKrjo6/yfrSaNeHmHT1jsMreaiuBwkDi8q8cl+k0CMKrfjWjbTkp1E5Cl9KUZGSPf30GSrc4l+v8b60is80iGp1KRnO8kD9ujVgPiqVEmx57L6FEoSoJcvuuIBuNwoDD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SiTgPiqVEmx57L6FEoSoJcvuuIBuNwqUBhoLcJP8ug+NXkaL+cmddG2076EHCGPH2fCDP/Qharw3zyOQ9lABa7wvxjfiT510zY9qZWwrdXWJZzwltksyRzk9KFdvdQOHg71fiexa+QVYVTWBaDQsKIC7HBDLQIK0gg5I9Ne/OTOujbad9AIOEn+XQfGryNAWj1whjx9nwgz/ANCFqvDfPI5D2UEM2PamVsK3UHOF+Mb8SfOnMwd6vxPYtfIKTyJZzwltksyRzk9KFdvdTdWBaDQsKIC7HBDLQIK0gg5I9NBc0FuEn+XQfGryNF/OTOujbad9CDhDHj7PhBn/AKELVeG+eRyHsoALXeF+Mb8SfOumbHtTK2Fbq6xLOeEtslmSOcnpQrt7qBw8Her8T2LXyCrCqawLQaFhRAXY4IZaBBWkEHJHpr35yZ10bbTvoBBwk/y6D41eRoC0euEMePs+EGf+hC1Xhvnkch7KCGbHtTK2FbqDnC/GN+JPnTmYO9X4nsWvkFJ5Es54S2yWZI5yelCu3upurAtBoWFEBdjghloEFaQQckemguaC3CT/AC6D41eRov5yZ10bbTvoQcIY8fZ8IM/9CFqvDfPI5D2UAFrvC/GN+JPnXTNj2plbCt1dYlnPCW2SzJHOT0oV291A4eDvV+J7Fr5BVhVNYFoNCwogLscEMtAgrSCDkj01785M66Ntp30Ag4Sf5dB8avI0BaPXCGPH2fCDP/Qharw3zyOQ9lBDNj2plbCt1BzhfjG/EnzpzMHer8T2LXyCk8iWc8JbZLMkc5PShXb3U3VgWg0LCiAuxwQy0CCtIIOSPTQXNBbhJ/l0Hxq8jRfzkzro22nfQg4Qx4+z4QZ/6ELVeG+eRyHsoALXeF+Mb8SfOumbHtTK2Fbq6xLOeEtslmSOcnpQrt7qBw8Her8T2LXyCpXmsC0GhYUQF2OCGWgQVpBByR6alBV4xIbaMC5ikNspUEpuKUgEc5OkUqgtJ7XSdtW+myxldR5vhT86aUKg9ec3tdK21b6YnEU0l7ArLeShxXGL5ywFq6e00tdMvwfuoo9ovzoCFm1nUxthO6s5jEhtowLmKQ2ylQSm4pSARzk6RWtrM4yuo83wp+dNApotJ7XSdtW+pnN7XSttW+vJUoGUxFNJewKy3kocVxi+csBauntNEXNrOpjbCd1D3g/dRR7RfnRMoMljEhtowLmKQ2ylQSm4pSARzk6RSqC0ntdJ21b6bLGV1Hm+FPzppQqD15ze10rbVvpicRTSXsCst5KHFcYvnLAWrp7TS10y/B+6ij2i/OgIWbWdTG2E7qzmMSG2jAuYpDbKVBKbilIBHOTpFa2szjK6jzfCn500Cmi0ntdJ21b6mc3tdK21b68lSgZTEU0l7ArLeShxXGL5ywFq6e00Rc2s6mNsJ3UPeD91FHtF+dEygyWMSG2jAuYpDbKVBKbilIBHOTpFKoLSe10nbVvpssZXUeb4U/OmlCoPXnN7XSttW+mJxFNJewKy3kocVxi+csBauntNLXTL8H7qKPaL86AhZtZ1MbYTurOYxIbaMC5ikNspUEpuKUgEc5OkVrazOMrqPN8KfnTQKaLSe10nbVvqZze10rbVvryVKBlMRTSXsCst5KHFcYvnLAWrp7TRFzazqY2wndQ94P3UUe0X50TKDJYxIbaMC5ikNspUEpuKUgEc5OkUqgtJ7XSdtW+myxldR5vhT86aUKg9ec3tdK21b6YnEU0l7ArLeShxXGL5ywFq6e00tdMvwfuoo9ovzoCFm1nUxthO6pXqqUA3wqt1yRg++ytLISoAEpBB/wDQOk0Gvsiz/OV70/5qVKCfZFn+cr3p/wA0UMXE5UCwOIZCFJy1G9d5Vy911SpQar7WPfxje5W+qrCq3XJGD77K0shKgASkEH/0DpNSpQBr7Is/zle9P+an2RZ/nK96f81KlAUMXE5UCwOIZCFJy1G9d5Vy911ar7WPfxje5W+pUoKrCq3XJGD77K0shKgASkEH/wBA6TQa+yLP85XvT/mpUoJ9kWf5yven/NFDFxOVAsDiGQhSctRvXeVcvddUqUGq+1j38Y3uVvqqwqt1yRg++ytLISoAEpBB/wDQOk1KlAGvsiz/ADle9P8Amp9kWf5yven/ADUqUBQxcTlQLA4hkIUnLUb13lXL3XVqvtY9/GN7lb6lSgqsKrdckYPvsrSyEqABKQQf/QOk0Gvsiz/OV70/5qVKCfZFn+cr3p/zRQxcTlQLA4hkIUnLUb13lXL3XVKlBqvtY9/GN7lb6qsKrdckYPvsrSyEqABKQQf/AEDpNSpQBr7Is/zle9P+an2RZ/nK96f81KlAUMXE5UCwOIZCFJy1G9d5Vy911ar7WPfxje5W+pUoKrCq3XJGD77K0shKgASkEH/0DpNBr7Is/wA5XvT/AJqVKCfZFn+cr3p/zRQxcTlQLA4hkIUnLUb13lXL3XVKlBqvtY9/GN7lb6lSpQf/2Q==">
            <a:hlinkClick r:id="rId4"/>
          </p:cNvPr>
          <p:cNvSpPr>
            <a:spLocks noChangeAspect="1" noChangeArrowheads="1"/>
          </p:cNvSpPr>
          <p:nvPr/>
        </p:nvSpPr>
        <p:spPr bwMode="auto">
          <a:xfrm>
            <a:off x="28575" y="-403225"/>
            <a:ext cx="1314450"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QBg8QEBIKFRUWFxYbFxYUFxsUFRkWJx8iIiQaJh8kKDQsJC4oJx8fLT0kMTU3Li4uGSA0ODMsNygtLi4BCgoKBQUFDgUFDisZExkrKysrKysrKysrKysrKysrKysrKysrKysrKysrKysrKysrKysrKysrKysrKysrKysrK//AABEIALQBGAMBIgACEQEDEQH/xAAaAAACAwEBAAAAAAAAAAAAAAAHCAAFBgME/8QAPhAAAQMBAggKBwkBAQAAAAAAAQIDBAAFEQYHEhVBU5LRCBMhIjE2UXFysWFlc5GjsvAWJDQ1QkNSodIjMv/EABQBAQAAAAAAAAAAAAAAAAAAAAD/xAAUEQEAAAAAAAAAAAAAAAAAAAAA/9oADAMBAAIRAxEAPwAiYxIbaMC5ikNspUEpuUlISRzk6RSqZze10rbVvpssZXUeb4U/OmlCoPXnN7XSttW+mJxFMpewKy3kocVxi+csBauntNLXTL8H7qKPaL86AhZtZ1MbYTurOYxIbaMC5ikNspUEpuUlISRzk6RWtrM4yuo83wp+dNApuc3tdK21b6mc3tdK21b68lSgZTEUyl7ArLeShxXGL5ywFq6e00Rc2s6mNsJ3UPeD91FHtF+dEygyWMSG2jAuYpDbKVBKblJSEkc5OkUqmc3tdK21b6bLGV1Hm+FPzppQqD15ze10rbVvpicRTKXsCst5KHFcYvnLAWrp7TS10y/B+6ij2i/OgIWbWdTG2E7qzmMSG2jAuYpDbKVBKblJSEkc5OkVrazOMrqPN8KfnTQKbnN7XSttW+pnN7XSttW+vJUoGUxFMpewKy3kocVxi+csBauntNEXNrOpjbCd1D3g/dRR7RfnRMoMljEhtowLmKQ2ylQSm5SUhJHOTpFKpnN7XSttW+myxldR5vhT86aUKg9ec3tdK21b6YnEUyl7ArLeShxXGL5ywFq6e00tdMvwfuoo9ovzoCFm1nUxthO6s5jEhtowLmKQ2ylQSm5SUhJHOTpFa2szjK6jzfCn500Cm5ze10rbVvqZze10rbVvryVKBlMRTKXsCst5KHFcYvnLAWrp7TRFzazqY2wndQ94P3UUe0X50TKDJYxIbaMC5ikNspUEpuUlISRzk6RSqZze10rbVvpssZXUeb4U/OmlCoPXnN7XSttW+mJxFMpewKy3kocVxi+csBauntNLXTL8H7qKPaL86AhZtZ1MbYTuqV6qlBm7fsqVMsh2MtUBKXAAVJy7xyg6e6gPh5i8Zsdhlb70lwOEgcXk3jkv0imcoLcJP8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wA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y6D41eRoA39y9Z/Drf4C40G7MsxMRhh5YKyQpy6+8n0GhVXeF+Mb8SfOgcGDJluwmnQLOAWhKgDl3gEX3f3Xmt+ypUyyHYy1QEpcABUnLvHKDp7qtMHer8T2LXyCrCgWPDzF4zY7DK33pLgcJA4vJvHJfpFY77l6z+HRk4Sf5dB8avI0BaAq4C40G7MsxMRhh5YKyQpy6+8n0GjnBky3YTToFnALQlQBy7wCL7v7pPoX4xvxJ86czB3q/E9i18goKu37KlTLIdjLVASlwAFScu8coOnuoD4eYvGbHYZW+9JcDhIHF5N45L9IpnKC3CT/LoPjV5GgDf3L1n8Ot/gLjQbsyzExGGHlgrJCnLr7yfQaFVd4X4xvxJ86BwYMmW7CadAs4BaEqAOXeARfd/dSvXg71fiexa+QVKDtnJnXRttO+g/wA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785M66Ntp30smKGQt3DqOh1bi0npSslQ6RoNM3m1nUxthO6gD/CGUH7PhBkhwharw3zyOQ9lBHNj2pk7Ct1Odm5nUxthO6llxvSltYcyENLdQkfpQopT0nQKDIw7NeEtslmTdlJ/Qrt7qbmwJ7SbCigusAhloEFYBByRSgZze10rbVvrZ4oZC3cOo6HVuLSelKyVDpGg0DN5yZ10bbTvoP8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KXPFDIW7h1HQ6txaT0pWSodI0GpQNL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NVQewHxVKiTY89l9CiUJUEuX3XEA3G4UTfvnq34lBaUquOjr/J+tJo14eYdPWOwyt5qK4HCQOLyrxyX6TQIwqt+NaNtOSnUTkKX0pRkZI9/fQZKtziX6/wAb60is80iGp1KRnO8kD9ujVgPiqVEmx57L6FEoSoJcvuuIBuNwoDD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SiTgPiqVEmx57L6FEoSoJcvuuIBuNwqUBhoLcJP8ALoPjV5Gi/nJnXRttO+hBwhjx9nwgz/0IWq8N88jkPZQAWu8L8Y34k+ddM2PamVsK3V1iWc8JbZLMkc5PShXb3UDh4O9X4nsWvkFWFU1gWg0LCiAuxwQy0CCtIIOSPTXvzkzro22nfQCDhJ/l0Hxq8jQFo9cIY8fZ8IM/9CFqvDfPI5D2UEM2PamVsK3UHOF+Mb8SfOnMwd6vxPYtfIKTyJZzwltksyRzk9KFdvdTdWBaDQsKIC7HBDLQIK0gg5I9NBc0FuEn+XQfGryNF/OTOujbad9CDhDHj7PhBn/oQtV4b55HIeygAtd4X4xvxJ866Zse1MrYVurrEs54S2yWZI5yelCu3uoHDwd6vxPYtfIKsKprAtBoWFEBdjghloEFaQQckemvfnJnXRttO+gEHCT/AC6D41eRoC0euEMePs+EGf8AoQtV4b55HIeyghmx7UythW6g5wvxjfiT505mDvV+J7Fr5BSeRLOeEtslmSOcnpQrt7qbqwLQaFhRAXY4IZaBBWkEHJHpoLmgtwk/y6D41eRov5yZ10bbTvoQcIY8fZ8IM/8AQharw3zyOQ9lABa7wvxjfiT510zY9qZWwrdXWJZzwltksyRzk9KFdvdQOHg71fiexa+QVYVTWBaDQsKIC7HBDLQIK0gg5I9Ne/OTOujbad9AIOEn+XQfGryNAWj1whjx9nwgz/0IWq8N88jkPZQQzY9qZWwrdQc4X4xvxJ86czB3q/E9i18gpPIlnPCW2SzJHOT0oV291N1YFoNCwogLscEMtAgrSCDkj00FzQW4Sf5dB8avI0X85M66Ntp30IOEMePs+EGf+hC1Xhvnkch7KAC13hfjG/Enzrpmx7UythW6usSznhLbJZkjnJ6UK7e6gcPB3q/E9i18gqV5rAtBoWFEBdjghloEFaQQckempQVeMSG2jAuYpDbKVBKbilIBHOTpFKoLSe10nbVvpssZXUeb4U/OmlCoPXnN7XSttW+mJxFNJewKy3kocVxi+csBauntNLXTL8H7qKPaL86AhZtZ1MbYTurOYxIbaMC5ikNspUEpuKUgEc5OkVrazOMrqPN8KfnTQKaLSe10nbVvqZze10rbVvryVKBlMRTSXsCst5KHFcYvnLAWrp7TRFzazqY2wndQ94P3UUe0X50TKDJYxIbaMC5ikNspUEpuKUgEc5OkUqgtJ7XSdtW+myxldR5vhT86aUKg9ec3tdK21b6YnEU0l7ArLeShxXGL5ywFq6e00tdMvwfuoo9ovzoCFm1nUxthO6s5jEhtowLmKQ2ylQSm4pSARzk6RWtrM4yuo83wp+dNApotJ7XSdtW+pnN7XSttW+vJUoGUxFNJewKy3kocVxi+csBauntNEXNrOpjbCd1D3g/dRR7RfnRMoMljEhtowLmKQ2ylQSm4pSARzk6RSqC0ntdJ21b6bLGV1Hm+FPzppQqD15ze10rbVvpicRTSXsCst5KHFcYvnLAWrp7TS10y/B+6ij2i/OgIWbWdTG2E7qzmMSG2jAuYpDbKVBKbilIBHOTpFa2szjK6jzfCn500Cmi0ntdJ21b6mc3tdK21b68lSgZTEU0l7ArLeShxXGL5ywFq6e00Rc2s6mNsJ3UPeD91FHtF+dEygyWMSG2jAuYpDbKVBKbilIBHOTpFKoLSe10nbVvpssZXUeb4U/OmlCoPXnN7XSttW+mJxFNJewKy3kocVxi+csBauntNLXTL8H7qKPaL86AhZtZ1MbYTuqV6qlBm7fsqVMsh2MtUBKXAAVJy7xyg6e6gPh5i8Zsdhlb70lwOEgcXk3jkv0imcoLcJP8ALoPjV5GgDf3L1n8Ot/gLjQbsyzExGGHlgrJCnLr7yfQaFVd4X4xvxJ86BwYMmW7CadAs4BaEqAOXeARfd/dea37KlTLIdjLVASlwAFScu8coOnuq0wd6vxPYtfIKsKBY8PMXjNjsMrfekuBwkDi8m8cl+kVjvuXrP4dGThJ/l0Hxq8jQFoCrgLjQbsyzExGGHlgrJCnLr7yfQaOcGTLdhNOgWcAtCVAHLvAIvu/uk+hfjG/EnzpzMHer8T2LXyCgq7fsqVMsh2MtUBKXAAVJy7xyg6e6gPh5i8Zsdhlb70lwOEgcXk3jkv0imcoLcJP8ug+NXkaAN/cvWfw63+AuNBuzLMTEYYeWCskKcuvvJ9BoVV3hfjG/EnzoHBgyZbsJp0CzgFoSoA5d4BF93915rfsqVMsh2MtUBKXAAVJy7xyg6e6rTB3q/E9i18gqwoFjw8xeM2Owyt96S4HCQOLybxyX6RWO+5es/h0ZOEn+XQfGryNAWgKuAuNBuzLMTEYYeWCskKcuvvJ9Bo5wZMt2E06BZwC0JUAcu8Ai+7+6T6F+Mb8SfOnMwd6vxPYtfIKCrt+ypUyyHYy1QEpcABUnLvHKDp7qA+HmLxmx2GVvvSXA4SBxeTeOS/SKZygtwk/y6D41eRoA39y9Z/Drf4C40G7MsxMRhh5YKyQpy6+8n0GhVXeF+Mb8SfOgcGDJluwmnQLOAWhKgDl3gEX3f3Xmt+ypUyyHYy1QEpcABUnLvHKDp7qtMHer8T2LXyCrCgWPDzF4zY7DK33pLgcJA4vJvHJfpFY77l6z+HRk4Sf5dB8avI0BaAq4C40G7MsxMRhh5YKyQpy6+8n0GjnBky3YTToFnALQlQBy7wCL7v7pPoX4xvxJ86czB3q/E9i18goKu37KlTLIdjLVASlwAFScu8coOnuoD4eYvGbHYZW+9JcDhIHF5N45L9IpnKC3CT/LoPjV5GgDf3L1n8Ot/gLjQbsyzExGGHlgrJCnLr7yfQaFVd4X4xvxJ86BwYMmW7CadAs4BaEqAOXeARfd/dSvXg71fiexa+QVKDtnJnXRttO+g/whlB+z4QZIcIWq8N88jkPZRgzazqY2wndUzczqY2wndQJjmx7UydhW6u0OzXhLbJZk3ZSf0K7e6tdjelLaw5kIaW6hI/ShRSnpOgVi85va6Vtq30Df2BPaTYUUF1gEMtAgrAIOSK9+cmddG2076WTFDIW7h1HQ6txaT0pWSodI0GmbzazqY2wndQB/hDKD9nwgyQ4QtV4b55HIeygjmx7UydhW6nOzczqY2wndSy43pS2sOZCGluoSP0oUUp6ToFBkYdmvCW2SzJuyk/oV291NzYE9pNhRQXWAQy0CCsAg5IpQM5va6Vtq31s8UMhbuHUdDq3FpPSlZKh0jQaBm85M66Ntp30H+EMoP2fCDJDhC1Xhvnkch7KMGbWdTG2E7qmbmdTG2E7qBMc2PamTsK3V2h2a8JbZLMm7KT+hXb3Vrsb0pbWHMhDS3UJH6UKKU9J0CsXnN7XSttW+gb+wJ7SbCigusAhloEFYBByRXvzkzro22nfSyYoZC3cOo6HVuLSelKyVDpGg0zebWdTG2E7qAP8ACGUH7PhBkhwharw3zyOQ9lBHNj2pk7Ct1Odm5nUxthO6llxvSltYcyENLdQkfpQopT0nQKDIw7NeEtslmTdlJ/Qrt7qbmwJ7SbCigusAhloEFYBByRSgZze10rbVvrZ4oZC3cOo6HVuLSelKyVDpGg0DN5yZ10bbTvoP8IZQfs+EGSHCFqvDfPI5D2UYM2s6mNsJ3VM3M6mNsJ3UCY5se1MnYVurtDs14S2yWZN2Un9Cu3urXY3pS2sOZCGluoSP0oUUp6ToFYvOb2ulbat9A39gT2k2FFBdYBDLQIKwCDkivfnJnXRttO+lkxQyFu4dR0OrcWk9KVkqHSNBpm82s6mNsJ3UAf4Qyg/Z8IMkOELVeG+eRyHsoI5se1MnYVupzs3M6mNsJ3UsuN6UtrDmQhpbqEj9KFFKek6BQZGHZrwltksybspP6FdvdTc2BPaTYUUF1gEMtAgrAIOSKUDOb2ulbat9bPFDIW7h1HQ6txaT0pWSodI0GgZvOTOujbad9B/hDKD9nwgyQ4QtV4b55HIeyjBm1nUxthO6pm5nUxthO6gTHNj2pk7Ct1dodmvCW2SzJuyk/oV291a7G9KW1hzIQ0t1CR+lCilPSdArF5ze10rbVvoG/sCe0mwooLrAIZaBBWAQckVKXPFDIW7h1HQ6txaT0pWSodI0GpQNLUqr++erfiVlMPMOnrHYZW81FcDhIHF5V45L9JoApjo6/wAn60msNWtwqt+NaNtOSnUTkKX0pRkZI9/fVU0iGp1KRnO8kD9ug0OJfr/G+tIpqqD2A+KpUSbHnsvoUShKgly+64gG43Cib989W/EoLSlVx0df5P1pNGvDzDp6x2GVvNRXA4SBxeVeOS/SaBGFVvxrRtpyU6ichS+lKMjJHv76DJVucS/X+N9aRWeaRDU6lIzneSB+3RqwHxVKiTY89l9CiUJUEuX3XEA3G4UBhqVV/fPVvxKymHmHT1jsMreaiuBwkDi8q8cl+k0AUx0df5P1pNYatbhVb8a0baclOonIUvpSjIyR7++qppENTqUjOd5IH7dBocS/X+N9aRTVUHsB8VSok2PPZfQolCVBLl91xANxuFE3756t+JQWlKrjo6/yfrSaNeHmHT1jsMreaiuBwkDi8q8cl+k0CMKrfjWjbTkp1E5Cl9KUZGSPf30GSrc4l+v8b60is80iGp1KRnO8kD9ujVgPiqVEmx57L6FEoSoJcvuuIBuNwoDDUqr++erfiVlMPMOnrHYZW81FcDhIHF5V45L9JoApjo6/yfrSaw1a3Cq341o205KdROQpfSlGRkj399VTSIanUpGc7yQP26DQ4l+v8b60imqoPYD4qlRJseey+hRKEqCXL7riAbjcKJv3z1b8SgtKVXHR1/k/Wk0a8PMOnrHYZW81FcDhIHF5V45L9JoEYVW/GtG2nJTqJyFL6UoyMke/voMlW5xL9f431pFZ5pENTqUjOd5IH7dGrAfFUqJNjz2X0KJQlQS5fdcQDcbhQGGpVX989W/ErKYeYdPWOwyt5qK4HCQOLyrxyX6TQBTHR1/k/Wk1hq1uFVvxrRtpyU6ichS+lKMjJHv76qmkQ1OpSM53kgft0GhxL9f431pFSiTgPiqVEmx57L6FEoSoJcvuuIBuNwqUBhoLcJP8ug+NXkaL+cmddG2076EHCGPH2fCDP/Qharw3zyOQ9lABa7wvxjfiT510zY9qZWwrdXWJZzwltksyRzk9KFdvdQOHg71fiexa+QVYVTWBaDQsKIC7HBDLQIK0gg5I9Ne/OTOujbad9AIOEn+XQfGryNAWj1whjx9nwgz/ANCFqvDfPI5D2UEM2PamVsK3UHOF+Mb8SfOnMwd6vxPYtfIKTyJZzwltksyRzk9KFdvdTdWBaDQsKIC7HBDLQIK0gg5I9NBc0FuEn+XQfGryNF/OTOujbad9CDhDHj7PhBn/AKELVeG+eRyHsoALXeF+Mb8SfOumbHtTK2Fbq6xLOeEtslmSOcnpQrt7qBw8Her8T2LXyCrCqawLQaFhRAXY4IZaBBWkEHJHpr35yZ10bbTvoBBwk/y6D41eRoC0euEMePs+EGf+hC1Xhvnkch7KCGbHtTK2FbqDnC/GN+JPnTmYO9X4nsWvkFJ5Es54S2yWZI5yelCu3upurAtBoWFEBdjghloEFaQQckemguaC3CT/AC6D41eRov5yZ10bbTvoQcIY8fZ8IM/9CFqvDfPI5D2UAFrvC/GN+JPnXTNj2plbCt1dYlnPCW2SzJHOT0oV291A4eDvV+J7Fr5BVhVNYFoNCwogLscEMtAgrSCDkj01785M66Ntp30Ag4Sf5dB8avI0BaPXCGPH2fCDP/Qharw3zyOQ9lBDNj2plbCt1BzhfjG/EnzpzMHer8T2LXyCk8iWc8JbZLMkc5PShXb3U3VgWg0LCiAuxwQy0CCtIIOSPTQXNBbhJ/l0Hxq8jRfzkzro22nfQg4Qx4+z4QZ/6ELVeG+eRyHsoALXeF+Mb8SfOumbHtTK2Fbq6xLOeEtslmSOcnpQrt7qBw8Her8T2LXyCpXmsC0GhYUQF2OCGWgQVpBByR6alBV4xIbaMC5ikNspUEpuKUgEc5OkUqgtJ7XSdtW+myxldR5vhT86aUKg9ec3tdK21b6YnEU0l7ArLeShxXGL5ywFq6e00tdMvwfuoo9ovzoCFm1nUxthO6s5jEhtowLmKQ2ylQSm4pSARzk6RWtrM4yuo83wp+dNApotJ7XSdtW+pnN7XSttW+vJUoGUxFNJewKy3kocVxi+csBauntNEXNrOpjbCd1D3g/dRR7RfnRMoMljEhtowLmKQ2ylQSm4pSARzk6RSqC0ntdJ21b6bLGV1Hm+FPzppQqD15ze10rbVvpicRTSXsCst5KHFcYvnLAWrp7TS10y/B+6ij2i/OgIWbWdTG2E7qzmMSG2jAuYpDbKVBKbilIBHOTpFa2szjK6jzfCn500Cmi0ntdJ21b6mc3tdK21b68lSgZTEU0l7ArLeShxXGL5ywFq6e00Rc2s6mNsJ3UPeD91FHtF+dEygyWMSG2jAuYpDbKVBKbilIBHOTpFKoLSe10nbVvpssZXUeb4U/OmlCoPXnN7XSttW+mJxFNJewKy3kocVxi+csBauntNLXTL8H7qKPaL86AhZtZ1MbYTurOYxIbaMC5ikNspUEpuKUgEc5OkVrazOMrqPN8KfnTQKaLSe10nbVvqZze10rbVvryVKBlMRTSXsCst5KHFcYvnLAWrp7TRFzazqY2wndQ94P3UUe0X50TKDJYxIbaMC5ikNspUEpuKUgEc5OkUqgtJ7XSdtW+myxldR5vhT86aUKg9ec3tdK21b6YnEU0l7ArLeShxXGL5ywFq6e00tdMvwfuoo9ovzoCFm1nUxthO6pXqqUA3wqt1yRg++ytLISoAEpBB/wDQOk0Gvsiz/OV70/5qVKCfZFn+cr3p/wA0UMXE5UCwOIZCFJy1G9d5Vy911SpQar7WPfxje5W+qrCq3XJGD77K0shKgASkEH/0DpNSpQBr7Is/zle9P+an2RZ/nK96f81KlAUMXE5UCwOIZCFJy1G9d5Vy911ar7WPfxje5W+pUoKrCq3XJGD77K0shKgASkEH/wBA6TQa+yLP85XvT/mpUoJ9kWf5yven/NFDFxOVAsDiGQhSctRvXeVcvddUqUGq+1j38Y3uVvqqwqt1yRg++ytLISoAEpBB/wDQOk1KlAGvsiz/ADle9P8Amp9kWf5yven/ADUqUBQxcTlQLA4hkIUnLUb13lXL3XVqvtY9/GN7lb6lSgqsKrdckYPvsrSyEqABKQQf/QOk0Gvsiz/OV70/5qVKCfZFn+cr3p/zRQxcTlQLA4hkIUnLUb13lXL3XVKlBqvtY9/GN7lb6qsKrdckYPvsrSyEqABKQQf/AEDpNSpQBr7Is/zle9P+an2RZ/nK96f81KlAUMXE5UCwOIZCFJy1G9d5Vy911ar7WPfxje5W+pUoKrCq3XJGD77K0shKgASkEH/0DpNBr7Is/wA5XvT/AJqVKCfZFn+cr3p/zRQxcTlQLA4hkIUnLUb13lXL3XVKlBqvtY9/GN7lb6lSpQf/2Q==">
            <a:hlinkClick r:id="rId4"/>
          </p:cNvPr>
          <p:cNvSpPr>
            <a:spLocks noChangeAspect="1" noChangeArrowheads="1"/>
          </p:cNvSpPr>
          <p:nvPr/>
        </p:nvSpPr>
        <p:spPr bwMode="auto">
          <a:xfrm>
            <a:off x="180975" y="-250825"/>
            <a:ext cx="1314450"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hMQERMUEBMQFQ4VEBYUERAPFRcSEBMYFRUXFRYXEhgZHCYfFxkjGRYWHy8gIycpLCwsFR4yNTwqNSYrLSkBCQoKBQUFDQUFDSkYEhgpKSkpKSkpKSkpKSkpKSkpKSkpKSkpKSkpKSkpKSkpKSkpKSkpKSkpKSkpKSkpKSkpKf/AABEIAKMBNAMBIgACEQEDEQH/xAAcAAEAAgMBAQEAAAAAAAAAAAAABwgEBQYBAgP/xABLEAABAwICAwgNCgQFBQAAAAABAAIDBBEFEgYHIQgTMTVBUnSzFCIyNFFUcpKTsbLS0xgzU2FxgZGUtNEVFiNzF2KhoqMkJUJDY//EABQBAQAAAAAAAAAAAAAAAAAAAAD/xAAUEQEAAAAAAAAAAAAAAAAAAAAA/9oADAMBAAIRAxEAPwCcUREBERAREQEREBERAREQEREBERAREQEREBERAREQEREBERAREQEREBERAREQEREBERAREQEREHGaY61qPCp2wVIqDI6ISjemNc3K5zmjaXjbdhWi+UPhnNrPRM+Io/3RfGkXQY+tnUWILMUuv/DZHtY1tXme8NF4mWu42F/6n1qS1SrA++YP78fthXVCAuY011hU2ECI1QmO+l4ZvLQ/uMt813C3dhdOoR3THcUHl1HqhQb75Q+Gc2s9Ez4ifKHwzm1nomfEVbEQXawzEG1EMU0d97liZIzMLOyvaHC45DYhZK0uhPF1D0Gn6li3SDTaWaVQ4ZTmoqBIYg9rSImhzruNhsJHrXEfKHwzm1nomfEWVr84of0iH2iqxILJ/KHwzm1nomfEXd6MaSRYjTMqYA8QvLg0SANf2jyw3AJ5WnlVMVafUfxLTeVP18iDvFiYvibKWCWeTNvcUT5H5Rd2VjS45RcXNgstc/rA4rr+gz9U5Bx/yh8M5tZ6JnxE+UPhnNrPRM+Iq2leILgaF6d0+LMkfSiUNjeGu35oYbkXFrOK6NQ5ua+9azpDPYUxoCjB26Fw0EjLWbDb5pnxFJxVIZ+6d5R9aCx/yh8M5tZ6JnxFv9DdadJisz4aYTiRkRkO+sa1uUOa3YQ47buCqapY3OPGNR0F3XQoLFoiII+x3XdQUdRLTytqt9ifkeWRtLbjwEvF/wAFgfKHwzm1nomfEUL60+N67pB9QXKILTaN656GvqY6aBtSJpC4NMkbWs7Vjnm5DzbY08i71VT1L8dUflS/p5VaxAREQEREBERAREQERY5pD9JL/t91BXfdF8aRdBj62dRYrc6Qas6HEJRLWRvllDAwPMj2WaC4gWYQOFzuTlUa63dXmH4XQtnpacCU1LIzvkkr25XMkJ2F/Ddo2oIewPvmD+/H7YV1QqWQ4sGOa5sMAc1wc02ebEG4O1/hXY/47Yt9PH6GP3UFolCO6Y7ig8uo9UKkDVxik1fhtPU1ErzNIJC8sDGt7WV7BYZdmxoWZpHoFSYiGCtbJKIy4x3eWZc1s3cZb3yjh8CCnyKxOnGqXDKPD6meGnO/RQl7M0srm3BHCM+1QH/EG/QQf8nvoLeaE8XUPQafqWLdKq9HrqxSGNkcUsTYo2NZG3eYzlawBrRcgk2AA2qZNT+k9VilJLLVykyMqTG3e2sYMojjdtAbw3cUHzr84of0iH2iqxK5WO6KQ10RhqzJJAXBxYXZNrdoN2AH/VczJqPwgAnsZ2wH/wB03voKtq0+o/iWm8qfr5FWU17foIP+T3102C628QooWwUr4o4GFxbGImuAzOLnbXXO0knh5UFsFz+sDiuv6DP1TlwGpvT6txWeoZVzXbHE1zN7jjYbl1jezduxSfX4M2eKSKV8joZGOZIy4GZrhZwuGgi4PIUFLSvFaU6jsI8Wf6ab3lXzStsVNXVUEUEO9RVUsbM2+F2Vjy1tzn2mw4UEvbmvvWs6Qz2FMaqNo7rJrMOa9tEYomPcHPAjD7kCwPbk22eBd/q01qYjiGJQU9RM0wvEpcGRRsd2kT3ixDdm1oQTyVSGfuneUfWrrdiH6WX/AGe6uLdqPwgm5pn3/vTe8gqypY3OPGNR0F3XQrR61MGpsNxB1PTQRiERRuG+Oke67gSdpetJo9pvPh8jpKMQxSuZkc4ML7tJDrWeSOFoP3ILhIq3aN658UnrKaKSdm9y1MMb8sMYOV8jWuscuw2J2qxHYh+ll/2e6gqhrT43rukH1BcorX4nqgwyplfNPC980js0jzLI3MfDZrgB9wUT65tEKPCTSikp2gStlL99fLJ3Bjy2u/Z3RQc/qX46o/Kl/Tyq1iprg+lElHMyemZDHOy+SQNc4tzNLTsc4g7HEbRyrqP8dsX+nj9DH+yC0SLW4Yx8kMT3SyZnxMc62QC7mgm3a+ErOhiLeFzneVbZ+ACD9EREBERAREQERY5r2f5vMf8AsgyFFu6J4rZ02Lq5l3VfphRU7ss9TBE8jMGTvETyDcAgOsbXB2/UVGuu7SKlrcPZHSVNLNKKuN5ZHNGXBoZKCe64LuH4oK/Is5mCykgAMLibACSMkk8AAzbStt/hvifiFZ6JyCxGpbiWj8mX9RKu3XFaq4n0uFUsNQyWOdgkzxvjeHNvNI4X2coIP3rocQ0opafL2RPFDmvl3871mta+XPa9rjg8IQanWnxRXdGd6wqjlWg1haZUNRhlXFDWUj5nwFrGNmjzONxsG1Vr/hEn/wA/Sx+8gwlYvc4cXVHTXdTCoWh1eYk9ocyiqnMcA5rmRlzXAi4LSNhBG24U46jMNmoaGaOrhmhkdVl7WSRvBLd6jbcbOC4I+5BKC+Ju5d5J9Swq3H6eBueeVsUdwM8142XPAMzgBdayXWDhpaf+vouA/wDuZ+6CoBXizThMn/z9LH7y2NHoJXzMD4aSokiN7SRN3xhsbGzm3BsQR9yCRdzZ31V9HZ1isAoQ1E6O1VDUVLqunqIWvga1hkjcA4h9yBs8CmOfF4o2ue92WNoLnPe1zWNA2kuJFgAOUoMsqnusHjWv6dP1rlaI6wcN8fovTM/dVj00pTNiFZLE6J0UlXM+N7ZY7Oa6RxaR23AQg5ld3qQ46pfJn/TyLnqDQytqATT08szWmzjABKGnwEsJsV3WqbQ6upMVp5qmkqY4GtlzSPicGjNC9ovs5SQPvQWPRY38QZ/n8x/urUHWDhvj1F6Zn7oID1+8bv6PD6io4Ui65JWVmJulpZIJYTDG0SRyxlt2g3HdLkKDRWqqHFtPC6V4GYtgLZXAXAuQ0kgXIF/rCD9NCuMaHp1P1zFclVV0U0BxGKupJJKKrbGyrge97onWa1srXOJ2cAAJVof4gz/P5j/dQZKgvdMd1QeTUeuFSxU6c0ETiySspWSNNnMklax7T4HNJuD9qh3X1ikFe6j7Dnp5hG2YSb3NGcuYxZb9ty5T+CCGkWypNHKiZ4ZDHvkru5jicx73WFzla1xJ2An7lsv8N8T8QrPROQWxwLvaDo8fsNWctXhFUGQQtcHhzYWNcCx9wQwAg9r4VsIZw/gvs8ILfWEH6IiICIiAiIgIiIK4bovjSLoMfWzqK1Ke6L40i6DH1s6ixBnYJ3zB/fj9sK6gVK8D75g/vx+2FdUIChHdL9xQeXUeqFTcoR3THcUHl1HqhQQUiIguToTxdQ9Bp+pYt0tLoTxdQ9Bp+pYt0gjnX5xQ/pEPtFViVndfnFD+kQ+0VWJAVp9R/EtN5U/XyKrCtPqP4lpvKn6+RB3i5/WBxXX9Bn6py6Bc/rA4rr+gz9U5BT0rxeleIJ/3NfetZ0hnsKZFDm5r71rOkM9hTGg8KpDP3TvKPrV3iqQz907yj60H5qWNzjxjUdBd10KidSxuceMajoLuuhQWLREQVH1p8b13SD6guUXV60+N67pB9QXKIO31L8dUflS/p5VaxVT1L8dUflS/p5VaxAREQEREBERAREQFjFkvPjt/bd8RZKII/wBNdUMWLVDZ6iolZI2JsQELWhtmuc4E5i43u88vgUa6yNUlLhFI2obLUykztiyOLIwMzXuvcMPM4LcqsUot3RPFbOmxdXMggClroI3se2KbMx7XAGZtrtIIv/S4NilH5SdT4nT+e9Q4iC3uhGkM2I0MNUd6jMoed7DXPDcsj4+6zi/c34OVYWnWrZmMCEVM7mbyXlu8MAvny3zZi7mDgtyr89S3EtH5Mv6iVduggrSvUTS0NHPUioqXmGMvyHe2h1rbL5Tbh8Ch7faf6Of0zPgq1mtPiiu6M71hVHKCWcK3Qc9PBFCykhLIomRNLpH5iI2hgLrAC9hyBSlq003nximkmcyGEsnMWVodIDZjH3uXDn2t9SqmrF7nDi6o6a7qYUHaaYaH/wAUpjTzy5Yy9ry6Fln3abjunEW+5cE/c30gBPZVVsF+CP8AZTCvibuXeSfUgpZvtP8ARzemZ8FSBoprukw2ljpoaWN0UZeQ6WRxec73PN8rQOFx5FGZXiCy+rLWlPjMs0booId6jD7tzyZruy2sSLLt8Ywh9VTzQSSMEc0T4nlkZDgHtLSW3eRex5QoU3NnfVX0dnWKwCCHzubqTxqq82P9lDWkWH09JV1FOGzuEM8kQeZWNzZHFt7b0bXtwK4hVPdYPGtf06frXIN9oPrVOERyMp6dr2yPD3GeQkggW2ZWN2KRNBddlRiddFSmngjEgkO+AveRkjc/guL3y24eVV9Xd6kOOqXyZ/08iCz+9y8+L0bviKKnbm+kJJ7Kqtpv3Mf7KXkQVO1g6K02FVhph2RKBGx+cyMYe3F7W3s+tfGhOngwmd81PAXvfEYiJ5btsXNfcZY2m92jlW41+8bv6PD6io4QTjge6CqKmpghNLTtEs8cReHPJbvj2svblte9lNO9y8+L0bviKn+hXGND06n65iuSgjDSDURT1tTLUS1M7ZJX53NjawMBPNvc22eFRlrP1d02DGnDX1E2/CQnM5keXeyzwRm98/8AorOKC90x3VB5NR64UEZaL6Tx4fVRVMML3SxFxa2WUFhzMcw3yxg8DjyqQvlJ1PidP571DaILp0E0ssUcmaIZ42vtvbjbM0G3zn1rMha4d2Wk8mVpb63FYuBd7QdHj9hqzkBERAREQEREBfnv7ec38Qv0X5GlZzGeaEH22QHgIP2FRjuhWl2FsDQSezY9jdp+bmXAboVxZicQYS0dgxmze1Hzs3gUYtq3jge8fY4oPOxH8x/mlfO9O8B/ArY4LXSGpgvJJbf4/wDyPPH1q5m9DwD8EHE6mZAMFowSAcsuwmx74lXbNlB4CD9hXyaZh4Wt/AKFt0iMjaDJ2t3VF8na32Q8NkEia0NuEVwG09jusBtPCFUw0j+Y/wA0rwVT+e/zivrs+T6STzj+6D8zC7mu/Aqw+50cG4fUZiAezXbHbD8zEu90LYDh1ESASaKnJJ2k/wBFnCtw6naeFrT9oCD0TNPA5v3ELyZwyu8k+pR3r3jDMIeWANdv8W1ose6PKFWnsp/Pf5xQemkfzH+aV8mBw4Wu/Ar77Pk+kk84/urQalO2wamLu2dmmuXbT8/JylBHe5w7Wqq82z/p2d1s/wDP61Ponbzm/iF46Bp4WtP2gLQae07RhdeQ1oIoZyCAAR/SdwIOhLh4Qqhaf0zzileQ15HZ09iGm3zrloDUv5z/ADivoV0n0knnH90Hw6ncOFrh9oK7jUm0txqmJBAyz7TsHzEikXc5SF9NV5yXETstmOa3acl1L5haeFrfvAQedkN5zfxC+8w8IX5GlZzGeaFSqepfmd2zu6PKfCgkLXzA52LvLWuI7Hi2gEjgKjp1M8cLXD7QV9CtkHBJJ9zj+6lTc7zufiE4e5zh2E42cS4fPQ+FBwGhcZGI0Vwbdm0+0jZ88xXD7Ibzm/iF6Ym+AfgF89is5jPNCD7Dx4QoP3SkZc6gygntai+UX5YfAo71oTObi1aGlwaKg2AJAGwcAXMNrJBwPePscUHhpXjhY/zSvneneA/gV3Gpyqe7GaMOe8tLpbhziQf6EvCCrTb0PAPwQYGBzt7Gg7ZvzEfKOYFnteDwEH7DdfHYrOYzzQvtkQb3IA+wWQfSIiAiIgIiICIscyS8yO39w+4grvui+NIugx9bOosVjdZWqSoxerZOyaCINp2xZHZ3klr5HXuGjn/6KNdM9T8mFU4nqKiN0ZlbGBAxzn3cHOBs4tFrNPKg4rA++YP78fthXVCphQvp4pY375MckjX23pu3K4G3zv1KcvlI0fi1X/xe8gl1QjumO4oPLqPVCpR0Y0mOIUsdTDFlilDi1sr7PGV7mHMGtI4WnlXMa0dXVRjIpwySCHeTITnL35t8DBss0Wtk/wBUFYEUo49qHnoqaWolqYDFEwveI2PLyBzQbC/3hR3vMH0k3oW/FQW80J4uoeg0/UsW6UKYFr/o6amp4DT1bjDTxxFw3sBxjY1lwM+y9rqQdCtO24tC+amhc1jJTGRO8NdcNa64yhwtZw5UGj1+cUP6RD7RVYlbXWFopPitE6maYYiZGPzuc547Q3tYMCip25uqgCey6bYObJ+yCH1afUfxLTeVP18irLvMH0k3oW/FUs6B66aTDaGKldDVSOjMhMjRG0HPI5/AXm1s1vuQT6uf1gcV1/QZ+qctNoRrTixeSRlNBK10bA9xnc1oIJtsy5tq3+kWHTVdJUU4ETTNTyRB5e4hudhbcjJttdBTcrxTCdzbVeN0vmyfso3xjBoqWomgklkMkMr4nlkQLCWOLSWkyA2uOUBBM+5r71rOkM9hTGq26sNZ9Lg8U0b2VMu+yNeC1sbLWblsbyG6kvRbXZT4jVR00FPO2WQPLXSlgYMjHPNy0k8DTyIJGKpDP3TvKPrV1s8vMj9I74agh+5vqiSeyqbab9zJ+yCHFLG5x4xqOgu66Fcdpdoc3DKk09RMXShjX3hizMs7aNrntN/uW11Z6a02D1MkzxUSh8BiytYxhBL2PvcyHmW+9BadFFeF7oGlqJooWU1UHyysiaXGMNBe4MBdZxNrkcAKkvfJeZH6R3w0FUNafG9d0g+oLlFPGluomprqyepFRTsE0heGEPcW3AFibbeBR7pxq1ODmEVM7Xb8Hlm8Rl1t7y3zZnN544L8qD3Uvx1R+VL+nlVrFUbQfH6bDq6CqcZ5GxF5MbY2NLs0b2bCZTbur/cpc+UjR+LVf/F7yCXUWDSVskjGPbGzK9jXgGQ3s4Ai/acO1ZULnHuw0HkyuLvW0IP0REQEREBERAREQFFu6J4rZ02Lq5lKSi7dE8Vs6bF1cyCtqL2yWQWr1LcS0fky/qJV264jUtxLR+TL+olXboOV1p8UV3RnesKo5VuNaXFFd0Z3rCqOQg8Vi9zhxdUdNd1MKrrZWK3OPF1R013UxIJYXxN3LvJPqX2vibuXeSfUgpAV4vSEsgmLc2d9VfR2dYrAKv8AubO+qvo7OsVgEHhVPdYPGtf06frXK4RVPdYI/wC61/Tp+tcg59d3qQ46pfJn/TyLhbLu9SHHVL5M/wCnkQWnREQVj1+8bv6PD6io4Uj6/eN39Hh9RUc2QbnQrjGh6dT9cxXJVNtCh/3Gi6dT9cxXJQFBe6Y7qg8mo9cKnRQXumO6oPJqPXCghBF7ZLILqYF3tB0eP2GrOWDgXe0HR4/Yas5AREQEREBERAREQFi4jhUNSzJURQzRhwcGTsbIy4uAbOBF7E7frKykQaL+RMO8QoPy0PuJ/ImHeIUH5aH3FvUQfhRUMcDBHDHHHE2+WOJoYxtyScrWgAbST96/dEQflVUjJWOZKxj43CzmSND2OHgc07CFp/5Ew7xCg/LQ+4t6iDRfyJh3iFB+Wh9xbLDcIgpmltNDDCwuzFkEbYmk2AuQ0AE2AF/qWWiAhCIg0f8AIuHeIUH5aH3F5/ImHeIUH5aH3FvUQa/DdHqWlJNNTU0LnCzjBEyIuA22JaBcLYIiAtNUaG0Ej3PkoqJ8jnFz3vp4nPcSbkuJbcknlK3KINF/ImHeIUH5aH3FkUOilFA8SQUlJHKL5ZIoIo3i4sbOa0EXBI+9bVEBERBq8Q0Xo6h+eelpJZLAZ5oY5H2HAMzmk2WN/ImHeIUH5aH3FvUQaaDQugY5rmUVC17XBzXsp4muaQbgtIbcEEXutyiICwMTwGmqsvZNPTzZb5N/iZLlva+XODa9hweALPRBov5Ew7xCg/LQ+4n8iYd4hQflofcW9RB8xxhoAaAGgAAAWAA2AAcgX0iICIiAiIgIiICIiAiIgIiICIiAiIgIiICIiAiIgIiICIiAiIgIiICIiAiIgIiICIiAiIgIiICIiD//2Q==">
            <a:hlinkClick r:id="rId5"/>
          </p:cNvPr>
          <p:cNvSpPr>
            <a:spLocks noChangeAspect="1" noChangeArrowheads="1"/>
          </p:cNvSpPr>
          <p:nvPr/>
        </p:nvSpPr>
        <p:spPr bwMode="auto">
          <a:xfrm>
            <a:off x="28575" y="-1150938"/>
            <a:ext cx="454342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2" y="4267200"/>
            <a:ext cx="4314825" cy="214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3" descr="data:image/jpeg;base64,/9j/4AAQSkZJRgABAQAAAQABAAD/2wCEAAkGBg8PEBAQEBQQFRIVEhYQDxYTEhoSEBcRFBQXGBMVFRQXGyYfFxojGhgWHy8gIycpLCwsFR4xNTAqNSYtLCkBCQoKBQwOFQ8OGTUkHiQ1NTM1NTQ1KTU1MCkwKSw1NTUuNSwqMCk0NTU1KjU1NjU1LCk0LDU2NjU1KSkyKSkpKf/AABEIAOEA4QMBIgACEQEDEQH/xAAbAAEAAgMBAQAAAAAAAAAAAAAABQYDBAcCAf/EAEgQAAEDAQMGCAsGBAUFAAAAAAEAAgMRBBIhBQYTMVORFiIyQVFxgZIVQmFjcpOho7HR4hQXI1KCwQczsuFUc5TS0zRiosLw/8QAGAEBAQEBAQAAAAAAAAAAAAAAAAMFAQL/xAAnEQEAAQIFAgYDAAAAAAAAAAAAAQIEAwYRIVESUhMUU1SSokFxcv/aAAwDAQACEQMRAD8AiEREBERAREQEREBERARF4mlDGlxqacwFT2DnQaOVrdoxQEg0vONHCg6wxw3qLslsmugufJV3GI42FdQ/knUKaitbKRL3tZjekdV/4LmuuDWQNKQeimC2dAOh3+nf/wA6DKbZJ+eT/wA/+BfckZTfW7I5zqG46ocT/wBrqCPCoprPSsOhHQ7/AE7/APnWpLGGStNDdeLhrC4C+OTRulqSdWtBcEWnk2e826b1W4YsMYpzUBc6tOtbiAiIgIiICIiAiIgIiICIiAiIgIiICIiAiIgIiIN5mQ7U4BwhlIIBBDDQg6iFp2/Ni3yGn2Vr2axpWPJvdNA0hTj/AOJ0llZGxzI6BoY2jJHmjQBU3ThzLRyj/G6VjCY4oy8kBodHK0eXEkcywqsfPOs9ODTp+1dLblVrDmVb3ySyGwsArcax8Tmsw8ZoDca9JW/wJtv+Bs/q3/7FYYf4zyXW3o2XqC9SGalaY0Xr75nbNvqZlzx8+ejT8jS15VzgTbf8DZ/Vv/2LWyjmJb3xODbFE00qDHG8PqMaDi0NdVD0q2ffM7Zt9TMn3zO2bfUzJ4+fPRp+Rpa8q1k3NfKFGSNsMcbiMfw3skHMa0ape0ZItEbS98UjWjWXNIArqxXqH+N0+mex8UQZriIjlvHyFta9tOZZbb/E021hs5YBfIx0UjdRrrdhzKmFj50mumMTCpinXff8OTFtptKNREW0mIiICIiAiIgIiICIiAiIgIiICIiAiIgL451AT0CvSdy+rwZmjAuaD5SKoI/hAzZ2n1LlB2vKgtFrjN2UxxY3Qwl94YmrebGg7FYsp5TZDE94c0kDiioNXHBvtUTmhE1sb5XObekdzkVut+ZqgkOELdnavUuThC3Z2r1Llv8A2hn5m94fNPtDPzN7w+aDQ4Qt2dq9S5OELdnavUuW/wDaGfmb3h80+0M/M3vD5oKtl/KNXw2iNkzXRmhL4y0EVqBU9o/UphmckbgCI7SQRUUiJG8a1s5QZHNFJGXM4zSBxhr8U76KHzQyiLj4XkAsNW1NOKTiOw/FBO2O2CVt4B7caUe0sduPMs6x/aGfmb3h81kBQEREBERAREQEREBERAREQEREBERAREQFHS5vWV7i50YLiaklxqSe1SVCsVomEbHPdyWguPUEFMzhsULZo4IGAOwvUJPGceKMfJj2qxMzYsgABjBNKE1OJ6dag82YnWi1Pnfjdq8+m7Bo7BXcrlQoIrgzZNmN5+acGbJsxvPzUrQpQoIrgzZNmN5+acGbJsxvPzUrQpQoIrgzZNmN5+areV8nxWa1Mq2sLqOpjydTsdeBxV5oVA54WG/BpAMYzU+icHfsexBsjNqx7Mbz81IQQNja1jRRoFGitaDoxUXmtb9LAGnlR8Q9Xindh2KZoUHxEoiAiIgIiICIiAiIgIiICIiAiIgLFaoNIxzLzm3hSreUBz0WVEEHwUZtrR31CZx2BlnuMbJK5zqlwc6oujVh1/BXYmmtUGd5ttrw1PeGt8kY/sCUEtkfNhr4WPc+VrnC9RjqCh5Ps+K3eCjNtaO+ptrQAANQFB1BfUEHwUZtrR304KM21o76nEQQfBRm2tHfTgozbWjvqcRBB8FGba0d9fDmlGcDLPTnq+oU6iDndks1y0aGRz2i+Y3Fhumupp6q03q0cFGba0d9RGeViuStlGp4x9Nv9qbirJkS36eBj/Gpdf6Q179fag9ZNyWLOHAPkcDQ0ea0I6FuoiAiIgIiICIiAiIgIiICIiAiLSyrlVlmYHvqamjQNZPPr6EG6irnDaLZyb2pw2i2cm9qDazpyhooC0HjScQdN3xjuw7VFZlWKrpJj4ouN6zi72U3qLy7lf7TIHAENDbrQdfSTv8AgpLJGc0NnhbHceSKlxBFC4nH/wC8iC4Iq5w2i2cm9qcNotnJvagsaKucNotnJvanDaLZyb2oLGirnDaLZyb2pw2i2cm9qCxoq5w2i2cm9qcNotnJvag385bFpbO+nKb+I3s1jdVQGZ2ULkroicHirfTb8x8At857Q7N+9qqomuyX46ij7zK6xQ1bVB05FWxntFs37wvvDaLZyb2oLGiiMl5yxWh+jAc11KtvEY01gU51LoCIiAiIgIiICIiAiIgIiIC0ctW/QQPf41LrPSOA+fYt5U3PHKF+RsI1MFXem75D4lBG5CsWmtEbTiK33+i3E168B2roirOZdiox8x1uNxvUMT7ablZkBERAREQEREBERAVVz1sX8uYf5bvi39xuVqWnlexaaGSPnLat9IYt9vxQQeZeUKh8BOrjs6jyhvoe0q0LmuTrYYJWSDxTxh5NThuqukMeHAEYggEHyHUg9IiICIiAiIgIiICIiAiIgIiIMNstQijfI7U1pPX0DtOC5tJI6R5ccXOdU+VzirRnpb6BkA5+O/qHJG+p7FFZq2LSWhpOpg0h6xyfbj2ILpk+yCGJkY8VoB6+c76rYREBERAREQEREBERAREQc+zjsWitDwOS78RvU7WN9VZM0bfpIdGeVGafoPJ/cdgWLPOxXomyjWw0Pou/vTeoDN636GdhPJdxH9R1HsNCg6CiIgIiICIiAiIgIiICIiAvj3gAk4ACpPkGtfVB522/Rw6McqQ3f0DlfsO1BUcpW0zyvkPjHDyNGDRuVtzQsVyAvOuQ1/S3Bv7ntVNs1nMj2Mbrc4NHaV0yGIMa1jdTQGjqAoEHtERB6ETug7imid0O3FXCx/xCEcccehJusayukpW6AK0u+RZfvKGwPrfpWHVe5uiZiLXb+6VenA7lK0Tuh24pondDtxV1+8obA+t+lPvKGwPrfpXnz2cPafek6bfuUrRO6Hbimid0O3FXX7yhsD636U+8obA+t+lPPZw9p96Tpt+5StE7oduKGMjWDuV1+8obA+t+laOW89xaYHw6ItvUx0ldTgdVPIqYV5mqqumK7bSJneeunaOXJpwOVWREW0mxWuzCWN8Z1OaW7+dczliLXOa7WCWnrGBXUVR87rFo5741SC9+oYO/Y9qCzZvZQ08DHHlN4j+sc/aKFSSpOaNv0c2jPJkFP1jk/uO1XZAREQEREBERAWvLlGFhLXSRtI1guAO5ZyqzNma57nPdPVzjVx0XOf1oJzwvZ9rF3wnhez7WLvhQHAfz3uvrTgP573X1oJ/wvZ9rF3wqTnDlDTzuINWt4jOig1ntNTuW1lfNptmj0hlqahrW6OlSfLePNUqCQTeaoiExkkcxoY3i3iBVzsMK9ArvVu8L2faxd8KtWLM4yRseZLpc0Opo60rqxvDmWbgP573X1oJ/wvZ9rF3wnhez7WLvhQHAfz3uvrTgP573X1oJ/wAL2faxd8J4Xs+1i74UBwH897r604D+e919aCf8L2faxd8J4Xs+1i74UBwH897r604D+e919aCf8L2faxd8J4Xs+1i74UBwH897r604D+e919aCf8L2faxd8J4Xs+1i74UBwH897r604D+e919aCf8AC9n2sXfCeF7PtYu+FAcB/Pe6+tOA/nvdfWgn/C9n2sXfCh86JoJoOLJGXsIc0BwJI1OA7MexYOA/nvdfWnAfz3uvrQVdjy0gjAggg+Ual0GyZdgfGxzpI2kgFwLgCDzinWqHbbKYpHxnW1xHX0HtFCtnI2TG2l5jL7hu3m8W9WmsaxzY70F58L2faxd8J4Xs+1i74UBwH897r604D+e919aCf8L2faxd8LaBVW4D+e919asGTbI6GNsbn37uAN26bvMNZ1INpERAREQERa+ULYIYnyHxRUeU6mjfRBUc77fpJhGOTGKH0zr3Cg3qMyXY9NNHHzF3G9EYu9i1pJC4lxxJJJPlOJVnzKsWMkx5vw2/F37ILUBRfURAREQEREBERAREQEREBERAREQU/PSxXXslGpwuu9Jur2fBQVitRikZI3W0g9Y5x2hXzL9i01nkaOUBfb1txp2io7VzxB1GGUPa1zcQ4Bw6jqXtV7M6334jEdcZq30HfI13hWFAREQEREBERAVUz0yhiyAf5j//AFHxPaFaJZQxrnOwABceoa1zW3WszSPkdrc4nqHMOwIMC6PkexaGCNnOBV3pHE/LsVLzdsWmtDAeS3ju6m6h2mi6CgIiICIiAiIgIiICIiAiIgIiICIiAuc5asWhnkZzVvN9F2I+XYujKsZ62KrY5hzHRu6ji321HaggciW/QTsf4tbr/Rdr3YHsXRVytX7NnKGmgbU8ZnEd04ck7vgglkREBERAREQV/PDKFyIRDXIcfQGveae1UtSGXLfp53vHJBus9FvzxPatGOMuIaNZIA6zqQW/MyxXY3ynW83W+i35n4KxrDY7MIo2RjU1ob8zvqVmQEREBERAREQEREBERAREQEREBERAWtlKx6aKSP8AM3D0tbfbRbKIOWEEYHXqPWpnNS36KcNPJk4h9LxTvw7VjznsWitDqcl/4g7eV7a71FA0xGvWEHU0Wnkm3aeFknORR3pDB3t+K3EBERAUVnLlDQwOpyn/AIbe3lHdVSqo2ddv0s5YOTHxB6XjH9uxBCKbzSsWktAedUYv/q1N+fYoRXrNOxaOzhx1yG/+kYN/c9qCaREQEREBERARfWuINRSoxFRUVHSDrVintdhkBDwBxqtMbCxwbo4sAA2hq7Sa/wBwgriKbEtjinkLKmPQkM4t/wDFJbS6JG9FeUOnyL3JJk91ZLpaTfeIw5+DiJCGEhtA2uiALTzurTCgQKKxaHJmHGB4zzUmYUbfFwOFw+JeNW890EUqViyPaLGwOEtD+IS2+wudo78VK0B8UPw6+lBBIp+GHJvFL3nEVcBpBdOjirWjfz6WlK+KvTxk0mpc6l4ar7TQXRqDaBtL1Tyr1MKIK8il2vsrZoCLujMjHyXgXhoutDmmoqRev4Y4Aa0ylLZjG27cdPVoe6MOZFTjEkMLQCeQ3EDnw50EQinftFklA0t0ERR8hhZx7rtLS43jPvXKB3FoXY6l7NnsDmSuZe/DY544zqOODY28amLnOBw1CMoK+inrBlGyMjhZIxrjcdpCWAAOq8txDbxJF0YYCvkWYWjJ7WODbtbvFvMc4hxZNheLfzOZiegdCDnmeNivwiQa4zj6LsD7aKlLu+UbDkx+DzxJS80BkH4bnTAXmhvFGEWA42J1YFc0EmT7LbntcxstnjjtLQ14JL3uEmiaSBUOpcAdhQ4mlCgwZmZQuvdCdTuMz0hrHaPgreoy/kFsmlbK6rZYdHRk0bjExsDZLzRGWiv4ziRiSMOa9abWcnvs+ksz7zy8Fn8yhjN6vLaBTk0rjiaoIlERAC5ja/5knpu/qKIgwrpeTP5MP+Wz+kIiDZREQEREBERAREQEREBERAREQEREBeTrHaiIPSIiD43n61z7OL/qpvSH9LURBGroGbH/AEsXb/UV8RBKoiIP/9k=">
            <a:hlinkClick r:id="rId7"/>
          </p:cNvPr>
          <p:cNvSpPr>
            <a:spLocks noChangeAspect="1" noChangeArrowheads="1"/>
          </p:cNvSpPr>
          <p:nvPr/>
        </p:nvSpPr>
        <p:spPr bwMode="auto">
          <a:xfrm>
            <a:off x="28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503829"/>
            <a:ext cx="3681133" cy="368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200" y="5638800"/>
            <a:ext cx="381000" cy="381000"/>
          </a:xfrm>
          <a:prstGeom prst="rect">
            <a:avLst/>
          </a:prstGeom>
          <a:noFill/>
          <a:ln>
            <a:noFill/>
          </a:ln>
        </p:spPr>
        <p:txBody>
          <a:bodyPr wrap="square" rtlCol="0">
            <a:spAutoFit/>
          </a:bodyPr>
          <a:lstStyle/>
          <a:p>
            <a:r>
              <a:rPr lang="en-US" dirty="0"/>
              <a:t>9</a:t>
            </a:r>
          </a:p>
        </p:txBody>
      </p:sp>
      <p:sp>
        <p:nvSpPr>
          <p:cNvPr id="13" name="TextBox 12"/>
          <p:cNvSpPr txBox="1"/>
          <p:nvPr/>
        </p:nvSpPr>
        <p:spPr>
          <a:xfrm>
            <a:off x="7315200" y="5254846"/>
            <a:ext cx="381000" cy="381000"/>
          </a:xfrm>
          <a:prstGeom prst="rect">
            <a:avLst/>
          </a:prstGeom>
          <a:noFill/>
          <a:ln>
            <a:noFill/>
          </a:ln>
        </p:spPr>
        <p:txBody>
          <a:bodyPr wrap="square" rtlCol="0">
            <a:spAutoFit/>
          </a:bodyPr>
          <a:lstStyle/>
          <a:p>
            <a:r>
              <a:rPr lang="en-US" dirty="0"/>
              <a:t>8</a:t>
            </a:r>
          </a:p>
        </p:txBody>
      </p:sp>
    </p:spTree>
    <p:extLst>
      <p:ext uri="{BB962C8B-B14F-4D97-AF65-F5344CB8AC3E}">
        <p14:creationId xmlns:p14="http://schemas.microsoft.com/office/powerpoint/2010/main" val="177295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Paradox Illusions</a:t>
            </a:r>
            <a:endParaRPr lang="en-US" dirty="0"/>
          </a:p>
        </p:txBody>
      </p:sp>
      <p:sp>
        <p:nvSpPr>
          <p:cNvPr id="3" name="Content Placeholder 2"/>
          <p:cNvSpPr>
            <a:spLocks noGrp="1"/>
          </p:cNvSpPr>
          <p:nvPr>
            <p:ph sz="quarter" idx="1"/>
          </p:nvPr>
        </p:nvSpPr>
        <p:spPr/>
        <p:txBody>
          <a:bodyPr/>
          <a:lstStyle/>
          <a:p>
            <a:r>
              <a:rPr lang="en-US" dirty="0" smtClean="0"/>
              <a:t>Impossible to create in reality</a:t>
            </a:r>
          </a:p>
          <a:p>
            <a:r>
              <a:rPr lang="en-US" dirty="0" smtClean="0"/>
              <a:t>Escher’s work</a:t>
            </a:r>
          </a:p>
          <a:p>
            <a:r>
              <a:rPr lang="en-US" dirty="0" smtClean="0"/>
              <a:t>Blivet</a:t>
            </a:r>
            <a:endParaRPr lang="en-US" dirty="0"/>
          </a:p>
        </p:txBody>
      </p:sp>
      <p:sp>
        <p:nvSpPr>
          <p:cNvPr id="5" name="AutoShape 2" descr="data:image/jpeg;base64,/9j/4AAQSkZJRgABAQAAAQABAAD/2wCEAAkGBhMQERMUEBMQFQ4VEBYUERAPFRcSEBMYFRUXFRYXEhgZHCYfFxkjGRYWHy8gIycpLCwsFR4yNTwqNSYrLSkBCQoKBQUFDQUFDSkYEhgpKSkpKSkpKSkpKSkpKSkpKSkpKSkpKSkpKSkpKSkpKSkpKSkpKSkpKSkpKSkpKSkpKf/AABEIAKMBNAMBIgACEQEDEQH/xAAcAAEAAgMBAQEAAAAAAAAAAAAABwgEBQYBAgP/xABLEAABAwICAwgNCgQFBQAAAAABAAIDBBEFEgYHIQgTMTVBUnSzFCIyNFFUcpKTsbLS0xgzU2FxgZGUtNEVFiNzF2KhoqMkJUJDY//EABQBAQAAAAAAAAAAAAAAAAAAAAD/xAAUEQEAAAAAAAAAAAAAAAAAAAAA/9oADAMBAAIRAxEAPwCcUREBERAREQEREBERAREQEREBERAREQEREBERAREQEREBERAREQEREBERAREQEREBERAREQEREHGaY61qPCp2wVIqDI6ISjemNc3K5zmjaXjbdhWi+UPhnNrPRM+Io/3RfGkXQY+tnUWILMUuv/DZHtY1tXme8NF4mWu42F/6n1qS1SrA++YP78fthXVCAuY011hU2ECI1QmO+l4ZvLQ/uMt813C3dhdOoR3THcUHl1HqhQb75Q+Gc2s9Ez4ifKHwzm1nomfEVbEQXawzEG1EMU0d97liZIzMLOyvaHC45DYhZK0uhPF1D0Gn6li3SDTaWaVQ4ZTmoqBIYg9rSImhzruNhsJHrXEfKHwzm1nomfEWVr84of0iH2iqxILJ/KHwzm1nomfEXd6MaSRYjTMqYA8QvLg0SANf2jyw3AJ5WnlVMVafUfxLTeVP18iDvFiYvibKWCWeTNvcUT5H5Rd2VjS45RcXNgstc/rA4rr+gz9U5Bx/yh8M5tZ6JnxE+UPhnNrPRM+Iq2leILgaF6d0+LMkfSiUNjeGu35oYbkXFrOK6NQ5ua+9azpDPYUxoCjB26Fw0EjLWbDb5pnxFJxVIZ+6d5R9aCx/yh8M5tZ6JnxFv9DdadJisz4aYTiRkRkO+sa1uUOa3YQ47buCqapY3OPGNR0F3XQoLFoiII+x3XdQUdRLTytqt9ifkeWRtLbjwEvF/wAFgfKHwzm1nomfEUL60+N67pB9QXKILTaN656GvqY6aBtSJpC4NMkbWs7Vjnm5DzbY08i71VT1L8dUflS/p5VaxAREQEREBERAREQERY5pD9JL/t91BXfdF8aRdBj62dRYrc6Qas6HEJRLWRvllDAwPMj2WaC4gWYQOFzuTlUa63dXmH4XQtnpacCU1LIzvkkr25XMkJ2F/Ddo2oIewPvmD+/H7YV1QqWQ4sGOa5sMAc1wc02ebEG4O1/hXY/47Yt9PH6GP3UFolCO6Y7ig8uo9UKkDVxik1fhtPU1ErzNIJC8sDGt7WV7BYZdmxoWZpHoFSYiGCtbJKIy4x3eWZc1s3cZb3yjh8CCnyKxOnGqXDKPD6meGnO/RQl7M0srm3BHCM+1QH/EG/QQf8nvoLeaE8XUPQafqWLdKq9HrqxSGNkcUsTYo2NZG3eYzlawBrRcgk2AA2qZNT+k9VilJLLVykyMqTG3e2sYMojjdtAbw3cUHzr84of0iH2iqxK5WO6KQ10RhqzJJAXBxYXZNrdoN2AH/VczJqPwgAnsZ2wH/wB03voKtq0+o/iWm8qfr5FWU17foIP+T3102C628QooWwUr4o4GFxbGImuAzOLnbXXO0knh5UFsFz+sDiuv6DP1TlwGpvT6txWeoZVzXbHE1zN7jjYbl1jezduxSfX4M2eKSKV8joZGOZIy4GZrhZwuGgi4PIUFLSvFaU6jsI8Wf6ab3lXzStsVNXVUEUEO9RVUsbM2+F2Vjy1tzn2mw4UEvbmvvWs6Qz2FMaqNo7rJrMOa9tEYomPcHPAjD7kCwPbk22eBd/q01qYjiGJQU9RM0wvEpcGRRsd2kT3ixDdm1oQTyVSGfuneUfWrrdiH6WX/AGe6uLdqPwgm5pn3/vTe8gqypY3OPGNR0F3XQrR61MGpsNxB1PTQRiERRuG+Oke67gSdpetJo9pvPh8jpKMQxSuZkc4ML7tJDrWeSOFoP3ILhIq3aN658UnrKaKSdm9y1MMb8sMYOV8jWuscuw2J2qxHYh+ll/2e6gqhrT43rukH1BcorX4nqgwyplfNPC980js0jzLI3MfDZrgB9wUT65tEKPCTSikp2gStlL99fLJ3Bjy2u/Z3RQc/qX46o/Kl/Tyq1iprg+lElHMyemZDHOy+SQNc4tzNLTsc4g7HEbRyrqP8dsX+nj9DH+yC0SLW4Yx8kMT3SyZnxMc62QC7mgm3a+ErOhiLeFzneVbZ+ACD9EREBERAREQERY5r2f5vMf8AsgyFFu6J4rZ02Lq5l3VfphRU7ss9TBE8jMGTvETyDcAgOsbXB2/UVGuu7SKlrcPZHSVNLNKKuN5ZHNGXBoZKCe64LuH4oK/Is5mCykgAMLibACSMkk8AAzbStt/hvifiFZ6JyCxGpbiWj8mX9RKu3XFaq4n0uFUsNQyWOdgkzxvjeHNvNI4X2coIP3rocQ0opafL2RPFDmvl3871mta+XPa9rjg8IQanWnxRXdGd6wqjlWg1haZUNRhlXFDWUj5nwFrGNmjzONxsG1Vr/hEn/wA/Sx+8gwlYvc4cXVHTXdTCoWh1eYk9ocyiqnMcA5rmRlzXAi4LSNhBG24U46jMNmoaGaOrhmhkdVl7WSRvBLd6jbcbOC4I+5BKC+Ju5d5J9Swq3H6eBueeVsUdwM8142XPAMzgBdayXWDhpaf+vouA/wDuZ+6CoBXizThMn/z9LH7y2NHoJXzMD4aSokiN7SRN3xhsbGzm3BsQR9yCRdzZ31V9HZ1isAoQ1E6O1VDUVLqunqIWvga1hkjcA4h9yBs8CmOfF4o2ue92WNoLnPe1zWNA2kuJFgAOUoMsqnusHjWv6dP1rlaI6wcN8fovTM/dVj00pTNiFZLE6J0UlXM+N7ZY7Oa6RxaR23AQg5ld3qQ46pfJn/TyLnqDQytqATT08szWmzjABKGnwEsJsV3WqbQ6upMVp5qmkqY4GtlzSPicGjNC9ovs5SQPvQWPRY38QZ/n8x/urUHWDhvj1F6Zn7oID1+8bv6PD6io4Ui65JWVmJulpZIJYTDG0SRyxlt2g3HdLkKDRWqqHFtPC6V4GYtgLZXAXAuQ0kgXIF/rCD9NCuMaHp1P1zFclVV0U0BxGKupJJKKrbGyrge97onWa1srXOJ2cAAJVof4gz/P5j/dQZKgvdMd1QeTUeuFSxU6c0ETiySspWSNNnMklax7T4HNJuD9qh3X1ikFe6j7Dnp5hG2YSb3NGcuYxZb9ty5T+CCGkWypNHKiZ4ZDHvkru5jicx73WFzla1xJ2An7lsv8N8T8QrPROQWxwLvaDo8fsNWctXhFUGQQtcHhzYWNcCx9wQwAg9r4VsIZw/gvs8ILfWEH6IiICIiAiIgIiIK4bovjSLoMfWzqK1Ke6L40i6DH1s6ixBnYJ3zB/fj9sK6gVK8D75g/vx+2FdUIChHdL9xQeXUeqFTcoR3THcUHl1HqhQQUiIguToTxdQ9Bp+pYt0tLoTxdQ9Bp+pYt0gjnX5xQ/pEPtFViVndfnFD+kQ+0VWJAVp9R/EtN5U/XyKrCtPqP4lpvKn6+RB3i5/WBxXX9Bn6py6Bc/rA4rr+gz9U5BT0rxeleIJ/3NfetZ0hnsKZFDm5r71rOkM9hTGg8KpDP3TvKPrV3iqQz907yj60H5qWNzjxjUdBd10KidSxuceMajoLuuhQWLREQVH1p8b13SD6guUXV60+N67pB9QXKIO31L8dUflS/p5VaxVT1L8dUflS/p5VaxAREQEREBERAREQFjFkvPjt/bd8RZKII/wBNdUMWLVDZ6iolZI2JsQELWhtmuc4E5i43u88vgUa6yNUlLhFI2obLUykztiyOLIwMzXuvcMPM4LcqsUot3RPFbOmxdXMggClroI3se2KbMx7XAGZtrtIIv/S4NilH5SdT4nT+e9Q4iC3uhGkM2I0MNUd6jMoed7DXPDcsj4+6zi/c34OVYWnWrZmMCEVM7mbyXlu8MAvny3zZi7mDgtyr89S3EtH5Mv6iVduggrSvUTS0NHPUioqXmGMvyHe2h1rbL5Tbh8Ch7faf6Of0zPgq1mtPiiu6M71hVHKCWcK3Qc9PBFCykhLIomRNLpH5iI2hgLrAC9hyBSlq003nximkmcyGEsnMWVodIDZjH3uXDn2t9SqmrF7nDi6o6a7qYUHaaYaH/wAUpjTzy5Yy9ry6Fln3abjunEW+5cE/c30gBPZVVsF+CP8AZTCvibuXeSfUgpZvtP8ARzemZ8FSBoprukw2ljpoaWN0UZeQ6WRxec73PN8rQOFx5FGZXiCy+rLWlPjMs0booId6jD7tzyZruy2sSLLt8Ywh9VTzQSSMEc0T4nlkZDgHtLSW3eRex5QoU3NnfVX0dnWKwCCHzubqTxqq82P9lDWkWH09JV1FOGzuEM8kQeZWNzZHFt7b0bXtwK4hVPdYPGtf06frXIN9oPrVOERyMp6dr2yPD3GeQkggW2ZWN2KRNBddlRiddFSmngjEgkO+AveRkjc/guL3y24eVV9Xd6kOOqXyZ/08iCz+9y8+L0bviKKnbm+kJJ7Kqtpv3Mf7KXkQVO1g6K02FVhph2RKBGx+cyMYe3F7W3s+tfGhOngwmd81PAXvfEYiJ5btsXNfcZY2m92jlW41+8bv6PD6io4QTjge6CqKmpghNLTtEs8cReHPJbvj2svblte9lNO9y8+L0bviKn+hXGND06n65iuSgjDSDURT1tTLUS1M7ZJX53NjawMBPNvc22eFRlrP1d02DGnDX1E2/CQnM5keXeyzwRm98/8AorOKC90x3VB5NR64UEZaL6Tx4fVRVMML3SxFxa2WUFhzMcw3yxg8DjyqQvlJ1PidP571DaILp0E0ssUcmaIZ42vtvbjbM0G3zn1rMha4d2Wk8mVpb63FYuBd7QdHj9hqzkBERAREQEREBfnv7ec38Qv0X5GlZzGeaEH22QHgIP2FRjuhWl2FsDQSezY9jdp+bmXAboVxZicQYS0dgxmze1Hzs3gUYtq3jge8fY4oPOxH8x/mlfO9O8B/ArY4LXSGpgvJJbf4/wDyPPH1q5m9DwD8EHE6mZAMFowSAcsuwmx74lXbNlB4CD9hXyaZh4Wt/AKFt0iMjaDJ2t3VF8na32Q8NkEia0NuEVwG09jusBtPCFUw0j+Y/wA0rwVT+e/zivrs+T6STzj+6D8zC7mu/Aqw+50cG4fUZiAezXbHbD8zEu90LYDh1ESASaKnJJ2k/wBFnCtw6naeFrT9oCD0TNPA5v3ELyZwyu8k+pR3r3jDMIeWANdv8W1ose6PKFWnsp/Pf5xQemkfzH+aV8mBw4Wu/Ar77Pk+kk84/urQalO2wamLu2dmmuXbT8/JylBHe5w7Wqq82z/p2d1s/wDP61Ponbzm/iF46Bp4WtP2gLQae07RhdeQ1oIoZyCAAR/SdwIOhLh4Qqhaf0zzileQ15HZ09iGm3zrloDUv5z/ADivoV0n0knnH90Hw6ncOFrh9oK7jUm0txqmJBAyz7TsHzEikXc5SF9NV5yXETstmOa3acl1L5haeFrfvAQedkN5zfxC+8w8IX5GlZzGeaFSqepfmd2zu6PKfCgkLXzA52LvLWuI7Hi2gEjgKjp1M8cLXD7QV9CtkHBJJ9zj+6lTc7zufiE4e5zh2E42cS4fPQ+FBwGhcZGI0Vwbdm0+0jZ88xXD7Ibzm/iF6Ym+AfgF89is5jPNCD7Dx4QoP3SkZc6gygntai+UX5YfAo71oTObi1aGlwaKg2AJAGwcAXMNrJBwPePscUHhpXjhY/zSvneneA/gV3Gpyqe7GaMOe8tLpbhziQf6EvCCrTb0PAPwQYGBzt7Gg7ZvzEfKOYFnteDwEH7DdfHYrOYzzQvtkQb3IA+wWQfSIiAiIgIiICIscyS8yO39w+4grvui+NIugx9bOosVjdZWqSoxerZOyaCINp2xZHZ3klr5HXuGjn/6KNdM9T8mFU4nqKiN0ZlbGBAxzn3cHOBs4tFrNPKg4rA++YP78fthXVCphQvp4pY375MckjX23pu3K4G3zv1KcvlI0fi1X/xe8gl1QjumO4oPLqPVCpR0Y0mOIUsdTDFlilDi1sr7PGV7mHMGtI4WnlXMa0dXVRjIpwySCHeTITnL35t8DBss0Wtk/wBUFYEUo49qHnoqaWolqYDFEwveI2PLyBzQbC/3hR3vMH0k3oW/FQW80J4uoeg0/UsW6UKYFr/o6amp4DT1bjDTxxFw3sBxjY1lwM+y9rqQdCtO24tC+amhc1jJTGRO8NdcNa64yhwtZw5UGj1+cUP6RD7RVYlbXWFopPitE6maYYiZGPzuc547Q3tYMCip25uqgCey6bYObJ+yCH1afUfxLTeVP18irLvMH0k3oW/FUs6B66aTDaGKldDVSOjMhMjRG0HPI5/AXm1s1vuQT6uf1gcV1/QZ+qctNoRrTixeSRlNBK10bA9xnc1oIJtsy5tq3+kWHTVdJUU4ETTNTyRB5e4hudhbcjJttdBTcrxTCdzbVeN0vmyfso3xjBoqWomgklkMkMr4nlkQLCWOLSWkyA2uOUBBM+5r71rOkM9hTGq26sNZ9Lg8U0b2VMu+yNeC1sbLWblsbyG6kvRbXZT4jVR00FPO2WQPLXSlgYMjHPNy0k8DTyIJGKpDP3TvKPrV1s8vMj9I74agh+5vqiSeyqbab9zJ+yCHFLG5x4xqOgu66Fcdpdoc3DKk09RMXShjX3hizMs7aNrntN/uW11Z6a02D1MkzxUSh8BiytYxhBL2PvcyHmW+9BadFFeF7oGlqJooWU1UHyysiaXGMNBe4MBdZxNrkcAKkvfJeZH6R3w0FUNafG9d0g+oLlFPGluomprqyepFRTsE0heGEPcW3AFibbeBR7pxq1ODmEVM7Xb8Hlm8Rl1t7y3zZnN544L8qD3Uvx1R+VL+nlVrFUbQfH6bDq6CqcZ5GxF5MbY2NLs0b2bCZTbur/cpc+UjR+LVf/F7yCXUWDSVskjGPbGzK9jXgGQ3s4Ai/acO1ZULnHuw0HkyuLvW0IP0REQEREBERAREQFFu6J4rZ02Lq5lKSi7dE8Vs6bF1cyCtqL2yWQWr1LcS0fky/qJV264jUtxLR+TL+olXboOV1p8UV3RnesKo5VuNaXFFd0Z3rCqOQg8Vi9zhxdUdNd1MKrrZWK3OPF1R013UxIJYXxN3LvJPqX2vibuXeSfUgpAV4vSEsgmLc2d9VfR2dYrAKv8AubO+qvo7OsVgEHhVPdYPGtf06frXK4RVPdYI/wC61/Tp+tcg59d3qQ46pfJn/TyLhbLu9SHHVL5M/wCnkQWnREQVj1+8bv6PD6io4Uj6/eN39Hh9RUc2QbnQrjGh6dT9cxXJVNtCh/3Gi6dT9cxXJQFBe6Y7qg8mo9cKnRQXumO6oPJqPXCghBF7ZLILqYF3tB0eP2GrOWDgXe0HR4/Yas5AREQEREBERAREQFi4jhUNSzJURQzRhwcGTsbIy4uAbOBF7E7frKykQaL+RMO8QoPy0PuJ/ImHeIUH5aH3FvUQfhRUMcDBHDHHHE2+WOJoYxtyScrWgAbST96/dEQflVUjJWOZKxj43CzmSND2OHgc07CFp/5Ew7xCg/LQ+4t6iDRfyJh3iFB+Wh9xbLDcIgpmltNDDCwuzFkEbYmk2AuQ0AE2AF/qWWiAhCIg0f8AIuHeIUH5aH3F5/ImHeIUH5aH3FvUQa/DdHqWlJNNTU0LnCzjBEyIuA22JaBcLYIiAtNUaG0Ej3PkoqJ8jnFz3vp4nPcSbkuJbcknlK3KINF/ImHeIUH5aH3FkUOilFA8SQUlJHKL5ZIoIo3i4sbOa0EXBI+9bVEBERBq8Q0Xo6h+eelpJZLAZ5oY5H2HAMzmk2WN/ImHeIUH5aH3FvUQaaDQugY5rmUVC17XBzXsp4muaQbgtIbcEEXutyiICwMTwGmqsvZNPTzZb5N/iZLlva+XODa9hweALPRBov5Ew7xCg/LQ+4n8iYd4hQflofcW9RB8xxhoAaAGgAAAWAA2AAcgX0iICIiAiIgIiICIiAiIgIiICIiAiIgIiICIiAiIgIiICIiAiIgIiICIiAiIgIiICIiAiIgIiICIiD//2Q==">
            <a:hlinkClick r:id="rId3"/>
          </p:cNvPr>
          <p:cNvSpPr>
            <a:spLocks noChangeAspect="1" noChangeArrowheads="1"/>
          </p:cNvSpPr>
          <p:nvPr/>
        </p:nvSpPr>
        <p:spPr bwMode="auto">
          <a:xfrm>
            <a:off x="28575" y="-1150938"/>
            <a:ext cx="454342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673" y="1304928"/>
            <a:ext cx="2057400" cy="4321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data:image/jpeg;base64,/9j/4AAQSkZJRgABAQAAAQABAAD/2wCEAAkGBxISEhUUEhQWFhUXGSAYGRgYFx0fHBoaHx8bGh0cICAcHiggHBwnHxoYITEiJSorLi4uHB8zODMsNygtLisBCgoKDg0OGxAQGywkHyQsLCwsLCwsLCwsLCwsLCwsLCwsLCwsLCwsLCwsLCwsLCwsLCwsLCwsLCwsLCwsLCwsLP/AABEIAP4AxwMBIgACEQEDEQH/xAAbAAACAwEBAQAAAAAAAAAAAAAFBgMEBwIAAf/EAEIQAAEDAgQDBQQIBQMDBQEAAAECAxEAIQQFEjEGQVETImFxgTKRobEHFCNCUsHR8BVicuHxJDOCQ6KyNGOSwsMW/8QAGAEBAQEBAQAAAAAAAAAAAAAAAQACAwT/xAAfEQEBAQACAwADAQAAAAAAAAAAAREhQQISMVFhcSL/2gAMAwEAAhEDEQA/AHZvOED2WQB4kDy2Hlz5VVxOfOctI8hy9ZqJWTOwdRSmANz19K5awAQs95LhG0cuv3j8Ryrzct8Kz+cuzdwjygfKOpqo5iNRBUSfMzRnMM3cB0HWRYaRB3teRcUNRikIkfV0nY6ptFrezba/nWL/AEq2odRFTttz19BU38TMyG2wbkHSTEkTz8BXxGNdNknpGkchtsJtRwnxOXuqjShUE6ZOwI38Rsa81g1NK1L0dACUmL7wevKvhy/ErMlCiequfvM0Qy/JuzBUsBRMCCBAMgjSTYm/73pxJm+IOyBK0eJKIE+YNq4TxQVAaWbdCuPcADHlVfGYFbmoJAUYiBAvygeAiaifw68M0VrQCu0IUq8EwTAMxcU8rhfVxC9PdSgR5k/MVUxebPKEHTE7aAR8QarYPMXXXEttttBSjAsuw5k960Am/uqF/Pmy6402pl7sjBUUqBPiO/3gD3Z8PGTdfUsJZ7mu+20WJkbR8qtYlbSAlPZBStIUSVK5+A2qTh/NWpV2wZbSBqBAi8iZKlHrRh7iFpJ06VHoREERaDNxemSYtQ4TAsKABbCSRe6t/U1ZzPBocSGyUpHiraDMfs/pQ/EZ+g/9I+eoT8qWzYk9b++q2LDmrDNJToS6hI6yJF5tJtepMIMKgQFN+cp/zQLLks9mVKCSob6jty919/lzEFMqNok2gRVuLDni/qq0FAcbTPNJE0I/hzYuhzUAJO20Tb0g+R9wnsVH7pPpRdl0dmgQpMJ7xiDqAIm43HI9Kd1LIweGA/3/AIfpXCcLhj/1/wDsNVsJl7JTdzTO2rkJ8b7dfzq03lrEmHgLfiTY++pO2GcEm6lhRPVJ/IURYw2FWklCUqA3gGqiuHtQs5uOY/Q1SxOEWwkJBIv7QkT6+m1PM6A2vDthBGlJ8BvvMfnXqA9u6NlL95r7RTgN2Aed+zKgCJOuO7pFzA5eFHHGW0JKgUpOkEEymbfET4C551TYOEaNlrcV/KmAPUxVbM8z1W0nT0KuX/GPdR8TvGEKckfhFcCE6wdlaRcgJgXM2uNreVecUO0Ec0iqONblz0BotRgRj8I3EaCdjpSD+/IRXK+I20nuNGeewH79J8aBt7WHhXxYir2qwaXxCsmEISL+f+apY/MMTbUoCbABI3gHxMjVVTCYkBYGmSQQLgQeRBO3nRPEYJx9Y0hKUIkRJmbAzEjlvVtqCsO65qEFUnxN5oTi2CrMHRc76hf7rXPyI99O+D4cUFBXaAQeQn5/v40ncXZ0pnEHDtICEqfT2zoPeWmUkI/lRHIbx5yWccoAxWb6HOxZdcUFSHFau7EHuC51DkVHfYDmQWdY5bLqAyEIMAhSG0Bckke0BPIbUwDjvDWHZuKGxGlMK9NVDH83wzeJS+tp0jR3EEJlNzc97fp50yCqGYpccYVKXivUFHXrVbnBVyvMcvGtSCFEIgGzaOR/AmaQcw4xaeQUIQ4hRghRI7sEGbGdgffW2cNMuowrQfUlTmkSUjluB7iB8qct4WlRODdI9hR/4n9Ks4XK3kqSpSISDJmOQnab/wBqdDVd1hSpF4t0gU+p1QfzFhICXEEK/lHpNdt54wBAQs+g/M1VxGTJCgNStSjHKAYKr+HjHOvZdlLaiBrVdOqRHWPn8qdq4XznSIBDZg9SkfnVXF5i2sjVpSBuC4jz2Fz5UscfOKwz7BReEGQdlDVsf1r2FzBl1OsqCED2yd0+EcyeQG8ii+XSF30slXtC9ydwZ6GCJmxHL3USwuIwjYtM9dCiffprPuMOL1QycOgIaaUNIUO8qQZ1HoenW9+UuYcatHB9o0CHVygJP3VRcnwFGxNOwGNQ4nW0ZTJSbEXETv6Vd7RJF49aQvo3xunANk3lxZPUmd6KqzlC13SreALbe+tzz4GGgLQOafeK9S2vNEJmUKmBa3O/WvtPusBcLkb6rwAIm5if712OH194OGOhBt8vh4iuns6dXPeCQYsP1MmqjiXnCNJKibGSSI8ZrlkKNCrpncJA6bFQ9Nq6OEW6uUCRAvPhtTPgcqSG9DgCjG8SR4g7m5qqEBhWhtaT1Eg+pHWrBqgjJnEnvEAczBIHnVlrh6VKCl8rRHpPyokrHoABUCDMWuDNvT199VMXnKG1aYUVDaIgA3jeZ6jqKci5V8RkCEpJQCVciT77R6VQwqsY+opbKgkWk2A5QTHwqzi+IVqultIMb7k/Ku8ozrEgHWJE27psPTlRxp5GMtyFSTqdecWfwhagn5yfhSF9IeVLw638UVtaVyAnV3xqRoB0kXg3tR/i7Nnfqy3m1rQtvT3QRoVqUlJ1JO8SYuKznF8ZlxPZYlhl1G8JBSZ9LA1Wz4i9lQaS4g9og+Y03g9fSvcU6S62UkERuDIF6KtvZSsjVhn2yfwK1fAkV9zBvKAAoLxRnZHZpHvJP51T6M4CcmywY50tds1h0hM6nLA7CPE3+Fbw925CeyXqQEgSlQiwAmx86wR3NmUT9XYCeilmVR6QB8aePopxAdOIeelSmi32cW0lRXMAQJ7ouZitfoQ8HBYlRu6RMx3zfnXC8lcIGpySdtzfcifePdRFWdtiAAuAbQE/G/S1QfxpFx2ZMmRcCJFyI5zJoyNcvrOEUgBtS407abG5PMWI33qJjHELKySIhPdA7x8b7/L1rtzOxCR2ZMdVb2i9r+dVVLL6gG2gkC8C8nqbW3q38J7iLJlY19C9YQyhuVKMSASbAczY+G1DnsuYUnQhOlA9kmNU/iJ/F/jao+OEPILaEOqbKmjJSeiyRM73rOXHMyU72fbq2nUFQNPWwB9Kr9Q3xDlTpKGAJUpY09CL39OdOeX5Lh0YX6q4ApMd48yo7qnkZ2rOs7S61h7vOqXqHfU4qee1+6P3elUFald5ZPO6iT8aJkTe+FMtcbw6sOy4hQQtRJMXC7p5GDYjltRXL8l7NQLkHmkpmxF5oR9FbiGsuRIiVrJIHQwJpt/ibX4vga6STIOQzM8pU6vUjTJN9wAI68yZr1W3c0YE+2ZM2n8yK9VZFyp4bJGURqIM/iMT5A8qjxOctN91pIUR0skeu6htb40Jwq1LdkkqsfQR8BXGHy1wkwLSd+nh7x7xWd/CTPY5xftKMdE2Hw39ahwmGJWCNUG0gfOiv1dpj/cIJ6bk+Q/Wq2MzhX/TASIF+ZjbwF+lZv7K0cA8rbQUlMGZ6zt1sPKuGsqbUuXHApSuSZj9+tRZDmSklfaalAquSdjH9tqNuZzhhEm/IaTNMyjlOxlTSdkj3CrSGkjYRQ3FZ2Eo1hCogGTaxMCg6+JnVeyEpHv+dqbZFgnxZlgfwjzaVBBgK1RPskLixm+mPWsP4WyQ4zFt4fUEgjtHFD2tI3v+IyPnyvr2GW7iApDkrSoGxsJ+7cbXA91JnB2XrVmDwKhDTZspRgKJCQodTGoSdgaLzYkf0ocP4XDNMrw6EpGvQpQckgxI7v8AxuqfQ70jLy4vOMNJgLcXo8j3RJgbbnc2rVOOsI2MA7K0rIKSAnkQbkHrEifGkThzDg4/C6RCidQUVagBBJmEiTAPPnR2hzirhnDowY7FgJU2sBC0gFbo2VIF1cj0FXvonykdhiYVDhWkFJ5ITOkx4kr91MOfsF7DOjskIQiFtnSb3AseUyLgUL+j3EIwuDUs6lF15R0jlp7vtG52B2rXaMbeRdV+NhVj+AN/iVv4c+W1DVZ88uyEgT07x/T4V0zgMU6O8pQHiYHuomdQrj2XYZAGtwyOUifcJipcNiWG0qLSXDG+lMk8rDfztUmG4aSI1qJ/fvonhsuabIIAn99a3JUy/ivEKxikKwjzBUlJR9o6QZmZ7yQD5fOlBPA+apX2yQFq/GlwK+W48Kix7B1rAgBJJK7GOdt/eaNN8O45lgYga0tkA+3BTMAEjdIvPzFc5QrcT5fiiwgLZWFlQ7oSTJgzEcqXE8NPpGt89iN++YV6DemfEZ/jksLKcU8IEe1fkDeLb9aG4XhrF4nDOYxUqbRMqWrvKg3IneJuSfKr+KmDgLM3C6jCYd9Z1FRlwAoEAqJCfGPDetYXlcgSoEwJOmATzIE2k3jlWQfRdgHP4giAPswpSjP3SgpB8bqSOt/Ctk+qv/jA/flW/CcJGcmbPtSfWK9Uhy5xW7yh5f5r1bz9ILwXZMqCI71wYI8Nz13sKGZlnaiShsaACb/ePXyFR4TUpYCQZmf30ooxw4VLUpwwmZAHPzrnzfiBMFh1LPdBUef9zRvCcNk3c9woyvssOnknoALk+VC87xTgEJV3SLBO8ASSY9avWT6kzysKwNMAnmE+HU0AeZ+sO/ZJCDHNRuP18q+MsLdshJVzn+5q+zgG2ZLzg1RZIvFH0rS8K4G+zIEAXKZJjoJMjnfxrpnC4ZlIK9KT/ORM+U0KxOJWW1FClgA8pB+G1UcPlzqr6SAearTMmb3O29VvKEm82cU+lKFBSCbaUEWHWb7elKHCKQ9jsWkESWx/53P760e4gwC2MG+4lw6ilI7otBWgETPMEjynes/4HxhTmzEqgEL1nmRoWSCYvcDry3o75Fps+kRKcPh0sXLjt+UAJMdbmY9KE/RmiMWwBAJwythPQ+tW/pXxIWrC6NtBE6SBOoXi1LPD+YrwuKw6kwqR2GnmUqIBNtjMdau02Lix8N4R2SBOlIE7q1A2A2m9qWOBMc19Q7yAtbbiwUqHs6iSDcXkdKp/SLhy2hgGfbXYHl3KqfRLhC79dBKo1N3m+7vWnf8ASP2GzZKGklTYBOwSLVy7xEv7qQPOTXOKyVSwhLJCkp3JIBnxFeTw07aSgep/Sn/R4VTnLqvvn0t8qsZb2jigoGwIJJPX51eZylDInsy4r0iesEgV9xWJKEqAQQOW+/WNhy/vV/VrKuJ8On632aWtBcfQnsoiQYOmw094xzIvNavmuTB/DOtLAOtKjCtkqIJFwPumLjpSjxBgkOZjhHSmVKWmRNpCO6Y6ghPuFM6MO/JUsnSAo3VPI9DV49hhr6l/V1g3M6SNzIVA+VbLiMOlOWBhmCCzpSRcK7squNiq973O1ZZhsOt77NJUAcSGidRAGsiNjte8CtwXgQgJgAJbuAkARANoo8PlTMvo4Khi3Xbp7NsBXPXJgJmAE3APUx0mtFczxWwQPU0r8CIC3calRgS0T7limdWDZSTMdT3/AIdR/mteOyJw5nK+RSPIfrXqkQtlO0e7l425V9p2/lPuVNtoG3eO5O9W8ZmKG0mDKosKAududCpkqSTMjYXHlb5ih/b2vuaNWOXswUtWpRJVP7j+1G8BhFxqdVBWOW5HjaJgmqHDGSLkuOJ/pBPxqfMuIO+ptowE2KhuTcEDpEetE/NSHOcycaGhOltOwCTKvXpVHAYF128G/M8/1qbDYcuLHd1QQTPLxM0ffzNDKdElaxy6ecbeW9GbzSrs4VWGacUVpm1j8vGa6azBBBkKSRuAZvubHxqijDPYoy6Slvl+gH5mr2bMttJC9QTFgPxQIi3zpQFxJi1YlhxllEuLCdKEnvHvJVJg90QCbmD51kicUrA5ghxxOktg6kkTulSTIm+9N/FvDmIU4rENnS0pKE6kLhSe6E+yCFH0qlk3DmDbIJ76xclZ5joBPy9eud5GKeb8RKxsaMKpYSP91y2lMydIRCRy5nyNAnHPtmCm5DggSRcKTF7kcuVO+aZq2yoI7NLqSnvIJUmJ/p8OVK+EzPCrWVuIZSQe60svwmOetKjcxzFXapl4rx2LxQbC2nJQVGJbULxsRCjtzH51Y+jfHowXbdqtI7YpMK1pKY176kBJJnry58q6c6c1IU1h0LTpHdUvtJJnvCCFREC4O1WkcSYedL+DU1O5QSSfRyIFW86jGnjzBuKOh3slTHe1SRtOpKFIjoZ9aJ4PNi8JZf1eRQqfRMq94pKcVlbt0rAJNw62pPvWNrdJrtzhPDrAUwpC727N3UfKDf4VbSfsK+smHcSAPwlISf8AvSI91FS3EKSqIETvI/Ws0y3K35KcPjHEFJIUhTqDChII0KPUc6+5hl2ZAKR2iVKWNwiFAC+7VgLcx4Vr2/SWOKM4aRmGHdUuW21grI6aImNyJI2ozxLmjgwrxSQLoAjYoXbc3v8ApWS8QJKWEieYkDyJm2/uplzDOsYcP2LmHUANMqSXDIERZRUB6EVn2+pDlC0kNAQCca1MdZb6VqOfZ82004oSqBGxiVHSP2KxfH4zRh/9sAiFTtCjzNpkG24iKck5p9cy9CES6+pKC5pkqGm51DT5baqZcgU+CM6Kcc60mF/WEySRBQUJUpO9jaQfMdLvWEZkmRPM8v2Jis04Qw5RmyQUkENrkEEH/bVyIB+FbBh229MFI8T1p8eYgzE4UgpASTKeV/f08vCvUXQhYNtIHMyTPvFerWLVJGFWEJB0JVFojTbqIvVPD4JDS5c0lZv4DnMch51zmWduCEp0gkXVF45eVL+PSXEEGSTfcyT+dZtiwwZ5n+lqGTdR0lQ+75eJoZw7kxWStUhER/V/a1FsNgULQERJsCop6CJtzAsPWuMTjSqG2R3dpFpH5CrvaneLxoR9kxE8yOu1vHxqTLMlA7zgk9Onn418edw+Cb7XELCeUkE33gAAmbGvPcQtrw6XsOqQs6UkjYxeRyIjY0/1LGa5ihoRuvkn8zG1BsHlzuKXrc9md/yAqxlGUKc+0em557qP6eFc8T8cYTBIUlKkqdSdIbAO8wZO1vA7xRm80vnFQS0gNp206iPKyTPK439aScuYbQpKlqSJ272wO5sIFufhXeK4nXjR2yUlEjQEzqmLn7u06h5DzoZxigtsEyD3bWgiYTHuPxrFvKM30k5Q19WK0NBLrRSStJAJTfVIsFcje9qznK+HkP4zDMRAcV39xKRKjeNykRRJrjBx/Arwrw1LSkFCzuUJ3SrrEiDz51c4NwSn8ZhSoJKdBdVoRoVpAtcQY1aQYufETT2Dzx/lajg9OkFIWmybFsDupCRa3I3FBPo5wTa8O4vErWpAcKEalK1GAJ7oUU6dokE73iKcc7eU606lSQECAOvtC82j0pf4JQ0rCoTqSCFuAie8TrVeNyYA9B4U36UeI4WwriiUAp/qQP8A8yn86o5j9HygkrQYTvKHBI2v9oEx/wDOmfHZmzhka1qS2n8TigCf6UTKvX3GlTHcZvvr04FtS+jryYSP6U2A6TE1WRBjXCKyC646lDIkl1wgGb9SZM+NXOG83w7Klf6x50JMBtlKoXYclTblNh41H/8AzT2LWF4x1by5slJ7oHQAbekUfw+VYPBNgvLbYAuEq9tXpe/oazIivnGWqxih2eHGHbmT3ipZ9CSlPW01oOEWXUBOnWqBqAA5dZt76Rc9+kdCUlGBa0Ef9VftR/KOXr7qVmeL8esLQl5wl1WpRHtGwEAjYWFkxzvT8Q/xzhEtpWgrb1qVOlKpUkTMG3K1DGeMcWlhGFa0oSBHdQNaiPHefHfxoW6whAl5cKn2EXWT4n2Unzk15DeIcbccYZUhhH+44ATExGpfqLChGXgcPIxyVSlT6tUIUokqlJkrIPdAEm8m21a+2HVKHdgc42mIO94msk+i7BkY9CyD3ErKvCUkA78yoCthfx/4RHO/9q34/Ar5gwsxAMbG4r1dl5ZFz7rV6laWs3UlLpSkhSQNwZ9Ks5ZlBeTqKoT4b/2rvNMNhUp0N+0NiDafE868vW2kBskEwnu8/KjvlCWYu9k2tKDfTAEXm9zVXhfCkNpXuSN/DkKqYpTeGb7XFuBpG4BPfUeiRuTSNxTxdiMU32WFa7JgRc/7io229kbGPjVbiOH0j5e272QKzrSFHTIsg2KtPjtJ6W51nmVcXtYTB9kGtb5c1lSvZ0kQOcyISPI1zwnmHecQ7dxYhJWVEnfu2Nrnb+1LmeKB0dxA3TCRFvHmfU+UVnedS5xHxnisYQVq0JSBCUEhIIO4Em99/Kl+ZUSZJJuetfCP15+FcA0jWi8K4acM3eSQrkD7RWkW8yKufSThyMOkjYAAm3MiPlv+tR8K4ecOxB+6SbGAJUPS58qv59lqnuzSpDjrcplCSeiyY8ZgWv5VlrpnORqTCwoC8DblvAuNyByNOfDudN4V/DOKUhCfqumVbCSk9RJt1qXGY3FtNKbZy5OFYAla3UCSOcBQI1xzIVSvjlturw6FJgSlsD+WQNwomb9PdT2Dzi+O8NiHClCnCkQS4uyfJCAJv+I39KVsjZfW8os4mENEwCJSkr1gkJPdmxuRPwo1xNkKWEMoaQqO8TpBJAgWMGarcFtKwpcLeMw7LrhFn2z3QNXNUdeVXaFxwayicTi3T4u4hfusbnyt4VGrjPL0vNtNFfZSe0cIATACiNICdRJISLjmfQYtnAYkq/iGJxKnpI7RGjshB+4kJPd9L1Vf+j1tw/6PG4d0HZLh0L8okkn0FX8S7nP0kKGpOAbDSebirrVymCSE8t5pHdxD+Jd1LUt1xRmTJJ8PKPIUz4b6PcWFhLqCiTYhQ0wOZX7KR8T51pPCvAWHaQC5pc6pSe6fM7rHmY8KctWsdYykAhLyu8TAbbgqk2ExZPxPrWnt/R8y1hXEaycQptRSlPd7xBKZmFq9SB4Cquc5K1/GcOW9ASt1K4SkQC2jVAixko9Jp2/hxHaOrJ1BKiPcd/hVImHYnDpSxER3gRvPMEe8Eela9isgThsrLDeyWu94lRClq8Tva1ZWW23G0pSkFfb6NJUoySo94pHK8wDW0P45CUlkfaaUEKWqDMJPQCTV4/KiZwSwG8W6RsGhqBSO8DphKRq3kAlUkcovNNmbrdKTICUcwn8+tCOCsJK8VoA7q0jvSe6UkxJNhM0y48pAhxVvwge119KZ8XbhKipIgTYV6oVZo9p+xat1AJ9IHOvta4II1h1LMJSVeQpowOHU22O0MKjcbD31A5jkJGhuBO8CB6VBjiVMK6iPW4q4gI+c5EleMdUpa3YKYU4Z3Sk7AAASeQqXEZO2tOladSekqH/iQT60VxrZD7k/y2/4IqMGueEkZ9wwEp1MhQKdhqM22g7yJt6UiLSoEzv48/Pr61uTqARes/4yyLR32xZSoIPU3n4fKj4LCUpI5/pX1ttStgT8qJM5cnuqMkGYPKxg2iwn5VdDIAsKr5A5cK4QljDySYRty5jy517jpZSwjSopUFpggkR3V8xcbVd4cSQ01pgSALienuvQ/irFN9int0qCdYGpC9JBhe2oEbHY1NdFw8VY0IUyXlrQpOkhXekEXg7jeqeHcZKkqfS4oJuAhYSQZnmkzttapncBhnAOxxUeD6dN/wCtMioX8lxEEhGsdUEOD4X/AM0cg247jTD62lJQp4JSdSHu6dR8U2NuRoixxRlr4hxp1knc2Wj3wVfAVmWmLERG45+415cAApt03EiPda1OprDWSYF0gMuYZwnkIQrzg3PlUWYcFtxdDiST9ySPeEqFZcHev786LZbxHimT9g+4mJgEhSY6QZjyq4/CP2WZHim//S4l9IHUEpnpBsfdXWZvZl2akudgokRq0ltweI/xSW1mGMxLynkKdLpgq7HULABMkJ8hTdwzmGZrTqeUgMJMFWJTFhvGxJ8TaqIAzXMsQ25hVLhx9ClSFjVIIUkAxE2t5xRDFcYPLZU0tstlUAkKUBHMaCe7yuDQDitbalBrBOrfVPeIbSdNjs6I+XLetROHZLSdUTAk7XI50yUs8y1xDCWXBplOKSqSY/BMk7W57U+uZxhkMuOiNSwUCHEKTKgRBNiPUetIXFOIbE6UIShCgoNkEFWwiLG5HKfOvN8Z4PDsxhsKC+tPeUokhM8p3P8ASPWqAx8GZ+pOJxDcIJeHaJIUFadKTvpJER4g+EUxs4R19Uk78z+X9qzj6NHi/mYUuCVIckBISI0xEJEAbeNq2bF4pDKb78kj9/GteM2cp1hGUsI9rzJPOvlBVodxVxsPcK9W9vSEmclH3le7+9XmcGhI2nzqFTpIkyOYBtA5edUMZiHBEk6VHujnFyJ62FVyABzZ6cU9HVP/AIJqFUbih2fZg2ziXA4rSLHbkEJJtztUjGPaVGhxKwem/S45b1y1pcWaXeMFyyIsdf5Ko+tYi9AOL7sp/rHyVR5IuvZg44kI0tobEQlCACY5qUZJPPeJNQObV9aj0r66RWUd8hXDTW5gAwOkUt8eKPZIAv3vur0mwjY2PlTDkjYLaIIs2CBqAVNuR5X6cqXvpGMttJie8faRePA729K0r8I2DbC3mwbBS0p2AJkgEWsRRTPMKrBvtlpSkgwYCiOdxbrVPJUK7dvWkpAcQpMggCFC3uox9IZlxsz9w/Ontnob4lUWsPhHUJDweQorS8EmNOkWKe8Jk2JJFqpcNZSMxQ4plhSC2UhQQ6L6tUQFxOx+9RVgBeDwiTySswUgC5TzHtbG5v15VU+iviNvCqxDayEazr1q2SESNiRJJWABPoaZJaVPF8IPJOhKVlZ2QptaVHrFoPK4o3gOC2cOjts0c7JG4bCkyfAkXnwSD51azbj1b6i3lzSlriPrC5HuFhHgYH8tCWOD3XXA9jni4s3VJJ9PAeFqMiSYvjJ1z7DKMOWG5s4PaI5k/dT5mT61awPCuIcaSnGYlwpBJLaSTqJMytR9oyecRApqy7CNtoAb7NttIklUJEem4/c0tcR/SMwwC3hkB93m6r/bSbiUxvHhHnSRz+FYfCNanIZZA3JAUrySd/melBcJ9IGDSlxakFxSVFLSDEqAA7xTskSYkzttWYZrmr+Kc7R5alq2EzbwSOVHci4QWrSvElTYPstBJLznkj7o/mV6A1DXPFPFmIxqu+QlsGzafZHTzNLyV85/f5Vqg+jxtxKT2OIYMX76Fe9KoPuIoFmH0a4hB+yWlQAMBaS2r4yj11UYnP0Y4ooxoIIB7Nd/SP3NaVm2LLbK3lFKyBABMzB0yYO3upE4S4dfwjoedSUkJIgCRBtIIsTv1FTcV8UtaFNMpC5mVcpJnce0efTxO1O5E2HCvJDSFWQCkGOQkAx8a9S64FrQgCTCEQBy7or1dL5VYJY1lDQR2zilbhMxExt1J6bmvrLkeyjSdpVE7gbTCd+ZnwqrmeIWsJBmSFABIPTmBePhVQZW4VCFaUkmyVTyCtrpFxyii/UQPpHn6w4TKxpV3p/9sdAB4bUGcd0wUhTJKyJlR7QaUQfCfdanXO8Ott06wdJUkgm02G0yDfx5VXx6U4kJS6oakmUnQAr1MSR61yT7meOeYDXZkd4woKEggJJ672oPxJilOMJJCU/aQdN7gHwtRTiNR0sW/wCofdoVQbOr4RsgG7x38leVFQG25FcrVX0IFdfVVLsJoDQ+HgDhkyBBR99u3sjZQNrnc0s8ftrS23olN4EOBSZnkImfGIFF8jeLTUbEIT1BHd6i/KhXGTkhJ56iQdKYHQkiCL8iK1bw0UWU9m+0hS1KXrTqvYXFo5mrfGaj2jYAmUx/3A26Gg2Aw60ugrFwtMknxm3XajOPeC8VhyRIChPlqBM+G9XY6XchzN1xMOI0IbAS2nTAuTqMnck71BwXkjD5dcfkhCgAnqTPLmbf2o5mn2h1tBISmQZUkQBee9FvO9JuScVv4IulmAtw3UQDET+tanNF4bE5hmMKz2ry0YdoWAiVnoABtN9r9RSVi/pD7XEtJYw7YaQv75AU5v7RVZKZuZml9WBGMUXH8UsOm5LiNSfIFJlP/wAaceHuF2GhKQh611AhXw3SPMCrZ0UWOcxOJcLzUqUfa7FMNJAHspUT9qepiN/Kqycq7cEP4dsBPtuqT2RT5qQBJ6CCTT0l5OkAbCqK0lUpOlbYVIQtIUBNyRNxfoRQcBOFOHcMFrVh9QSkx9ZcgrBP3WkxAP8AMZIn0p/yfBtND7MQT7SyZWv+pW58rAchQFSkq9pBTFpbV/8AU/rXsMkz3Hh5Od0+/b406MN5TX0TS+vMXmwNaD5i4NV3+KUhJ2Bp9oPUbxyWkgqUAPFPdPvET60m5phWsS4pAbbchMytML6aQtABKiSIk++K8+8t1JdeX2TI+8d1eCRuSf3a9A8xzsrR2TCeyZ5z7a+uo8gbWHqTRacaJw3nParLACZbQC5pOrQbJSjUmxVYzAMRvXqWfo7WW04ko6Nge9fWvVuXhYfcbkjK0p1lUpUIUlRSoE2gFMGDUeKy90FKmlByDs4qDBBFlpTJsTvO29B+Nc/LGGCiQFGFAC094C3jJn/jRDJsap3DtrCiQoT6Hb4EA+M1q50yFq4rY7UsO62nEqSVJcEp0pUJIUOUXkiruKybCvNlaUgGCdTRGk87xIPqKWOJcsbdxTxcEnui/wDQil93IXWlBeHdUjqApQChbcAi9cvb8tYbMbwUpwI7N4QkhVweYI6xS1n2UYlLfYlBUUuwNKbE6SZn19KIYbi7GYZKQ+0l4SBqHdV5gjcW238+UGcfSQsJIw7B1rX7bsEIMRZMCTYwTbfxqvqiw/w9igNQZUREnSJ87X6ii3BOLT2g1C5IHeCt9iJ8LW8KP8OZ3iS39orWeeoDnflcb0SexjDiYcaOoAAKN9uYIhQO9HCxaxeUoVqVdJJjVunabEW2POKH4vhxtySsggyQZNyb2g7gA3q4jLyFBbD5gq9kkqA7sdQodLeFVcXhsashBDUFR+0tKfamdXe5nkacJJx2TMNhehJUpGwKpiAL7yT035m9WuHOG8U8vUCWERIKkypQNu6nntuaZ8Q1hcv0uYhZW5eEmCozN0oOwn7yqVM+4wexFmwWUREJUdRA21K/IfGi5PoM+f5tgmEqacQl9YV7EJ6C5UJCPIXrDsc5pfUUAJhUgC4E+c0xqsKV8yMuK8614XazTJlPEHad1xpDhH3gdCo8xY+oo2hbBPtLaP8A7iZAP9advdSFk1n2/P8AI08AT5Vnz8crXiNnHYxCdQIfbA3EOCPMd4D3Vew+cacMMQUCCo6gCbASmRMnlt41n+HfUXFpSNKkbrQopPhtTYFqVlyypRUqFEqPgT/igjWVcS4d72VQfH9/OKPtNJO4rJ+GG0fWW+7Bm97HutmRa24+PWtPw75gkCw3P3R5qPdSPM1qJbGHi6SUk9DE1RzR5TTa3ChtZSNQ1Jgz46SJ+dRYfiJhTyWkq1kzKk+wmOWo+0fIR4mrnEhBwzo/lqRDzFbynVnEHvoJTFgEgcgNgny86H4fEJdICFWJgkD12MTTNxAtWMX27SFKbS2hJgEm5V3TpmDymqrmBacdbVh2VNKiXdZ3myRA5iFX6RNGAa4IWhjtkuL1awiCAEkFOomQogc+RNeqq7hHEj2CfECRXqvawqX0rZ4l7sEpMpKSv0Ku7/2n3EVYw+aBrD4R5kKUspDaUJchBVqIhSYN5J5jlStknDJeY+tOoffTrLQQyfZCQkyo6VEJvYAcvGm3LuB8HiGVKadew8clrCgkjaxAO8861zaxBvENq+sKSe+oBElN5OhMkRympHklIkpIE7kWnzoFwzlZxmEfQ4+sOIcntE/eA1ASJEptt5VC9xQMCwvDpBecUChJKQmJttqM3tQ1outsKF+s+VQYjK23BEXmZ+NSsBQSkK3i/nAmulO6fWgrCMIEC1vzqNQg7V0lwlBO55fl+VdoVSkCm+e3lVDPs8xLLEodIIIAJgqTMgwTsYkUVcX0pd4uM4fb7yazUT1OKUStZUtRuSokk+pvXXaAVzyvQXGZmSYbHqfyok1nRPFOdKWsWJWo+NEkPKKe8KYuHckbUA4RJPM8uVq1431WaUcJhHELQopIE01suHQVmyQQNRMCTyE7nwFNicmQ4nSoWNLmNY0yw4NaUGEhQGoX3SoiUk723ovlv05it2rcSlMKM6lTM7eFvfTNkjixh0lIQQdQKXEBSSJO4Nx6Vn2KbUyqLlJuk9R+o2I/tTnwzjJwqPNX/kaENY7GNqSmcIEOJIhbJARGxBSoSBHSdqvthLuGSh5IcbMnSdwZN0q3Sf2RQN7F0Uw73+nR/T86dIZl3DsPa8OsLSkEltVnAOojurHiCPIUezNxX1dYKVXTYxM+6qudYdOIaDetWHIEd3/aX4uJHenxv5U0fxNLWGC41BGlJ087hJifOR6UwFjhll5lp2UGFgnysYn1vXeWo14jXrSUllsk6hdRuRvv/amZrM23kHRChHeTHeA/mT08RI8aS2sdh8O7CkJSta7aE2TyEkzPLaPCn4jmw8laCUiIVpM9bfrXqq4Z8BoCeZMnn3jfzr1JLv0aOBlvEYZLpUQEvCLFJMpUmyiJ7qTY86V+Mc5fJKVPOFMm2swR5TVDgLGlOLUqT30LBHW0j1kVSzzEJcdUFEgJNwLyelVuyMw1/RrnQS1iEK/DqPqo/rQjLsUh3GhSjJB7if5up8B+9qCpxrbXahtJSdISb73PKTy/xQNLpBkKhQvNWaLcbW7iFtPKQ+w4lsEgPhSdMfiPITvBM1UczFKynTdJUdJ6jvQfUCaTeMeIO2g/jAUfMifzNF8mzILaRsChCVEEW0d/wvsfURRWtMGExWlI7w0BEhRFtxp8QNNEC5CwnzM+UW+NBMBjAsKQVDVIAA6ABRB8D3qnRj0lSDqgFHsxe8EH8vWgi8/Gl3i1R7H/AJCjC8TvS7xc8ew/5Ci1UlZpiCEwDcmPnP78aFsC9d4talrFjb8zUn1VaTJSY8prXyMdrSmjAAEknYc960Hh1gtsoSsQYuP7+tJWCUoQpCiD1t8aNsY9axocUnrBVoSrn31TOn+VIk7G1Yah1xGJSyjWrY2AG6idgBzNDsbDyNeJUEJHspQJVPKTck/yi3nvS62+63BbcUEKvpjShXUpaMw2NpUPmKvYfN2ioKdaAUNltGCP+BlPu006QrH4W2lxCtB2BifAgiQFf4qHKz2aA2FWCjfaxM++/vo5icAl1tbiFF5QPM6FNyYHduAmYEpKp50u4XEstvlGK1hI2U3cBW4mbwPC9XIGs0w61IWMItNhBSoanCRZQSo93rAACqNYNyGGwbHSJ5H47VVay9vuuNq1NLVqUoLJSR3jYfdlRvytvyqQPiCneJA/LaqmCrzwMiR76hViCcO4yJPskAeCgZ/I+lZa064nFFwEhRcO/OTsfCOVaOFJUAqNSSASDsUkXHlFVUV8M4oKCkkgjYgwR5GijWPQsf6hsKUNnUJGsf1CwX8D40OkJXAMg3GwMHwFgOXoam1CTPnVuJ3js8wzJSlbpcBE6WknULbnXpSm4JiSfnXqTeICBiTG8D5V9q1moMvwwwzrriu8htS2kjmtSYmegAInzgdQKxtm24F3dTh8tRQkeQKVHnvvvTDnmH1JxqdUdi92w8UvaQoehDV+k0FzrDJD5Tr9lCEyRuUtpSbfdGoG1bZVMtwS31lICiJGopElMyAY6Tv0FNzeXtNt6UIS9Ckw2VSQVIWVADcwCICjIUT4Gg/DeIQhL8wkpAVrUnUAUyUpA1JGokd0qULxFxRzD45oasQ2DpxDiW7FIcS4tQK06YMaUglJkyFECJNOIMznKEuqKW9IKe+VJRA0n2UpSCZJCdQhUKJUO7FCXA4UNBoxqa0m8Dd5Q/7dR99NWZvlKobS0QFOQlUykEAAjvpS2kACUWITrJMKMp6ceZeDgiUkAK3QdLhTFhG/IDepLmXOrSFGRqLpKo30pKRbaR3lCP5h0o0vOm2ghax3gViekHQJ8JQvblSbi8fqMp3VdXmQgq9Neo1zj8at1cRAOwjqpSgfOVU+unWl4XM0utpULE3I5jz9PnVDizEILMCZ1DrykG+3hQvBYYYFuX1w6RKWk3VPIq5IA3vfwrjPnP8ATov05i4v6nflaudjWqeR31W59KYsNg9XhQPhdlUEkQCd+tO+Bw9tqKorN5A0oSRfqLGqmL4Wc3ZWCZ2VYj1iD7qa2GbVDi81baKEqMFaggGLajcD9/rVhLrGX4mSlTXeI72+lcfecdkqUOjaYHpt1i+F3U3QsLJtEEEnwF/nTU5iUoQpalhKU+0tRhKf1J5AXNZ3xTxspyWsKVIb5ubOOdf6E/yi559K1mivZhm6cIlbAV2jzhCHNB7raZBKQoe04YAMWF71Bi2ApBKwEIF0IESD49Seg8aTyrvJ8x86aHXgEnWrUvSYHS24HIeNXlMEqROaHCqBaXoKt07oVy7w29aO4TNmXYBAZd2g+wo+B5Ug493WpM9P1qReKVrAJlIAlJ59avXhads1wsqGpASoEGY3AO09Kt5PjSlQbX7Jsk9Og8qCoLwAAdJbBB0quY6Am8VbZwzjh0tJKlRy2HiTsB4msNDmJRYxMp7yRJgxuIG9pIB5z1r4lUGDvzmvMP6gCCkqSYlKgRqG9xYiajxkIKSkaUnYd0AHmkD2iQZM9CKUXc9UPrHjpH516qucu/6g+Q+VfaGaHPZnIWDfW2hsz1QQAfGyfjULyTiHiZkrWYvFuZqVeDlQSY0wDIF43671IhpKHiROkIkDzgfnW9ZX8qfYwa1hwBRVHeMqBFgUlERFyecgQImaPt4VxDD6EuHDr7QOBDbaO2Ukakq0obIIF0xJBiTtSKFrgvTeQUzfSQTG9rWr5lKC48gqJUpSwJKlA6lbHUDq3INjWpUZ28WhQ7VSHBHdbGJXKSdACiPs/voSqe8e8qYNqU85xJcVq0JTYAlIA1Hmowkb77c/cXz/ADpaXH0BS/tSCoKWVJghSjAPsyFpteO8JNqq5blyVtrxL8ltJCdCDBUo7CT7KfESa185SphMArEqJbQlISmVrJCUJ8VE2HluelFUYprDx2BKnRu8oez1DSSO6P5j3vKq2Kx6nAEABDYultNkp/NR8TJ3qLB4curCAY8fCsXyKJZW4o7qUoz1JO5mfnWoYbh1pxtBdSFWB9Y38dzv8KG5HkzbYBAvzPM0yh/SB+/CstYi/hjafZTEVL2YAsKmZbU4EmQNclIjkN5PL3Gqy8SIPgY91VhTdoEpuYFI3G2NUFNHUUASsd06lKkhJHhEXPpRHi3iE4VXZISFPaQdSgChAP4R95Xiqw6VneLxS3VFxxRWtRkqUZJNUjNq5nGev4mA4vuJ9ltNkJ6kDqb3N7mhK1V2TUDldZGbV36slbMoHfRdXiOvpV5nFwnuAJEXJ/d6GYJ0pII/yKnxCQlQIG9x4VnynSiB1YKhBJHlF71Ik9+/S/uqxosSek/v31UbTKj5fl/ardPxomQ4dpxClLPeB0oQTpQtUA95YnSL/wB6BcQ4nGlZw7iOyG/YtiEEclSCdY/mJNW8jV9gr+v/AOoong8zKAEOJDrQkhCtx/SrdPpbwrDSDhvCOMtwtMCZkXAv8KsYt4l5tEr0lCiUpCST7I3VZIjdXIU34JSA024gHs3PZCgNQjcGLHzHuFVM14awz5SshSVQbJPdM9R6U4mc49orxB0QsC0pMiQNp2Nep4by1DYIAHdVp2jlM19rNWP/2Q==">
            <a:hlinkClick r:id="rId5"/>
          </p:cNvPr>
          <p:cNvSpPr>
            <a:spLocks noChangeAspect="1" noChangeArrowheads="1"/>
          </p:cNvSpPr>
          <p:nvPr/>
        </p:nvSpPr>
        <p:spPr bwMode="auto">
          <a:xfrm>
            <a:off x="28575" y="-800100"/>
            <a:ext cx="13144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613" y="2362200"/>
            <a:ext cx="2541387" cy="324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09999"/>
            <a:ext cx="3429000" cy="24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52500" y="6215417"/>
            <a:ext cx="571500" cy="369332"/>
          </a:xfrm>
          <a:prstGeom prst="rect">
            <a:avLst/>
          </a:prstGeom>
          <a:noFill/>
          <a:ln>
            <a:noFill/>
          </a:ln>
        </p:spPr>
        <p:txBody>
          <a:bodyPr wrap="square" rtlCol="0">
            <a:spAutoFit/>
          </a:bodyPr>
          <a:lstStyle/>
          <a:p>
            <a:r>
              <a:rPr lang="en-US" dirty="0" smtClean="0"/>
              <a:t>10</a:t>
            </a:r>
            <a:endParaRPr lang="en-US" dirty="0"/>
          </a:p>
        </p:txBody>
      </p:sp>
      <p:sp>
        <p:nvSpPr>
          <p:cNvPr id="10" name="TextBox 9"/>
          <p:cNvSpPr txBox="1"/>
          <p:nvPr/>
        </p:nvSpPr>
        <p:spPr>
          <a:xfrm>
            <a:off x="4598438" y="5626763"/>
            <a:ext cx="571500" cy="369332"/>
          </a:xfrm>
          <a:prstGeom prst="rect">
            <a:avLst/>
          </a:prstGeom>
          <a:noFill/>
          <a:ln>
            <a:noFill/>
          </a:ln>
        </p:spPr>
        <p:txBody>
          <a:bodyPr wrap="square" rtlCol="0">
            <a:spAutoFit/>
          </a:bodyPr>
          <a:lstStyle/>
          <a:p>
            <a:r>
              <a:rPr lang="en-US" dirty="0" smtClean="0"/>
              <a:t>11</a:t>
            </a:r>
            <a:endParaRPr lang="en-US" dirty="0"/>
          </a:p>
        </p:txBody>
      </p:sp>
      <p:sp>
        <p:nvSpPr>
          <p:cNvPr id="11" name="TextBox 10"/>
          <p:cNvSpPr txBox="1"/>
          <p:nvPr/>
        </p:nvSpPr>
        <p:spPr>
          <a:xfrm>
            <a:off x="7732568" y="5605981"/>
            <a:ext cx="571500" cy="369332"/>
          </a:xfrm>
          <a:prstGeom prst="rect">
            <a:avLst/>
          </a:prstGeom>
          <a:noFill/>
          <a:ln>
            <a:noFill/>
          </a:ln>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366823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sz="quarter" idx="1"/>
          </p:nvPr>
        </p:nvSpPr>
        <p:spPr/>
        <p:txBody>
          <a:bodyPr>
            <a:normAutofit lnSpcReduction="10000"/>
          </a:bodyPr>
          <a:lstStyle/>
          <a:p>
            <a:r>
              <a:rPr lang="en-US" u="sng" dirty="0">
                <a:hlinkClick r:id="rId2"/>
              </a:rPr>
              <a:t>http://www.princeton.edu/~achaney/tmve/wiki100k/docs/Optical_illusion.html  </a:t>
            </a:r>
            <a:endParaRPr lang="en-US" u="sng" dirty="0" smtClean="0">
              <a:hlinkClick r:id="rId2"/>
            </a:endParaRPr>
          </a:p>
          <a:p>
            <a:pPr lvl="1"/>
            <a:r>
              <a:rPr lang="en-US" dirty="0" smtClean="0"/>
              <a:t>In depth explanations of different types of illusions</a:t>
            </a:r>
            <a:endParaRPr lang="en-US" u="sng" dirty="0" smtClean="0">
              <a:hlinkClick r:id="rId2"/>
            </a:endParaRPr>
          </a:p>
          <a:p>
            <a:r>
              <a:rPr lang="en-US" u="sng" dirty="0" smtClean="0">
                <a:hlinkClick r:id="rId2"/>
              </a:rPr>
              <a:t>http</a:t>
            </a:r>
            <a:r>
              <a:rPr lang="en-US" u="sng" dirty="0">
                <a:hlinkClick r:id="rId2"/>
              </a:rPr>
              <a:t>://</a:t>
            </a:r>
            <a:r>
              <a:rPr lang="en-US" u="sng" dirty="0" smtClean="0">
                <a:hlinkClick r:id="rId2"/>
              </a:rPr>
              <a:t>en.wikipedia.org/wiki/Optical_illusion#Physiological_illusions</a:t>
            </a:r>
            <a:r>
              <a:rPr lang="en-US" dirty="0" smtClean="0"/>
              <a:t> </a:t>
            </a:r>
          </a:p>
          <a:p>
            <a:pPr lvl="1"/>
            <a:r>
              <a:rPr lang="en-US" dirty="0" smtClean="0"/>
              <a:t>More in depth explanations of different types of illusions</a:t>
            </a:r>
          </a:p>
          <a:p>
            <a:r>
              <a:rPr lang="en-US" u="sng" dirty="0">
                <a:hlinkClick r:id="rId3"/>
              </a:rPr>
              <a:t>http://staff.pausd.org/~cbly/1web_design/08_09/marcus/homepage.html</a:t>
            </a:r>
            <a:r>
              <a:rPr lang="en-US" dirty="0"/>
              <a:t> </a:t>
            </a:r>
            <a:endParaRPr lang="en-US" dirty="0" smtClean="0"/>
          </a:p>
          <a:p>
            <a:pPr lvl="1"/>
            <a:r>
              <a:rPr lang="en-US" dirty="0" smtClean="0"/>
              <a:t>Background on optical illusions with various examples</a:t>
            </a:r>
            <a:endParaRPr lang="en-US" dirty="0" smtClean="0">
              <a:hlinkClick r:id="rId4"/>
            </a:endParaRPr>
          </a:p>
          <a:p>
            <a:pPr lvl="0"/>
            <a:r>
              <a:rPr lang="en-US" u="sng" dirty="0" smtClean="0">
                <a:hlinkClick r:id="rId4"/>
              </a:rPr>
              <a:t>http</a:t>
            </a:r>
            <a:r>
              <a:rPr lang="en-US" u="sng" dirty="0">
                <a:hlinkClick r:id="rId4"/>
              </a:rPr>
              <a:t>://library.thinkquest.org/J0110336/types.htm</a:t>
            </a:r>
            <a:endParaRPr lang="en-US" dirty="0"/>
          </a:p>
          <a:p>
            <a:pPr lvl="1"/>
            <a:r>
              <a:rPr lang="en-US" dirty="0" smtClean="0"/>
              <a:t>More background on optical illusions with examples</a:t>
            </a:r>
          </a:p>
        </p:txBody>
      </p:sp>
    </p:spTree>
    <p:extLst>
      <p:ext uri="{BB962C8B-B14F-4D97-AF65-F5344CB8AC3E}">
        <p14:creationId xmlns:p14="http://schemas.microsoft.com/office/powerpoint/2010/main" val="403265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(cont.)</a:t>
            </a:r>
            <a:endParaRPr lang="en-US" dirty="0"/>
          </a:p>
        </p:txBody>
      </p:sp>
      <p:sp>
        <p:nvSpPr>
          <p:cNvPr id="3" name="Content Placeholder 2"/>
          <p:cNvSpPr>
            <a:spLocks noGrp="1"/>
          </p:cNvSpPr>
          <p:nvPr>
            <p:ph sz="quarter" idx="1"/>
          </p:nvPr>
        </p:nvSpPr>
        <p:spPr>
          <a:xfrm>
            <a:off x="228600" y="1447800"/>
            <a:ext cx="8686800" cy="5562600"/>
          </a:xfrm>
        </p:spPr>
        <p:txBody>
          <a:bodyPr>
            <a:normAutofit fontScale="92500" lnSpcReduction="20000"/>
          </a:bodyPr>
          <a:lstStyle/>
          <a:p>
            <a:r>
              <a:rPr lang="en-US" u="sng" dirty="0">
                <a:hlinkClick r:id="rId2"/>
              </a:rPr>
              <a:t>http://www.optics4kids.org/home/content/illusions/</a:t>
            </a:r>
            <a:endParaRPr lang="en-US" dirty="0"/>
          </a:p>
          <a:p>
            <a:pPr lvl="1"/>
            <a:r>
              <a:rPr lang="en-US" dirty="0"/>
              <a:t>This site explains what optical illusions are in an understandable way. It talks a lot about how the brain is involved with optical illusions. </a:t>
            </a:r>
          </a:p>
          <a:p>
            <a:r>
              <a:rPr lang="en-US" u="sng" dirty="0">
                <a:hlinkClick r:id="rId3"/>
              </a:rPr>
              <a:t>http://phys.org/news145621013.html</a:t>
            </a:r>
            <a:endParaRPr lang="en-US" dirty="0"/>
          </a:p>
          <a:p>
            <a:pPr lvl="1"/>
            <a:r>
              <a:rPr lang="en-US" dirty="0"/>
              <a:t>This site is the site where we found information about research and tests on optical illusions today and how they work. </a:t>
            </a:r>
            <a:endParaRPr lang="en-US" dirty="0" smtClean="0"/>
          </a:p>
          <a:p>
            <a:r>
              <a:rPr lang="en-US" dirty="0">
                <a:hlinkClick r:id="rId4"/>
              </a:rPr>
              <a:t>http://www.newopticalillusions.com/history/</a:t>
            </a:r>
            <a:endParaRPr lang="en-US" dirty="0"/>
          </a:p>
          <a:p>
            <a:pPr lvl="1"/>
            <a:r>
              <a:rPr lang="en-US" dirty="0"/>
              <a:t>This website gave information about the history of illusions and gave information about certain people who contributed to the knowledge of optical allusions.</a:t>
            </a:r>
          </a:p>
          <a:p>
            <a:r>
              <a:rPr lang="en-US" dirty="0">
                <a:hlinkClick r:id="rId5"/>
              </a:rPr>
              <a:t>http://library.thinkquest.org/J0110336/history.htm</a:t>
            </a:r>
            <a:endParaRPr lang="en-US" dirty="0"/>
          </a:p>
          <a:p>
            <a:pPr lvl="1"/>
            <a:r>
              <a:rPr lang="en-US" dirty="0"/>
              <a:t>This website gave information on the history of illusions concerning the different phases of knowledge known about optical illusions over different time periods.</a:t>
            </a:r>
          </a:p>
          <a:p>
            <a:r>
              <a:rPr lang="en-US" dirty="0">
                <a:hlinkClick r:id="rId6"/>
              </a:rPr>
              <a:t>http://dictionary.reference.com/browse/illusion</a:t>
            </a:r>
            <a:endParaRPr lang="en-US" dirty="0"/>
          </a:p>
          <a:p>
            <a:pPr lvl="1"/>
            <a:r>
              <a:rPr lang="en-US" dirty="0"/>
              <a:t>This website gave definitions and defined/explained what are illusions</a:t>
            </a:r>
            <a:r>
              <a:rPr lang="en-US" dirty="0" smtClean="0"/>
              <a:t>.</a:t>
            </a:r>
            <a:endParaRPr lang="en-US" dirty="0"/>
          </a:p>
        </p:txBody>
      </p:sp>
    </p:spTree>
    <p:extLst>
      <p:ext uri="{BB962C8B-B14F-4D97-AF65-F5344CB8AC3E}">
        <p14:creationId xmlns:p14="http://schemas.microsoft.com/office/powerpoint/2010/main" val="63307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of Pictures</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55000" lnSpcReduction="20000"/>
          </a:bodyPr>
          <a:lstStyle/>
          <a:p>
            <a:r>
              <a:rPr lang="en-US" u="sng" dirty="0">
                <a:hlinkClick r:id="rId2"/>
              </a:rPr>
              <a:t>http://michaelbach.de/ot/lum_herGrid/</a:t>
            </a:r>
            <a:r>
              <a:rPr lang="en-US" dirty="0"/>
              <a:t> </a:t>
            </a:r>
            <a:r>
              <a:rPr lang="en-US" dirty="0" smtClean="0"/>
              <a:t>(2)</a:t>
            </a:r>
            <a:endParaRPr lang="en-US" dirty="0"/>
          </a:p>
          <a:p>
            <a:r>
              <a:rPr lang="en-US" u="sng" dirty="0">
                <a:hlinkClick r:id="rId3"/>
              </a:rPr>
              <a:t>http://</a:t>
            </a:r>
            <a:r>
              <a:rPr lang="en-US" u="sng" dirty="0" smtClean="0">
                <a:hlinkClick r:id="rId3"/>
              </a:rPr>
              <a:t>lookmind.com/illusions.php?id=211&amp;cat=9</a:t>
            </a:r>
            <a:r>
              <a:rPr lang="en-US" u="sng" dirty="0" smtClean="0"/>
              <a:t> (6)</a:t>
            </a:r>
            <a:endParaRPr lang="en-US" dirty="0"/>
          </a:p>
          <a:p>
            <a:r>
              <a:rPr lang="en-US" u="sng" dirty="0">
                <a:hlinkClick r:id="rId4"/>
              </a:rPr>
              <a:t>http://</a:t>
            </a:r>
            <a:r>
              <a:rPr lang="en-US" u="sng" dirty="0" smtClean="0">
                <a:hlinkClick r:id="rId4"/>
              </a:rPr>
              <a:t>www.wiskit.com/marilyn/noanswer.html</a:t>
            </a:r>
            <a:r>
              <a:rPr lang="en-US" u="sng" dirty="0" smtClean="0"/>
              <a:t> (7)</a:t>
            </a:r>
            <a:endParaRPr lang="en-US" dirty="0"/>
          </a:p>
          <a:p>
            <a:r>
              <a:rPr lang="en-US" u="sng" dirty="0">
                <a:hlinkClick r:id="rId5"/>
              </a:rPr>
              <a:t>http://www.psy.ritsumei.ac.jp/~</a:t>
            </a:r>
            <a:r>
              <a:rPr lang="en-US" u="sng" dirty="0" smtClean="0">
                <a:hlinkClick r:id="rId5"/>
              </a:rPr>
              <a:t>akitaoka/cafewalle.html</a:t>
            </a:r>
            <a:r>
              <a:rPr lang="en-US" u="sng" dirty="0" smtClean="0"/>
              <a:t> (9)</a:t>
            </a:r>
            <a:endParaRPr lang="en-US" dirty="0"/>
          </a:p>
          <a:p>
            <a:r>
              <a:rPr lang="en-US" u="sng" dirty="0">
                <a:hlinkClick r:id="rId6"/>
              </a:rPr>
              <a:t>http://</a:t>
            </a:r>
            <a:r>
              <a:rPr lang="en-US" u="sng" dirty="0" smtClean="0">
                <a:hlinkClick r:id="rId6"/>
              </a:rPr>
              <a:t>news.bbc.co.uk/2/shared/spl/hi/pop_ups/05/magazine_the_moon_illusion/html/1.stm</a:t>
            </a:r>
            <a:r>
              <a:rPr lang="en-US" u="sng" dirty="0" smtClean="0"/>
              <a:t> (8)</a:t>
            </a:r>
            <a:endParaRPr lang="en-US" dirty="0"/>
          </a:p>
          <a:p>
            <a:r>
              <a:rPr lang="en-US" u="sng" dirty="0">
                <a:hlinkClick r:id="rId7"/>
              </a:rPr>
              <a:t>http://en.wikipedia.org/wiki/Waterfall_(M._C._Escher</a:t>
            </a:r>
            <a:r>
              <a:rPr lang="en-US" u="sng" dirty="0" smtClean="0">
                <a:hlinkClick r:id="rId7"/>
              </a:rPr>
              <a:t>)</a:t>
            </a:r>
            <a:r>
              <a:rPr lang="en-US" u="sng" dirty="0" smtClean="0"/>
              <a:t> (11)</a:t>
            </a:r>
            <a:endParaRPr lang="en-US" dirty="0"/>
          </a:p>
          <a:p>
            <a:r>
              <a:rPr lang="en-US" u="sng" dirty="0">
                <a:hlinkClick r:id="rId8"/>
              </a:rPr>
              <a:t>http://visualfunhouse.com/esher_inspired/eschers-ascending-and-descending-stairs.html</a:t>
            </a:r>
            <a:r>
              <a:rPr lang="en-US" dirty="0"/>
              <a:t> </a:t>
            </a:r>
            <a:r>
              <a:rPr lang="en-US" dirty="0" smtClean="0"/>
              <a:t> (10)</a:t>
            </a:r>
            <a:endParaRPr lang="en-US" dirty="0"/>
          </a:p>
          <a:p>
            <a:r>
              <a:rPr lang="en-US" u="sng" dirty="0">
                <a:hlinkClick r:id="rId9"/>
              </a:rPr>
              <a:t>http://</a:t>
            </a:r>
            <a:r>
              <a:rPr lang="en-US" u="sng" dirty="0" smtClean="0">
                <a:hlinkClick r:id="rId9"/>
              </a:rPr>
              <a:t>en.wikipedia.org/wiki/Optical_illusion</a:t>
            </a:r>
            <a:r>
              <a:rPr lang="en-US" u="sng" dirty="0" smtClean="0"/>
              <a:t> (3)</a:t>
            </a:r>
          </a:p>
          <a:p>
            <a:r>
              <a:rPr lang="en-US" u="sng" dirty="0" smtClean="0">
                <a:hlinkClick r:id="rId10"/>
              </a:rPr>
              <a:t>http</a:t>
            </a:r>
            <a:r>
              <a:rPr lang="en-US" u="sng" dirty="0">
                <a:hlinkClick r:id="rId10"/>
              </a:rPr>
              <a:t>://</a:t>
            </a:r>
            <a:r>
              <a:rPr lang="en-US" u="sng" dirty="0" smtClean="0">
                <a:hlinkClick r:id="rId10"/>
              </a:rPr>
              <a:t>www.world-mysteries.com/illusions/sci_illusions3.htm</a:t>
            </a:r>
            <a:r>
              <a:rPr lang="en-US" u="sng" dirty="0" smtClean="0"/>
              <a:t> (4)</a:t>
            </a:r>
            <a:endParaRPr lang="en-US" dirty="0"/>
          </a:p>
          <a:p>
            <a:r>
              <a:rPr lang="en-US" u="sng" dirty="0">
                <a:hlinkClick r:id="rId11"/>
              </a:rPr>
              <a:t>http://</a:t>
            </a:r>
            <a:r>
              <a:rPr lang="en-US" u="sng" dirty="0" smtClean="0">
                <a:hlinkClick r:id="rId11"/>
              </a:rPr>
              <a:t>www.archimedes-lab.org/what_is_illusion.html</a:t>
            </a:r>
            <a:r>
              <a:rPr lang="en-US" u="sng" dirty="0" smtClean="0"/>
              <a:t> (5)</a:t>
            </a:r>
          </a:p>
          <a:p>
            <a:r>
              <a:rPr lang="en-US" dirty="0">
                <a:hlinkClick r:id="rId12"/>
              </a:rPr>
              <a:t>http://staff.pausd.org/~</a:t>
            </a:r>
            <a:r>
              <a:rPr lang="en-US" dirty="0" smtClean="0">
                <a:hlinkClick r:id="rId12"/>
              </a:rPr>
              <a:t>cbly/1web_design/08_09/marcus/Physiological.html</a:t>
            </a:r>
            <a:r>
              <a:rPr lang="en-US" dirty="0" smtClean="0"/>
              <a:t> (1, 12)</a:t>
            </a:r>
          </a:p>
          <a:p>
            <a:r>
              <a:rPr lang="en-US" u="sng" dirty="0">
                <a:hlinkClick r:id="rId13"/>
              </a:rPr>
              <a:t>http://www.ritsumei.ac.jp/~</a:t>
            </a:r>
            <a:r>
              <a:rPr lang="en-US" u="sng" dirty="0" smtClean="0">
                <a:hlinkClick r:id="rId13"/>
              </a:rPr>
              <a:t>akitaoka/rotsnake.gif</a:t>
            </a:r>
            <a:r>
              <a:rPr lang="en-US" u="sng" dirty="0" smtClean="0"/>
              <a:t> (13)</a:t>
            </a:r>
          </a:p>
          <a:p>
            <a:r>
              <a:rPr lang="en-US" u="sng" dirty="0">
                <a:hlinkClick r:id="rId14"/>
              </a:rPr>
              <a:t>http://</a:t>
            </a:r>
            <a:r>
              <a:rPr lang="en-US" u="sng" dirty="0" smtClean="0">
                <a:hlinkClick r:id="rId14"/>
              </a:rPr>
              <a:t>www.bubblews.com/assets/images/news/1431958694_1373050204.jpg</a:t>
            </a:r>
            <a:r>
              <a:rPr lang="en-US" u="sng" dirty="0" smtClean="0"/>
              <a:t> (14)</a:t>
            </a:r>
          </a:p>
          <a:p>
            <a:r>
              <a:rPr lang="en-US" u="sng" dirty="0">
                <a:hlinkClick r:id="rId15"/>
              </a:rPr>
              <a:t>http://</a:t>
            </a:r>
            <a:r>
              <a:rPr lang="en-US" u="sng" dirty="0" smtClean="0">
                <a:hlinkClick r:id="rId15"/>
              </a:rPr>
              <a:t>static.ddmcdn.com/gif/0-optical-illusions-pulsing-burst-670.jpg</a:t>
            </a:r>
            <a:r>
              <a:rPr lang="en-US" dirty="0"/>
              <a:t> </a:t>
            </a:r>
            <a:r>
              <a:rPr lang="en-US" dirty="0" smtClean="0"/>
              <a:t>(15)</a:t>
            </a:r>
          </a:p>
          <a:p>
            <a:r>
              <a:rPr lang="en-US" dirty="0">
                <a:hlinkClick r:id="rId16"/>
              </a:rPr>
              <a:t>http://www.bing.com/images/search?q=famous+optical+illusions&amp;qs=n&amp;form=QBIR&amp;pq=famous+optical+illusions&amp;sc=0-18&amp;sp=-1&amp;sk=#</a:t>
            </a:r>
            <a:r>
              <a:rPr lang="en-US" dirty="0" smtClean="0">
                <a:hlinkClick r:id="rId16"/>
              </a:rPr>
              <a:t>view=detail&amp;id=50F2A7EBD4A7BE1E4E1CBF9E548853BD5A8E2990&amp;selectedIndex=1</a:t>
            </a:r>
            <a:r>
              <a:rPr lang="en-US" dirty="0" smtClean="0"/>
              <a:t> (16)</a:t>
            </a:r>
            <a:endParaRPr lang="en-US" dirty="0"/>
          </a:p>
          <a:p>
            <a:r>
              <a:rPr lang="en-US" dirty="0" smtClean="0">
                <a:hlinkClick r:id="rId17"/>
              </a:rPr>
              <a:t>http</a:t>
            </a:r>
            <a:r>
              <a:rPr lang="en-US" dirty="0">
                <a:hlinkClick r:id="rId17"/>
              </a:rPr>
              <a:t>://www.bing.com/images/search?q=johannes+mueller+&amp;qs=n&amp;form=QBIR&amp;pq=johannes+mueller+&amp;sc=8-17&amp;sp=-1&amp;sk=#</a:t>
            </a:r>
            <a:r>
              <a:rPr lang="en-US" dirty="0" smtClean="0">
                <a:hlinkClick r:id="rId17"/>
              </a:rPr>
              <a:t>view=detail&amp;id=E871B9200AFC8ACED33DCA81358729E5BB906141&amp;selectedIndex=0</a:t>
            </a:r>
            <a:r>
              <a:rPr lang="en-US" dirty="0" smtClean="0"/>
              <a:t> (17)</a:t>
            </a:r>
            <a:endParaRPr lang="en-US" dirty="0"/>
          </a:p>
          <a:p>
            <a:endParaRPr lang="en-US" dirty="0"/>
          </a:p>
        </p:txBody>
      </p:sp>
    </p:spTree>
    <p:extLst>
      <p:ext uri="{BB962C8B-B14F-4D97-AF65-F5344CB8AC3E}">
        <p14:creationId xmlns:p14="http://schemas.microsoft.com/office/powerpoint/2010/main" val="318880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sz="quarter" idx="1"/>
          </p:nvPr>
        </p:nvSpPr>
        <p:spPr/>
        <p:txBody>
          <a:bodyPr>
            <a:normAutofit/>
          </a:bodyPr>
          <a:lstStyle/>
          <a:p>
            <a:r>
              <a:rPr lang="en-US" dirty="0" smtClean="0"/>
              <a:t>Illusion: </a:t>
            </a:r>
          </a:p>
          <a:p>
            <a:pPr lvl="1"/>
            <a:r>
              <a:rPr lang="en-US" dirty="0"/>
              <a:t>Latin root of illusion: illudere </a:t>
            </a:r>
          </a:p>
          <a:p>
            <a:pPr lvl="1"/>
            <a:r>
              <a:rPr lang="en-US" dirty="0"/>
              <a:t>Illudere: “to mock” in </a:t>
            </a:r>
            <a:r>
              <a:rPr lang="en-US" dirty="0" smtClean="0"/>
              <a:t>Greek</a:t>
            </a:r>
          </a:p>
          <a:p>
            <a:r>
              <a:rPr lang="en-US" dirty="0" smtClean="0"/>
              <a:t>Definition </a:t>
            </a:r>
          </a:p>
          <a:p>
            <a:pPr lvl="1"/>
            <a:r>
              <a:rPr lang="en-US" dirty="0"/>
              <a:t>Something with deceptive appearance: deceives the senses or mind </a:t>
            </a:r>
            <a:endParaRPr lang="en-US" dirty="0" smtClean="0"/>
          </a:p>
          <a:p>
            <a:pPr lvl="1"/>
            <a:r>
              <a:rPr lang="en-US" dirty="0" smtClean="0"/>
              <a:t>A perception as of visual stimuli (optical illusion) that represents what is perceived in a way different from the way it is in reality</a:t>
            </a:r>
            <a:endParaRPr lang="en-US" dirty="0"/>
          </a:p>
          <a:p>
            <a:r>
              <a:rPr lang="en-US" dirty="0" smtClean="0"/>
              <a:t>Seeing is Not Believing!</a:t>
            </a:r>
            <a:endParaRPr lang="en-US" dirty="0"/>
          </a:p>
        </p:txBody>
      </p:sp>
      <p:pic>
        <p:nvPicPr>
          <p:cNvPr id="1026" name="Picture 2" descr="http://www.googlemodules.com/image/screenshot/07D3C54F-718A-AA6E-6DE2-81DA33A0F3EC.png"/>
          <p:cNvPicPr>
            <a:picLocks noChangeAspect="1" noChangeArrowheads="1"/>
          </p:cNvPicPr>
          <p:nvPr/>
        </p:nvPicPr>
        <p:blipFill rotWithShape="1">
          <a:blip r:embed="rId3">
            <a:extLst>
              <a:ext uri="{28A0092B-C50C-407E-A947-70E740481C1C}">
                <a14:useLocalDpi xmlns:a14="http://schemas.microsoft.com/office/drawing/2010/main" val="0"/>
              </a:ext>
            </a:extLst>
          </a:blip>
          <a:srcRect t="8703" b="15459"/>
          <a:stretch/>
        </p:blipFill>
        <p:spPr bwMode="auto">
          <a:xfrm>
            <a:off x="6096000" y="685800"/>
            <a:ext cx="2667000" cy="1892595"/>
          </a:xfrm>
          <a:prstGeom prst="rect">
            <a:avLst/>
          </a:prstGeom>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6934200" y="2578395"/>
            <a:ext cx="762000"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3725467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sz="quarter" idx="1"/>
          </p:nvPr>
        </p:nvSpPr>
        <p:spPr>
          <a:xfrm>
            <a:off x="457200" y="1600200"/>
            <a:ext cx="8382000" cy="5257800"/>
          </a:xfrm>
        </p:spPr>
        <p:txBody>
          <a:bodyPr>
            <a:normAutofit/>
          </a:bodyPr>
          <a:lstStyle/>
          <a:p>
            <a:r>
              <a:rPr lang="en-US" dirty="0" smtClean="0"/>
              <a:t>450 B.C.E. </a:t>
            </a:r>
          </a:p>
          <a:p>
            <a:pPr lvl="1"/>
            <a:r>
              <a:rPr lang="en-US" dirty="0" smtClean="0"/>
              <a:t>Epicharmus: blamed the senses</a:t>
            </a:r>
          </a:p>
          <a:p>
            <a:pPr lvl="1"/>
            <a:r>
              <a:rPr lang="en-US" dirty="0" smtClean="0"/>
              <a:t> Protagoras: blamed the environment</a:t>
            </a:r>
          </a:p>
          <a:p>
            <a:r>
              <a:rPr lang="en-US" dirty="0" smtClean="0"/>
              <a:t>350 B.C.E.</a:t>
            </a:r>
          </a:p>
          <a:p>
            <a:pPr lvl="1"/>
            <a:r>
              <a:rPr lang="en-US" dirty="0" smtClean="0"/>
              <a:t>Aristotle:  E.+ P. are both right and wrong</a:t>
            </a:r>
          </a:p>
          <a:p>
            <a:r>
              <a:rPr lang="en-US" dirty="0" smtClean="0"/>
              <a:t>300 B.C.E </a:t>
            </a:r>
          </a:p>
          <a:p>
            <a:pPr lvl="1"/>
            <a:r>
              <a:rPr lang="en-US" dirty="0" smtClean="0"/>
              <a:t>Plato:  5 senses + mind are a team</a:t>
            </a:r>
          </a:p>
          <a:p>
            <a:r>
              <a:rPr lang="en-US" dirty="0" smtClean="0"/>
              <a:t>1826</a:t>
            </a:r>
          </a:p>
          <a:p>
            <a:pPr lvl="1"/>
            <a:r>
              <a:rPr lang="en-US" dirty="0" smtClean="0"/>
              <a:t>Johannes Mueller:  psychologist + 2 books</a:t>
            </a:r>
          </a:p>
          <a:p>
            <a:pPr lvl="1"/>
            <a:r>
              <a:rPr lang="en-US" dirty="0" smtClean="0"/>
              <a:t>Created + explained  illusions</a:t>
            </a:r>
          </a:p>
          <a:p>
            <a:pPr lvl="1"/>
            <a:endParaRPr lang="en-US" dirty="0" smtClean="0"/>
          </a:p>
          <a:p>
            <a:endParaRPr lang="en-US" dirty="0" smtClean="0"/>
          </a:p>
        </p:txBody>
      </p:sp>
      <p:pic>
        <p:nvPicPr>
          <p:cNvPr id="2050" name="Picture 2" descr="http://upload.wikimedia.org/wikipedia/commons/thumb/3/30/Johannes_Mueller.jpg/225px-Johannes_Mue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81000"/>
            <a:ext cx="2066924" cy="26640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3072441"/>
            <a:ext cx="2362199" cy="369332"/>
          </a:xfrm>
          <a:prstGeom prst="rect">
            <a:avLst/>
          </a:prstGeom>
          <a:noFill/>
        </p:spPr>
        <p:txBody>
          <a:bodyPr wrap="square" rtlCol="0">
            <a:spAutoFit/>
          </a:bodyPr>
          <a:lstStyle/>
          <a:p>
            <a:r>
              <a:rPr lang="en-US" dirty="0" smtClean="0"/>
              <a:t>Johannes Mueller (17)</a:t>
            </a:r>
            <a:endParaRPr lang="en-US" dirty="0"/>
          </a:p>
        </p:txBody>
      </p:sp>
    </p:spTree>
    <p:extLst>
      <p:ext uri="{BB962C8B-B14F-4D97-AF65-F5344CB8AC3E}">
        <p14:creationId xmlns:p14="http://schemas.microsoft.com/office/powerpoint/2010/main" val="21535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lstStyle/>
          <a:p>
            <a:r>
              <a:rPr lang="en-US" dirty="0" smtClean="0"/>
              <a:t>Creating Optical Illusions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91" y="3200400"/>
            <a:ext cx="525700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60764" y="6096000"/>
            <a:ext cx="685800"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52063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Optical Illusions </a:t>
            </a:r>
            <a:endParaRPr lang="en-US" dirty="0"/>
          </a:p>
        </p:txBody>
      </p:sp>
      <p:sp>
        <p:nvSpPr>
          <p:cNvPr id="3" name="Content Placeholder 2"/>
          <p:cNvSpPr>
            <a:spLocks noGrp="1"/>
          </p:cNvSpPr>
          <p:nvPr>
            <p:ph sz="quarter" idx="1"/>
          </p:nvPr>
        </p:nvSpPr>
        <p:spPr/>
        <p:txBody>
          <a:bodyPr/>
          <a:lstStyle/>
          <a:p>
            <a:r>
              <a:rPr lang="en-US" sz="2800" dirty="0" smtClean="0"/>
              <a:t>Use color</a:t>
            </a:r>
            <a:r>
              <a:rPr lang="en-US" sz="2800" dirty="0"/>
              <a:t>, light, patterns to make images that deceive the </a:t>
            </a:r>
            <a:r>
              <a:rPr lang="en-US" sz="2800" dirty="0" smtClean="0"/>
              <a:t>brain</a:t>
            </a:r>
            <a:endParaRPr lang="en-US" sz="2800" dirty="0"/>
          </a:p>
          <a:p>
            <a:r>
              <a:rPr lang="en-US" sz="2800" dirty="0"/>
              <a:t>Trick our brains into seeing things which might not be real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11230"/>
            <a:ext cx="4724400" cy="351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6096000"/>
            <a:ext cx="457200"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68156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Optical Illusions Work </a:t>
            </a:r>
            <a:endParaRPr lang="en-US" dirty="0"/>
          </a:p>
        </p:txBody>
      </p:sp>
      <p:sp>
        <p:nvSpPr>
          <p:cNvPr id="3" name="Content Placeholder 2"/>
          <p:cNvSpPr>
            <a:spLocks noGrp="1"/>
          </p:cNvSpPr>
          <p:nvPr>
            <p:ph sz="quarter" idx="1"/>
          </p:nvPr>
        </p:nvSpPr>
        <p:spPr>
          <a:xfrm>
            <a:off x="762000" y="1447800"/>
            <a:ext cx="7391400" cy="4114800"/>
          </a:xfrm>
        </p:spPr>
        <p:txBody>
          <a:bodyPr>
            <a:normAutofit/>
          </a:bodyPr>
          <a:lstStyle/>
          <a:p>
            <a:r>
              <a:rPr lang="en-US" dirty="0"/>
              <a:t>The brain processes the image and creates a perception that does not match the picture </a:t>
            </a:r>
          </a:p>
          <a:p>
            <a:r>
              <a:rPr lang="en-US" dirty="0" smtClean="0"/>
              <a:t>The brain is responsible for illusions more than the optic eye </a:t>
            </a:r>
            <a:endParaRPr lang="en-US" dirty="0"/>
          </a:p>
          <a:p>
            <a:r>
              <a:rPr lang="en-US" dirty="0" smtClean="0"/>
              <a:t>Brain makes sense of what we see</a:t>
            </a:r>
          </a:p>
          <a:p>
            <a:r>
              <a:rPr lang="en-US" dirty="0" smtClean="0"/>
              <a:t>It receives stimuli from the eye (SIGHT) and adds MEMORY AND INTERPRETATION </a:t>
            </a:r>
          </a:p>
          <a:p>
            <a:r>
              <a:rPr lang="en-US" dirty="0" smtClean="0"/>
              <a:t>Differences between perception and the image seen by eye =  visual illusion </a:t>
            </a:r>
          </a:p>
          <a:p>
            <a:endParaRPr lang="en-US" dirty="0"/>
          </a:p>
        </p:txBody>
      </p:sp>
    </p:spTree>
    <p:extLst>
      <p:ext uri="{BB962C8B-B14F-4D97-AF65-F5344CB8AC3E}">
        <p14:creationId xmlns:p14="http://schemas.microsoft.com/office/powerpoint/2010/main" val="225651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Question </a:t>
            </a:r>
            <a:r>
              <a:rPr lang="en-US" dirty="0"/>
              <a:t>B</a:t>
            </a:r>
            <a:r>
              <a:rPr lang="en-US" dirty="0" smtClean="0"/>
              <a:t>eing </a:t>
            </a:r>
            <a:r>
              <a:rPr lang="en-US" dirty="0"/>
              <a:t>S</a:t>
            </a:r>
            <a:r>
              <a:rPr lang="en-US" dirty="0" smtClean="0"/>
              <a:t>tudied </a:t>
            </a:r>
            <a:r>
              <a:rPr lang="en-US" dirty="0"/>
              <a:t>T</a:t>
            </a:r>
            <a:r>
              <a:rPr lang="en-US" dirty="0" smtClean="0"/>
              <a:t>oday</a:t>
            </a:r>
            <a:endParaRPr lang="en-US" dirty="0"/>
          </a:p>
        </p:txBody>
      </p:sp>
      <p:sp>
        <p:nvSpPr>
          <p:cNvPr id="3" name="Content Placeholder 2"/>
          <p:cNvSpPr>
            <a:spLocks noGrp="1"/>
          </p:cNvSpPr>
          <p:nvPr>
            <p:ph sz="quarter" idx="1"/>
          </p:nvPr>
        </p:nvSpPr>
        <p:spPr>
          <a:xfrm>
            <a:off x="533400" y="1524000"/>
            <a:ext cx="8229600" cy="4525963"/>
          </a:xfrm>
        </p:spPr>
        <p:txBody>
          <a:bodyPr>
            <a:normAutofit/>
          </a:bodyPr>
          <a:lstStyle/>
          <a:p>
            <a:pPr marL="0" indent="0" algn="ctr">
              <a:buNone/>
            </a:pPr>
            <a:r>
              <a:rPr lang="en-US" sz="4000" dirty="0"/>
              <a:t>Is the illusion of movement in a stationary picture caused by the eye or the brain, or both?</a:t>
            </a:r>
          </a:p>
          <a:p>
            <a:pPr marL="0" indent="0" algn="ctr">
              <a:buNone/>
            </a:pPr>
            <a:endParaRPr lang="en-US" sz="4000" dirty="0" smtClean="0">
              <a:solidFill>
                <a:srgbClr val="0070C0"/>
              </a:solidFill>
            </a:endParaRPr>
          </a:p>
          <a:p>
            <a:pPr marL="0" indent="0" algn="ctr">
              <a:buNone/>
            </a:pP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02290"/>
            <a:ext cx="4648200" cy="34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0" y="6324600"/>
            <a:ext cx="533400"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217156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dirty="0" smtClean="0"/>
              <a:t>Research </a:t>
            </a:r>
            <a:endParaRPr lang="en-US" dirty="0"/>
          </a:p>
        </p:txBody>
      </p:sp>
      <p:sp>
        <p:nvSpPr>
          <p:cNvPr id="3" name="Content Placeholder 2"/>
          <p:cNvSpPr>
            <a:spLocks noGrp="1"/>
          </p:cNvSpPr>
          <p:nvPr>
            <p:ph sz="quarter" idx="1"/>
          </p:nvPr>
        </p:nvSpPr>
        <p:spPr>
          <a:xfrm>
            <a:off x="533400" y="1143000"/>
            <a:ext cx="8382000" cy="5562600"/>
          </a:xfrm>
        </p:spPr>
        <p:txBody>
          <a:bodyPr>
            <a:normAutofit fontScale="85000" lnSpcReduction="10000"/>
          </a:bodyPr>
          <a:lstStyle/>
          <a:p>
            <a:r>
              <a:rPr lang="en-US" dirty="0" smtClean="0"/>
              <a:t>Relationship/direct </a:t>
            </a:r>
            <a:r>
              <a:rPr lang="en-US" dirty="0"/>
              <a:t>correlation between illusory motion and microsaccades </a:t>
            </a:r>
            <a:endParaRPr lang="en-US" dirty="0" smtClean="0"/>
          </a:p>
          <a:p>
            <a:pPr lvl="1"/>
            <a:r>
              <a:rPr lang="en-US" sz="3200" dirty="0" smtClean="0"/>
              <a:t>This </a:t>
            </a:r>
            <a:r>
              <a:rPr lang="en-US" sz="3200" dirty="0"/>
              <a:t>means people’s eyes involuntarily move several times per second while looking at a visual, causing someone to see movement. </a:t>
            </a:r>
          </a:p>
          <a:p>
            <a:r>
              <a:rPr lang="en-US" dirty="0" smtClean="0"/>
              <a:t>Tests:</a:t>
            </a:r>
          </a:p>
          <a:p>
            <a:pPr lvl="1"/>
            <a:r>
              <a:rPr lang="en-US" sz="3200" dirty="0" smtClean="0"/>
              <a:t>Used </a:t>
            </a:r>
            <a:r>
              <a:rPr lang="en-US" sz="3200" dirty="0"/>
              <a:t>video – based eye movement </a:t>
            </a:r>
            <a:r>
              <a:rPr lang="en-US" sz="3200" dirty="0" smtClean="0"/>
              <a:t>monitor to track subject’s eyes</a:t>
            </a:r>
          </a:p>
          <a:p>
            <a:pPr lvl="1"/>
            <a:r>
              <a:rPr lang="en-US" sz="3200" dirty="0" smtClean="0"/>
              <a:t>Subjects release button when they see movement and press button when they see no movement (no illusion) </a:t>
            </a:r>
          </a:p>
          <a:p>
            <a:r>
              <a:rPr lang="en-US" dirty="0" smtClean="0"/>
              <a:t>Results: </a:t>
            </a:r>
          </a:p>
          <a:p>
            <a:pPr lvl="1"/>
            <a:r>
              <a:rPr lang="en-US" sz="3200" dirty="0" smtClean="0"/>
              <a:t>Microsaccade </a:t>
            </a:r>
            <a:r>
              <a:rPr lang="en-US" sz="3200" dirty="0"/>
              <a:t>rates increased </a:t>
            </a:r>
            <a:r>
              <a:rPr lang="en-US" sz="3200" dirty="0" smtClean="0"/>
              <a:t>before </a:t>
            </a:r>
            <a:r>
              <a:rPr lang="en-US" sz="3200" dirty="0"/>
              <a:t>subjects </a:t>
            </a:r>
            <a:r>
              <a:rPr lang="en-US" sz="3200" dirty="0" smtClean="0"/>
              <a:t>saw fast movement</a:t>
            </a:r>
          </a:p>
          <a:p>
            <a:pPr lvl="1"/>
            <a:r>
              <a:rPr lang="en-US" sz="3200" dirty="0" smtClean="0"/>
              <a:t>Microsaccades</a:t>
            </a:r>
            <a:r>
              <a:rPr lang="en-US" sz="3200" dirty="0"/>
              <a:t> </a:t>
            </a:r>
            <a:r>
              <a:rPr lang="en-US" sz="3200" dirty="0" smtClean="0"/>
              <a:t>are related to the perception of illusory motion – may cause optical illusions </a:t>
            </a:r>
          </a:p>
          <a:p>
            <a:pPr marL="0" indent="0">
              <a:buNone/>
            </a:pPr>
            <a:endParaRPr lang="en-US" dirty="0"/>
          </a:p>
        </p:txBody>
      </p:sp>
    </p:spTree>
    <p:extLst>
      <p:ext uri="{BB962C8B-B14F-4D97-AF65-F5344CB8AC3E}">
        <p14:creationId xmlns:p14="http://schemas.microsoft.com/office/powerpoint/2010/main" val="588554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048000"/>
            <a:ext cx="8001000" cy="1752600"/>
          </a:xfrm>
        </p:spPr>
        <p:txBody>
          <a:bodyPr/>
          <a:lstStyle/>
          <a:p>
            <a:r>
              <a:rPr lang="en-US" dirty="0" smtClean="0"/>
              <a:t>Physiological Illusions and Cognitive Illusions</a:t>
            </a:r>
            <a:endParaRPr lang="en-US" dirty="0"/>
          </a:p>
        </p:txBody>
      </p:sp>
      <p:sp>
        <p:nvSpPr>
          <p:cNvPr id="2" name="Title 1"/>
          <p:cNvSpPr>
            <a:spLocks noGrp="1"/>
          </p:cNvSpPr>
          <p:nvPr>
            <p:ph type="ctrTitle"/>
          </p:nvPr>
        </p:nvSpPr>
        <p:spPr>
          <a:xfrm>
            <a:off x="457200" y="1600200"/>
            <a:ext cx="8305800" cy="1470025"/>
          </a:xfrm>
        </p:spPr>
        <p:txBody>
          <a:bodyPr/>
          <a:lstStyle/>
          <a:p>
            <a:r>
              <a:rPr lang="en-US" dirty="0" smtClean="0"/>
              <a:t>Different Types of Optical Illusions</a:t>
            </a:r>
            <a:endParaRPr lang="en-US" dirty="0"/>
          </a:p>
        </p:txBody>
      </p:sp>
    </p:spTree>
    <p:extLst>
      <p:ext uri="{BB962C8B-B14F-4D97-AF65-F5344CB8AC3E}">
        <p14:creationId xmlns:p14="http://schemas.microsoft.com/office/powerpoint/2010/main" val="3572442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151</TotalTime>
  <Words>1383</Words>
  <Application>Microsoft Office PowerPoint</Application>
  <PresentationFormat>On-screen Show (4:3)</PresentationFormat>
  <Paragraphs>133</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Franklin Gothic Book</vt:lpstr>
      <vt:lpstr>Perpetua</vt:lpstr>
      <vt:lpstr>Wingdings 2</vt:lpstr>
      <vt:lpstr>Equity</vt:lpstr>
      <vt:lpstr>Optical Illusions: Seeing is Not Believing! </vt:lpstr>
      <vt:lpstr>Definition </vt:lpstr>
      <vt:lpstr>History </vt:lpstr>
      <vt:lpstr>Creating Optical Illusions</vt:lpstr>
      <vt:lpstr>How to Create Optical Illusions </vt:lpstr>
      <vt:lpstr>How Optical Illusions Work </vt:lpstr>
      <vt:lpstr>Important Question Being Studied Today</vt:lpstr>
      <vt:lpstr>Research </vt:lpstr>
      <vt:lpstr>Different Types of Optical Illusions</vt:lpstr>
      <vt:lpstr>Physiological Illusions</vt:lpstr>
      <vt:lpstr>Cognitive Illusions</vt:lpstr>
      <vt:lpstr>Ambiguous illusions</vt:lpstr>
      <vt:lpstr>Distorting/geometrical Illusions</vt:lpstr>
      <vt:lpstr>Paradox Illusions</vt:lpstr>
      <vt:lpstr>Bibliography</vt:lpstr>
      <vt:lpstr>Bibliography (cont.)</vt:lpstr>
      <vt:lpstr>Bibliography of Pictures</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Types of Optical Illusions</dc:title>
  <dc:creator>Gore, Regan</dc:creator>
  <cp:lastModifiedBy>Cohen, Alexandra</cp:lastModifiedBy>
  <cp:revision>15</cp:revision>
  <dcterms:created xsi:type="dcterms:W3CDTF">2014-01-08T19:31:11Z</dcterms:created>
  <dcterms:modified xsi:type="dcterms:W3CDTF">2014-09-04T15:45:08Z</dcterms:modified>
</cp:coreProperties>
</file>