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9" r:id="rId4"/>
    <p:sldId id="268" r:id="rId5"/>
    <p:sldId id="261" r:id="rId6"/>
    <p:sldId id="269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72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666699"/>
    <a:srgbClr val="FF99CC"/>
    <a:srgbClr val="3BD78D"/>
    <a:srgbClr val="88D5F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7CC2-A2E4-4319-B58C-E32A205E85F7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EA61-4B32-490A-8664-19CCF6A58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7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7CC2-A2E4-4319-B58C-E32A205E85F7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EA61-4B32-490A-8664-19CCF6A58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8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7CC2-A2E4-4319-B58C-E32A205E85F7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EA61-4B32-490A-8664-19CCF6A58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9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7CC2-A2E4-4319-B58C-E32A205E85F7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EA61-4B32-490A-8664-19CCF6A58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6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7CC2-A2E4-4319-B58C-E32A205E85F7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EA61-4B32-490A-8664-19CCF6A58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7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7CC2-A2E4-4319-B58C-E32A205E85F7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EA61-4B32-490A-8664-19CCF6A58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8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7CC2-A2E4-4319-B58C-E32A205E85F7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EA61-4B32-490A-8664-19CCF6A58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9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7CC2-A2E4-4319-B58C-E32A205E85F7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EA61-4B32-490A-8664-19CCF6A58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8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7CC2-A2E4-4319-B58C-E32A205E85F7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EA61-4B32-490A-8664-19CCF6A58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9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7CC2-A2E4-4319-B58C-E32A205E85F7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EA61-4B32-490A-8664-19CCF6A58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7CC2-A2E4-4319-B58C-E32A205E85F7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EA61-4B32-490A-8664-19CCF6A58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97CC2-A2E4-4319-B58C-E32A205E85F7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BEA61-4B32-490A-8664-19CCF6A58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9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-history.mcs.st-and.ac.uk/HistTopics/Topology_in_mathematics.html" TargetMode="External"/><Relationship Id="rId2" Type="http://schemas.openxmlformats.org/officeDocument/2006/relationships/hyperlink" Target="http://www.princeton.edu/~achaney/tmve/wiki100k/docs/Topolog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usdermathematik.at/images/vietoris70.jpg" TargetMode="External"/><Relationship Id="rId5" Type="http://schemas.openxmlformats.org/officeDocument/2006/relationships/hyperlink" Target="http://mathworld.wolfram.com/Homotopy.html" TargetMode="External"/><Relationship Id="rId4" Type="http://schemas.openxmlformats.org/officeDocument/2006/relationships/hyperlink" Target="http://en.wikipedia.org/wiki/File:Hilbert3d-step3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85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The History of Topology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By: Taylor Brewer and Alanna Aboulafia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88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74000">
              <a:schemeClr val="accent3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Brouwer</a:t>
            </a:r>
            <a:r>
              <a:rPr lang="en-US" dirty="0" smtClean="0"/>
              <a:t>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Brouwer</a:t>
            </a:r>
            <a:r>
              <a:rPr lang="en-US" dirty="0" smtClean="0"/>
              <a:t> also worked on mapping degrees and the concepts of “</a:t>
            </a:r>
            <a:r>
              <a:rPr lang="en-US" dirty="0" err="1" smtClean="0"/>
              <a:t>somplical</a:t>
            </a:r>
            <a:r>
              <a:rPr lang="en-US" dirty="0" smtClean="0"/>
              <a:t> approximation” and the relationship between maps</a:t>
            </a:r>
          </a:p>
          <a:p>
            <a:pPr lvl="1"/>
            <a:r>
              <a:rPr lang="en-US" dirty="0" smtClean="0"/>
              <a:t>Key developments to topology</a:t>
            </a:r>
          </a:p>
          <a:p>
            <a:r>
              <a:rPr lang="en-US" dirty="0" smtClean="0"/>
              <a:t>Because his findings were so difficult to understand, people didn’t really expand on them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99CC"/>
            </a:gs>
            <a:gs pos="56000">
              <a:schemeClr val="accent6"/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Emmy </a:t>
            </a:r>
            <a:r>
              <a:rPr lang="en-US" dirty="0" err="1" smtClean="0"/>
              <a:t>Noether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1882-1935</a:t>
            </a:r>
          </a:p>
          <a:p>
            <a:r>
              <a:rPr lang="en-US" dirty="0" smtClean="0"/>
              <a:t>Visited </a:t>
            </a:r>
            <a:r>
              <a:rPr lang="en-US" dirty="0" err="1" smtClean="0"/>
              <a:t>Brouwer</a:t>
            </a:r>
            <a:endParaRPr lang="en-US" dirty="0" smtClean="0"/>
          </a:p>
          <a:p>
            <a:r>
              <a:rPr lang="en-US" dirty="0" smtClean="0"/>
              <a:t>She introduced grouping </a:t>
            </a:r>
            <a:r>
              <a:rPr lang="en-US" dirty="0" err="1" smtClean="0"/>
              <a:t>tolopogy</a:t>
            </a:r>
            <a:endParaRPr lang="en-US" dirty="0" smtClean="0"/>
          </a:p>
          <a:p>
            <a:r>
              <a:rPr lang="en-US" dirty="0" err="1" smtClean="0"/>
              <a:t>Vietoris</a:t>
            </a:r>
            <a:r>
              <a:rPr lang="en-US" dirty="0" smtClean="0"/>
              <a:t> and Heinz </a:t>
            </a:r>
            <a:r>
              <a:rPr lang="en-US" dirty="0" err="1" smtClean="0"/>
              <a:t>Hopf</a:t>
            </a:r>
            <a:r>
              <a:rPr lang="en-US" dirty="0" smtClean="0"/>
              <a:t> later published a paper on the groupings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62400"/>
            <a:ext cx="1981200" cy="275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7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Vietoris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Expanded on </a:t>
            </a:r>
            <a:r>
              <a:rPr lang="en-US" dirty="0" err="1" smtClean="0"/>
              <a:t>Poincaré</a:t>
            </a:r>
            <a:endParaRPr lang="en-US" dirty="0" smtClean="0"/>
          </a:p>
          <a:p>
            <a:r>
              <a:rPr lang="en-US" dirty="0" smtClean="0"/>
              <a:t>He applied the groupings</a:t>
            </a:r>
          </a:p>
          <a:p>
            <a:pPr lvl="1"/>
            <a:r>
              <a:rPr lang="en-US" dirty="0" smtClean="0"/>
              <a:t>Groups allow people to see similarities between very diverse examples </a:t>
            </a:r>
          </a:p>
          <a:p>
            <a:r>
              <a:rPr lang="en-US" dirty="0" smtClean="0"/>
              <a:t>Added new groups</a:t>
            </a:r>
          </a:p>
          <a:p>
            <a:r>
              <a:rPr lang="en-US" dirty="0" smtClean="0"/>
              <a:t>Discovered more aspects of topology</a:t>
            </a:r>
          </a:p>
          <a:p>
            <a:r>
              <a:rPr lang="en-US" dirty="0" err="1" smtClean="0"/>
              <a:t>Hopf</a:t>
            </a:r>
            <a:r>
              <a:rPr lang="en-US" dirty="0" smtClean="0"/>
              <a:t> then used </a:t>
            </a:r>
            <a:r>
              <a:rPr lang="en-US" dirty="0" err="1" smtClean="0"/>
              <a:t>Veitoris’s</a:t>
            </a:r>
            <a:r>
              <a:rPr lang="en-US" dirty="0" smtClean="0"/>
              <a:t> work to expand the homology theory</a:t>
            </a:r>
          </a:p>
          <a:p>
            <a:endParaRPr lang="en-US" dirty="0"/>
          </a:p>
        </p:txBody>
      </p:sp>
      <p:pic>
        <p:nvPicPr>
          <p:cNvPr id="1026" name="Picture 2" descr="C:\Users\brewerta\AppData\Local\Microsoft\Windows\Temporary Internet Files\Content.IE5\NG5MKSY9\MC9002862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1817827" cy="121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rewerta\AppData\Local\Microsoft\Windows\Temporary Internet Files\Content.IE5\576IFQLU\MC90043598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608" y="3276600"/>
            <a:ext cx="152899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19050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Homotopy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Being able to change an object into another with a continuous motion while keeping its location the same</a:t>
            </a:r>
          </a:p>
          <a:p>
            <a:pPr lvl="1"/>
            <a:r>
              <a:rPr lang="en-US" dirty="0" smtClean="0"/>
              <a:t>Difference, </a:t>
            </a:r>
            <a:r>
              <a:rPr lang="en-US" dirty="0" err="1" smtClean="0"/>
              <a:t>Homotopy</a:t>
            </a:r>
            <a:r>
              <a:rPr lang="en-US" dirty="0" smtClean="0"/>
              <a:t> deals with points on a map</a:t>
            </a:r>
          </a:p>
          <a:p>
            <a:r>
              <a:rPr lang="en-US" dirty="0" smtClean="0"/>
              <a:t>Similar to topology</a:t>
            </a:r>
          </a:p>
          <a:p>
            <a:r>
              <a:rPr lang="en-US" dirty="0" smtClean="0"/>
              <a:t>Formulated by </a:t>
            </a:r>
            <a:r>
              <a:rPr lang="en-US" dirty="0" err="1" smtClean="0"/>
              <a:t>Poincaré</a:t>
            </a:r>
            <a:endParaRPr lang="en-US" dirty="0" smtClean="0"/>
          </a:p>
          <a:p>
            <a:r>
              <a:rPr lang="en-US" dirty="0" smtClean="0"/>
              <a:t>This is the closest thing to topology at first</a:t>
            </a:r>
          </a:p>
          <a:p>
            <a:r>
              <a:rPr lang="en-US" dirty="0" smtClean="0"/>
              <a:t>This then developed into topology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 descr="C:\Users\brewerta\AppData\Local\Microsoft\Windows\Temporary Internet Files\Content.IE5\9T2M372X\MC90043260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6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PLAY with CLAY!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Please carefully construct a topologic shape… do this </a:t>
            </a:r>
            <a:r>
              <a:rPr lang="en-US" b="1" dirty="0" smtClean="0">
                <a:solidFill>
                  <a:srgbClr val="FF0000"/>
                </a:solidFill>
              </a:rPr>
              <a:t>WITHOUT</a:t>
            </a:r>
            <a:r>
              <a:rPr lang="en-US" dirty="0" smtClean="0"/>
              <a:t> of course: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Breaking your clay.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Gluing/sticking your clay together</a:t>
            </a:r>
          </a:p>
          <a:p>
            <a:pPr marL="0" indent="0">
              <a:buNone/>
            </a:pPr>
            <a:r>
              <a:rPr lang="en-US" dirty="0" smtClean="0"/>
              <a:t>Your shape must be a number. </a:t>
            </a:r>
          </a:p>
          <a:p>
            <a:pPr marL="0" indent="0">
              <a:buNone/>
            </a:pPr>
            <a:r>
              <a:rPr lang="en-US" dirty="0" smtClean="0"/>
              <a:t>Once you have made a number out of clay, make a list of </a:t>
            </a:r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 other numbers you could make that are topologically equivalent. </a:t>
            </a:r>
          </a:p>
          <a:p>
            <a:pPr marL="0" indent="0">
              <a:buNone/>
            </a:pPr>
            <a:r>
              <a:rPr lang="en-US" dirty="0" smtClean="0"/>
              <a:t>**Keep in mind the two rules above </a:t>
            </a:r>
            <a:r>
              <a:rPr lang="en-US" b="1" i="1" dirty="0" smtClean="0">
                <a:solidFill>
                  <a:srgbClr val="FF0000"/>
                </a:solidFill>
              </a:rPr>
              <a:t>always </a:t>
            </a:r>
            <a:r>
              <a:rPr lang="en-US" dirty="0" smtClean="0"/>
              <a:t>apply.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7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http://www.princeton.edu/~achaney/tmve/wiki100k/docs/Topology.html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http://www-history.mcs.st-and.ac.uk/HistTopics/Topology_in_mathematics.html</a:t>
            </a:r>
            <a:r>
              <a:rPr lang="en-US" dirty="0" smtClean="0"/>
              <a:t> </a:t>
            </a:r>
          </a:p>
          <a:p>
            <a:r>
              <a:rPr lang="en-US" u="sng" dirty="0">
                <a:hlinkClick r:id="rId4"/>
              </a:rPr>
              <a:t>http://en.wikipedia.org/wiki/File:Hilbert3d-step3.png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http://mathworld.wolfram.com/Homotopy.html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www.hausdermathematik.at/images/vietoris70.jpg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Topology?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Being able to change one shape into another without breaking it or gluing it together.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4291012" cy="342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3002017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Klein Bottle:</a:t>
            </a:r>
          </a:p>
          <a:p>
            <a:r>
              <a:rPr lang="en-US" dirty="0" smtClean="0"/>
              <a:t>Topological Shape created by Felix Klein in 1882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5334000" y="4026343"/>
            <a:ext cx="3200400" cy="7553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3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Expressed as early as the 1736</a:t>
            </a:r>
          </a:p>
          <a:p>
            <a:r>
              <a:rPr lang="en-US" dirty="0" smtClean="0"/>
              <a:t>Toward the 19</a:t>
            </a:r>
            <a:r>
              <a:rPr lang="en-US" baseline="30000" dirty="0" smtClean="0"/>
              <a:t>th</a:t>
            </a:r>
            <a:r>
              <a:rPr lang="en-US" dirty="0" smtClean="0"/>
              <a:t> century the ideas were concrete and were known as </a:t>
            </a:r>
            <a:r>
              <a:rPr lang="en-US" i="1" dirty="0" err="1" smtClean="0"/>
              <a:t>geometria</a:t>
            </a:r>
            <a:r>
              <a:rPr lang="en-US" i="1" dirty="0" smtClean="0"/>
              <a:t> </a:t>
            </a:r>
            <a:r>
              <a:rPr lang="en-US" i="1" dirty="0" err="1" smtClean="0"/>
              <a:t>situs</a:t>
            </a:r>
            <a:r>
              <a:rPr lang="en-US" i="1" dirty="0" smtClean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analysis </a:t>
            </a:r>
            <a:r>
              <a:rPr lang="en-US" i="1" dirty="0" err="1" smtClean="0"/>
              <a:t>situs</a:t>
            </a:r>
            <a:r>
              <a:rPr lang="en-US" i="1" dirty="0" smtClean="0"/>
              <a:t> </a:t>
            </a:r>
          </a:p>
          <a:p>
            <a:r>
              <a:rPr lang="en-US" dirty="0" smtClean="0"/>
              <a:t>Euler first considered topology</a:t>
            </a:r>
          </a:p>
          <a:p>
            <a:r>
              <a:rPr lang="en-US" dirty="0" smtClean="0"/>
              <a:t>In 1736, Euler’s book discussing geometry was published, this hinted at topology</a:t>
            </a:r>
          </a:p>
          <a:p>
            <a:endParaRPr lang="en-US" dirty="0" smtClean="0"/>
          </a:p>
          <a:p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52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Algebraic topology  </a:t>
            </a:r>
          </a:p>
          <a:p>
            <a:r>
              <a:rPr lang="en-US" dirty="0" smtClean="0"/>
              <a:t>Set topology</a:t>
            </a:r>
          </a:p>
          <a:p>
            <a:r>
              <a:rPr lang="en-US" dirty="0" smtClean="0"/>
              <a:t>Differential topology </a:t>
            </a:r>
          </a:p>
          <a:p>
            <a:endParaRPr lang="en-US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82" y="1310120"/>
            <a:ext cx="252248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48520"/>
            <a:ext cx="2590800" cy="271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48532"/>
            <a:ext cx="26193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2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D7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 of Algebraic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introduced topology first?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Rise of Abstraction </a:t>
            </a:r>
            <a:r>
              <a:rPr lang="en-US" dirty="0" smtClean="0"/>
              <a:t>by Hilbert and his coworkers </a:t>
            </a:r>
          </a:p>
          <a:p>
            <a:pPr lvl="2"/>
            <a:r>
              <a:rPr lang="en-US" dirty="0" smtClean="0"/>
              <a:t>Space filling Curves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lvl="3"/>
            <a:endParaRPr lang="en-US" dirty="0"/>
          </a:p>
          <a:p>
            <a:pPr lvl="1"/>
            <a:r>
              <a:rPr lang="en-US" dirty="0" smtClean="0"/>
              <a:t>Centers of Activity, or “schools”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19400"/>
            <a:ext cx="2314575" cy="234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brewerta\AppData\Local\Microsoft\Windows\Temporary Internet Files\Content.IE5\9T2M372X\MC90021323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819400"/>
            <a:ext cx="1822399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4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Brouwer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strong and well noted leader of topology development</a:t>
            </a:r>
          </a:p>
          <a:p>
            <a:r>
              <a:rPr lang="en-US" dirty="0" smtClean="0"/>
              <a:t>worked in topology from 1909-1912</a:t>
            </a:r>
          </a:p>
          <a:p>
            <a:r>
              <a:rPr lang="en-US" dirty="0" smtClean="0"/>
              <a:t> continued to encouraged others to keep investigating</a:t>
            </a:r>
          </a:p>
          <a:p>
            <a:r>
              <a:rPr lang="en-US" dirty="0" smtClean="0"/>
              <a:t>a cooperating editor of </a:t>
            </a:r>
            <a:r>
              <a:rPr lang="en-US" i="1" dirty="0" err="1" smtClean="0"/>
              <a:t>Mathematische</a:t>
            </a:r>
            <a:r>
              <a:rPr lang="en-US" i="1" dirty="0" smtClean="0"/>
              <a:t> </a:t>
            </a:r>
            <a:r>
              <a:rPr lang="en-US" i="1" dirty="0" err="1" smtClean="0"/>
              <a:t>Annalen</a:t>
            </a:r>
            <a:r>
              <a:rPr lang="en-US" i="1" dirty="0" smtClean="0"/>
              <a:t> </a:t>
            </a:r>
            <a:r>
              <a:rPr lang="en-US" dirty="0" smtClean="0"/>
              <a:t>(a famous math journal)</a:t>
            </a:r>
          </a:p>
          <a:p>
            <a:r>
              <a:rPr lang="en-US" dirty="0" smtClean="0"/>
              <a:t>Hilbert wanted to decrease </a:t>
            </a:r>
            <a:r>
              <a:rPr lang="en-US" dirty="0" err="1" smtClean="0"/>
              <a:t>Brouwer’s</a:t>
            </a:r>
            <a:r>
              <a:rPr lang="en-US" dirty="0" smtClean="0"/>
              <a:t> power because it was a threat to his leadership</a:t>
            </a:r>
          </a:p>
          <a:p>
            <a:r>
              <a:rPr lang="en-US" dirty="0" err="1" smtClean="0"/>
              <a:t>Brouwer</a:t>
            </a:r>
            <a:r>
              <a:rPr lang="en-US" dirty="0" smtClean="0"/>
              <a:t> lost the fight and withdrew from the </a:t>
            </a:r>
            <a:r>
              <a:rPr lang="en-US" dirty="0" err="1" smtClean="0"/>
              <a:t>Annalen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Brouwer</a:t>
            </a:r>
            <a:r>
              <a:rPr lang="en-US" dirty="0" smtClean="0"/>
              <a:t> then founded a new journal, </a:t>
            </a:r>
            <a:r>
              <a:rPr lang="en-US" dirty="0" err="1" smtClean="0"/>
              <a:t>Compositio</a:t>
            </a:r>
            <a:r>
              <a:rPr lang="en-US" dirty="0" smtClean="0"/>
              <a:t> </a:t>
            </a:r>
            <a:r>
              <a:rPr lang="en-US" dirty="0" err="1" smtClean="0"/>
              <a:t>Mathematicea</a:t>
            </a:r>
            <a:endParaRPr lang="en-US" dirty="0" smtClean="0"/>
          </a:p>
          <a:p>
            <a:r>
              <a:rPr lang="en-US" dirty="0" smtClean="0"/>
              <a:t>This journal further led to topology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C:\Users\brewerta\AppData\Local\Microsoft\Windows\Temporary Internet Files\Content.IE5\9T2M372X\MP90040112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81600"/>
            <a:ext cx="867156" cy="108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rewerta\AppData\Local\Microsoft\Windows\Temporary Internet Files\Content.IE5\O2JZLKVG\MC9002371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811" y="152400"/>
            <a:ext cx="1769224" cy="159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31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Poincaré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a series of memoirs investigating the mathematics of curves, he introduced some topology notations based on Euler’s characteristic </a:t>
            </a:r>
          </a:p>
          <a:p>
            <a:r>
              <a:rPr lang="en-US" dirty="0" smtClean="0"/>
              <a:t>He investigated the relationship between the sphere and how the air moves around it</a:t>
            </a:r>
          </a:p>
          <a:p>
            <a:pPr lvl="1"/>
            <a:r>
              <a:rPr lang="en-US" dirty="0" smtClean="0"/>
              <a:t>“The only closed compact </a:t>
            </a:r>
            <a:r>
              <a:rPr lang="en-US" dirty="0" err="1" smtClean="0"/>
              <a:t>orientable</a:t>
            </a:r>
            <a:r>
              <a:rPr lang="en-US" dirty="0" smtClean="0"/>
              <a:t> surface that has a singularity-free flow is the torus”</a:t>
            </a:r>
          </a:p>
          <a:p>
            <a:pPr lvl="1"/>
            <a:r>
              <a:rPr lang="en-US" dirty="0" smtClean="0"/>
              <a:t>All hairs on a ball cannot lay flat, this is called the hairy ball theorem, derived from Euler’s characteristic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4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Manifolds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838200"/>
            <a:ext cx="8229600" cy="4525963"/>
          </a:xfrm>
        </p:spPr>
        <p:txBody>
          <a:bodyPr/>
          <a:lstStyle/>
          <a:p>
            <a:r>
              <a:rPr lang="en-US" dirty="0" err="1" smtClean="0"/>
              <a:t>Poincaré</a:t>
            </a:r>
            <a:r>
              <a:rPr lang="en-US" dirty="0" smtClean="0"/>
              <a:t> started the study of manifolds</a:t>
            </a:r>
          </a:p>
          <a:p>
            <a:r>
              <a:rPr lang="en-US" dirty="0" smtClean="0"/>
              <a:t>So he indirectly studied more about topology</a:t>
            </a:r>
          </a:p>
          <a:p>
            <a:r>
              <a:rPr lang="en-US" dirty="0" smtClean="0"/>
              <a:t>This manifold idea spread and scientists compared them to triangle and tried to see if they were </a:t>
            </a:r>
            <a:r>
              <a:rPr lang="en-US" dirty="0" err="1" smtClean="0"/>
              <a:t>homeomorphic</a:t>
            </a:r>
            <a:r>
              <a:rPr lang="en-US" dirty="0" smtClean="0"/>
              <a:t> (being able to change surfaces while retaining their topological characteristics)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038600"/>
            <a:ext cx="3733800" cy="261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74000">
              <a:schemeClr val="accent3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Brouwer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10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Worked on Hilbert’s fifth problem (on continuous groups of transformations of manifolds)</a:t>
            </a:r>
          </a:p>
          <a:p>
            <a:pPr lvl="1"/>
            <a:r>
              <a:rPr lang="en-US" dirty="0" smtClean="0"/>
              <a:t>indirectly worked in topology</a:t>
            </a:r>
          </a:p>
          <a:p>
            <a:r>
              <a:rPr lang="en-US" dirty="0" smtClean="0"/>
              <a:t>Worked on topology of plane</a:t>
            </a:r>
          </a:p>
          <a:p>
            <a:r>
              <a:rPr lang="en-US" dirty="0" err="1" smtClean="0"/>
              <a:t>Brouwer</a:t>
            </a:r>
            <a:r>
              <a:rPr lang="en-US" dirty="0" smtClean="0"/>
              <a:t> and Poincare</a:t>
            </a:r>
            <a:r>
              <a:rPr lang="en-US" dirty="0"/>
              <a:t> </a:t>
            </a:r>
            <a:r>
              <a:rPr lang="en-US" dirty="0" smtClean="0"/>
              <a:t>worked together on manifolds</a:t>
            </a:r>
          </a:p>
          <a:p>
            <a:r>
              <a:rPr lang="en-US" dirty="0" err="1" smtClean="0"/>
              <a:t>Brouwer</a:t>
            </a:r>
            <a:r>
              <a:rPr lang="en-US" dirty="0" smtClean="0"/>
              <a:t> made a proof that one cannot change the dimensionality of an object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"/>
            <a:ext cx="1762125" cy="246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rewerta\AppData\Local\Microsoft\Windows\Temporary Internet Files\Content.IE5\9T2M372X\MC9002906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95600"/>
            <a:ext cx="2065699" cy="170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rewerta\AppData\Local\Microsoft\Windows\Temporary Internet Files\Content.IE5\O2JZLKVG\MC9000947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4983"/>
            <a:ext cx="1262238" cy="138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2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6163</TotalTime>
  <Words>536</Words>
  <Application>Microsoft Office PowerPoint</Application>
  <PresentationFormat>On-screen Show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History of Topology</vt:lpstr>
      <vt:lpstr>What is Topology?</vt:lpstr>
      <vt:lpstr>History</vt:lpstr>
      <vt:lpstr>Different Types</vt:lpstr>
      <vt:lpstr>History of Algebraic Topology</vt:lpstr>
      <vt:lpstr>Brouwer</vt:lpstr>
      <vt:lpstr>Poincaré</vt:lpstr>
      <vt:lpstr>Manifolds</vt:lpstr>
      <vt:lpstr>Brouwer</vt:lpstr>
      <vt:lpstr>Brouwer Continued </vt:lpstr>
      <vt:lpstr>Emmy Noether</vt:lpstr>
      <vt:lpstr>Vietoris</vt:lpstr>
      <vt:lpstr>Homotopy</vt:lpstr>
      <vt:lpstr>Time to PLAY with CLAY!</vt:lpstr>
      <vt:lpstr>Bibliography </vt:lpstr>
    </vt:vector>
  </TitlesOfParts>
  <Company>RPCS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Brewer, Taylor</dc:creator>
  <cp:lastModifiedBy>Brewer, Taylor</cp:lastModifiedBy>
  <cp:revision>32</cp:revision>
  <dcterms:created xsi:type="dcterms:W3CDTF">2013-11-14T19:57:12Z</dcterms:created>
  <dcterms:modified xsi:type="dcterms:W3CDTF">2013-11-20T20:10:45Z</dcterms:modified>
</cp:coreProperties>
</file>