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68" r:id="rId4"/>
    <p:sldId id="266" r:id="rId5"/>
    <p:sldId id="267" r:id="rId6"/>
    <p:sldId id="258" r:id="rId7"/>
    <p:sldId id="259" r:id="rId8"/>
    <p:sldId id="276" r:id="rId9"/>
    <p:sldId id="277" r:id="rId10"/>
    <p:sldId id="269" r:id="rId11"/>
    <p:sldId id="270" r:id="rId12"/>
    <p:sldId id="264" r:id="rId13"/>
    <p:sldId id="265" r:id="rId14"/>
    <p:sldId id="271" r:id="rId15"/>
    <p:sldId id="272" r:id="rId16"/>
    <p:sldId id="273" r:id="rId17"/>
    <p:sldId id="274" r:id="rId18"/>
    <p:sldId id="278" r:id="rId19"/>
    <p:sldId id="279" r:id="rId20"/>
    <p:sldId id="275" r:id="rId21"/>
    <p:sldId id="280" r:id="rId22"/>
    <p:sldId id="281" r:id="rId23"/>
    <p:sldId id="28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897D"/>
    <a:srgbClr val="E49C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4660"/>
  </p:normalViewPr>
  <p:slideViewPr>
    <p:cSldViewPr>
      <p:cViewPr varScale="1">
        <p:scale>
          <a:sx n="70" d="100"/>
          <a:sy n="70" d="100"/>
        </p:scale>
        <p:origin x="168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42D462-7F29-4A3B-BFB5-0D6CF5BA15B6}" type="datetimeFigureOut">
              <a:rPr lang="en-US" smtClean="0"/>
              <a:t>9/9/2015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426E63-0408-46CE-8D84-820E3BD627AC}" type="slidenum">
              <a:rPr lang="en-US" smtClean="0"/>
              <a:t>‹#›</a:t>
            </a:fld>
            <a:endParaRPr lang="en-US"/>
          </a:p>
        </p:txBody>
      </p:sp>
    </p:spTree>
    <p:extLst>
      <p:ext uri="{BB962C8B-B14F-4D97-AF65-F5344CB8AC3E}">
        <p14:creationId xmlns:p14="http://schemas.microsoft.com/office/powerpoint/2010/main" val="944890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http://3dprint.com/2577/nasa-manned-mission-mars-3d-printing/</a:t>
            </a:r>
          </a:p>
          <a:p>
            <a:r>
              <a:rPr lang="en-US" dirty="0" smtClean="0"/>
              <a:t>http://www.romansrobots.com/our-courses/</a:t>
            </a:r>
            <a:endParaRPr lang="en-US" dirty="0"/>
          </a:p>
        </p:txBody>
      </p:sp>
      <p:sp>
        <p:nvSpPr>
          <p:cNvPr id="4" name="Slide Number Placeholder 3"/>
          <p:cNvSpPr>
            <a:spLocks noGrp="1"/>
          </p:cNvSpPr>
          <p:nvPr>
            <p:ph type="sldNum" sz="quarter" idx="10"/>
          </p:nvPr>
        </p:nvSpPr>
        <p:spPr/>
        <p:txBody>
          <a:bodyPr/>
          <a:lstStyle/>
          <a:p>
            <a:fld id="{11426E63-0408-46CE-8D84-820E3BD627AC}" type="slidenum">
              <a:rPr lang="en-US" smtClean="0"/>
              <a:t>1</a:t>
            </a:fld>
            <a:endParaRPr lang="en-US"/>
          </a:p>
        </p:txBody>
      </p:sp>
    </p:spTree>
    <p:extLst>
      <p:ext uri="{BB962C8B-B14F-4D97-AF65-F5344CB8AC3E}">
        <p14:creationId xmlns:p14="http://schemas.microsoft.com/office/powerpoint/2010/main" val="2385319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http://mars.jpl.nasa.gov/MPF/index1.html</a:t>
            </a:r>
          </a:p>
          <a:p>
            <a:endParaRPr lang="en-US"/>
          </a:p>
        </p:txBody>
      </p:sp>
      <p:sp>
        <p:nvSpPr>
          <p:cNvPr id="4" name="Slide Number Placeholder 3"/>
          <p:cNvSpPr>
            <a:spLocks noGrp="1"/>
          </p:cNvSpPr>
          <p:nvPr>
            <p:ph type="sldNum" sz="quarter" idx="10"/>
          </p:nvPr>
        </p:nvSpPr>
        <p:spPr/>
        <p:txBody>
          <a:bodyPr/>
          <a:lstStyle/>
          <a:p>
            <a:fld id="{11426E63-0408-46CE-8D84-820E3BD627AC}" type="slidenum">
              <a:rPr lang="en-US" smtClean="0"/>
              <a:t>6</a:t>
            </a:fld>
            <a:endParaRPr lang="en-US"/>
          </a:p>
        </p:txBody>
      </p:sp>
    </p:spTree>
    <p:extLst>
      <p:ext uri="{BB962C8B-B14F-4D97-AF65-F5344CB8AC3E}">
        <p14:creationId xmlns:p14="http://schemas.microsoft.com/office/powerpoint/2010/main" val="1316921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E5131C-C433-41A9-8D9A-2FD4E0495740}" type="datetimeFigureOut">
              <a:rPr lang="en-US" smtClean="0"/>
              <a:t>9/9/2015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1257350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E5131C-C433-41A9-8D9A-2FD4E0495740}" type="datetimeFigureOut">
              <a:rPr lang="en-US" smtClean="0"/>
              <a:t>9/9/2015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3891662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E5131C-C433-41A9-8D9A-2FD4E0495740}" type="datetimeFigureOut">
              <a:rPr lang="en-US" smtClean="0"/>
              <a:t>9/9/2015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2814270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E5131C-C433-41A9-8D9A-2FD4E0495740}" type="datetimeFigureOut">
              <a:rPr lang="en-US" smtClean="0"/>
              <a:t>9/9/2015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914069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E5131C-C433-41A9-8D9A-2FD4E0495740}" type="datetimeFigureOut">
              <a:rPr lang="en-US" smtClean="0"/>
              <a:t>9/9/2015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1638758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E5131C-C433-41A9-8D9A-2FD4E0495740}" type="datetimeFigureOut">
              <a:rPr lang="en-US" smtClean="0"/>
              <a:t>9/9/2015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625061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E5131C-C433-41A9-8D9A-2FD4E0495740}" type="datetimeFigureOut">
              <a:rPr lang="en-US" smtClean="0"/>
              <a:t>9/9/2015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1183576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E5131C-C433-41A9-8D9A-2FD4E0495740}" type="datetimeFigureOut">
              <a:rPr lang="en-US" smtClean="0"/>
              <a:t>9/9/2015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3659376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5131C-C433-41A9-8D9A-2FD4E0495740}" type="datetimeFigureOut">
              <a:rPr lang="en-US" smtClean="0"/>
              <a:t>9/9/2015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3248677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E5131C-C433-41A9-8D9A-2FD4E0495740}" type="datetimeFigureOut">
              <a:rPr lang="en-US" smtClean="0"/>
              <a:t>9/9/2015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453572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E5131C-C433-41A9-8D9A-2FD4E0495740}" type="datetimeFigureOut">
              <a:rPr lang="en-US" smtClean="0"/>
              <a:t>9/9/2015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4165283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5840">
              <a:srgbClr val="D6C9A7"/>
            </a:gs>
            <a:gs pos="80830">
              <a:srgbClr val="E7DFC5"/>
            </a:gs>
            <a:gs pos="0">
              <a:srgbClr val="FFEFD1"/>
            </a:gs>
            <a:gs pos="73000">
              <a:srgbClr val="F0EBD5"/>
            </a:gs>
            <a:gs pos="100000">
              <a:srgbClr val="D1C39F"/>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E5131C-C433-41A9-8D9A-2FD4E0495740}" type="datetimeFigureOut">
              <a:rPr lang="en-US" smtClean="0"/>
              <a:t>9/9/2015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97C23-ACD9-4FA5-9FDF-5F312B02CC46}" type="slidenum">
              <a:rPr lang="en-US" smtClean="0"/>
              <a:t>‹#›</a:t>
            </a:fld>
            <a:endParaRPr lang="en-US"/>
          </a:p>
        </p:txBody>
      </p:sp>
    </p:spTree>
    <p:extLst>
      <p:ext uri="{BB962C8B-B14F-4D97-AF65-F5344CB8AC3E}">
        <p14:creationId xmlns:p14="http://schemas.microsoft.com/office/powerpoint/2010/main" val="4185807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hyperlink" Target="http://crownrights.org/wp-content/uploads/2012/08/mars.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wav"/><Relationship Id="rId1" Type="http://schemas.microsoft.com/office/2007/relationships/media" Target="../media/media4.wav"/><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hyperlink" Target="http://crownrights.org/wp-content/uploads/2012/08/mars.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hyperlink" Target="http://crownrights.org/wp-content/uploads/2012/08/mars.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crownrights.org/wp-content/uploads/2012/08/mars.jpg" TargetMode="External"/><Relationship Id="rId1" Type="http://schemas.openxmlformats.org/officeDocument/2006/relationships/slideLayout" Target="../slideLayouts/slideLayout2.xml"/><Relationship Id="rId5" Type="http://schemas.openxmlformats.org/officeDocument/2006/relationships/image" Target="../media/image4.jpe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crownrights.org/wp-content/uploads/2012/08/mars.jpg" TargetMode="External"/><Relationship Id="rId1" Type="http://schemas.openxmlformats.org/officeDocument/2006/relationships/slideLayout" Target="../slideLayouts/slideLayout2.xml"/><Relationship Id="rId5" Type="http://schemas.openxmlformats.org/officeDocument/2006/relationships/image" Target="../media/image5.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hyperlink" Target="http://crownrights.org/wp-content/uploads/2012/08/mars.jpg" TargetMode="External"/><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hyperlink" Target="http://crownrights.org/wp-content/uploads/2012/08/mars.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rs-f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68649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533400"/>
            <a:ext cx="9144000" cy="3067050"/>
          </a:xfrm>
        </p:spPr>
        <p:txBody>
          <a:bodyPr>
            <a:noAutofit/>
          </a:bodyPr>
          <a:lstStyle/>
          <a:p>
            <a:r>
              <a:rPr lang="en-US" sz="6600" b="1" dirty="0" smtClean="0">
                <a:latin typeface="Courier New" panose="02070309020205020404" pitchFamily="49" charset="0"/>
                <a:cs typeface="Courier New" panose="02070309020205020404" pitchFamily="49" charset="0"/>
              </a:rPr>
              <a:t>Mars Rover Expedition</a:t>
            </a:r>
            <a:endParaRPr lang="en-US" sz="6600" b="1" dirty="0">
              <a:latin typeface="Courier New" panose="02070309020205020404" pitchFamily="49" charset="0"/>
              <a:cs typeface="Courier New" panose="02070309020205020404" pitchFamily="49" charset="0"/>
            </a:endParaRPr>
          </a:p>
        </p:txBody>
      </p:sp>
      <p:sp>
        <p:nvSpPr>
          <p:cNvPr id="3" name="Subtitle 2"/>
          <p:cNvSpPr>
            <a:spLocks noGrp="1"/>
          </p:cNvSpPr>
          <p:nvPr>
            <p:ph type="subTitle" idx="1"/>
          </p:nvPr>
        </p:nvSpPr>
        <p:spPr>
          <a:xfrm>
            <a:off x="1371600" y="6324600"/>
            <a:ext cx="6400800" cy="685800"/>
          </a:xfrm>
        </p:spPr>
        <p:txBody>
          <a:bodyPr>
            <a:normAutofit fontScale="85000" lnSpcReduction="10000"/>
          </a:bodyPr>
          <a:lstStyle/>
          <a:p>
            <a:r>
              <a:rPr lang="en-US" b="1" dirty="0" smtClean="0">
                <a:solidFill>
                  <a:schemeClr val="tx1"/>
                </a:solidFill>
                <a:latin typeface="Courier New" panose="02070309020205020404" pitchFamily="49" charset="0"/>
                <a:cs typeface="Courier New" panose="02070309020205020404" pitchFamily="49" charset="0"/>
              </a:rPr>
              <a:t>By: Hailey, Julia, and Carolyn</a:t>
            </a:r>
            <a:endParaRPr lang="en-US" b="1" dirty="0">
              <a:solidFill>
                <a:schemeClr val="tx1"/>
              </a:solidFill>
              <a:latin typeface="Courier New" panose="02070309020205020404" pitchFamily="49" charset="0"/>
              <a:cs typeface="Courier New" panose="02070309020205020404" pitchFamily="49"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284" l="741" r="96667">
                        <a14:foregroundMark x1="19630" y1="7432" x2="28148" y2="5405"/>
                        <a14:foregroundMark x1="34444" y1="4730" x2="30370" y2="4730"/>
                        <a14:foregroundMark x1="39259" y1="4730" x2="28148" y2="4730"/>
                        <a14:foregroundMark x1="81111" y1="44932" x2="88519" y2="45946"/>
                        <a14:foregroundMark x1="88889" y1="43243" x2="78148" y2="42905"/>
                        <a14:foregroundMark x1="91852" y1="41892" x2="75926" y2="41892"/>
                        <a14:backgroundMark x1="42593" y1="2365" x2="18148" y2="2027"/>
                        <a14:backgroundMark x1="74815" y1="42230" x2="74815" y2="42230"/>
                      </a14:backgroundRemoval>
                    </a14:imgEffect>
                  </a14:imgLayer>
                </a14:imgProps>
              </a:ext>
              <a:ext uri="{28A0092B-C50C-407E-A947-70E740481C1C}">
                <a14:useLocalDpi xmlns:a14="http://schemas.microsoft.com/office/drawing/2010/main" val="0"/>
              </a:ext>
            </a:extLst>
          </a:blip>
          <a:srcRect/>
          <a:stretch>
            <a:fillRect/>
          </a:stretch>
        </p:blipFill>
        <p:spPr bwMode="auto">
          <a:xfrm>
            <a:off x="-3731202" y="2057400"/>
            <a:ext cx="3800475" cy="4166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5419661"/>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 3.64162E-6 L 0.68333 3.64162E-6 " pathEditMode="relative" rAng="0" ptsTypes="AA">
                                      <p:cBhvr>
                                        <p:cTn id="6" dur="3500" fill="hold"/>
                                        <p:tgtEl>
                                          <p:spTgt spid="1027"/>
                                        </p:tgtEl>
                                        <p:attrNameLst>
                                          <p:attrName>ppt_x</p:attrName>
                                          <p:attrName>ppt_y</p:attrName>
                                        </p:attrNameLst>
                                      </p:cBhvr>
                                      <p:rCtr x="3416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urier New" panose="02070309020205020404" pitchFamily="49" charset="0"/>
                <a:cs typeface="Courier New" panose="02070309020205020404" pitchFamily="49" charset="0"/>
              </a:rPr>
              <a:t>Turning Program</a:t>
            </a:r>
            <a:endParaRPr lang="en-US" dirty="0">
              <a:latin typeface="Courier New" panose="02070309020205020404" pitchFamily="49" charset="0"/>
              <a:cs typeface="Courier New" panose="02070309020205020404" pitchFamily="49" charset="0"/>
            </a:endParaRPr>
          </a:p>
        </p:txBody>
      </p:sp>
      <p:pic>
        <p:nvPicPr>
          <p:cNvPr id="4" name="Picture 5" descr="http://crownrights.org/wp-content/uploads/2012/08/mars.jpg">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9000" l="1125" r="99500">
                        <a14:foregroundMark x1="1563" y1="22750" x2="93625" y2="21417"/>
                        <a14:foregroundMark x1="2375" y1="63583" x2="2563" y2="90167"/>
                        <a14:foregroundMark x1="1125" y1="99000" x2="95688" y2="90833"/>
                        <a14:foregroundMark x1="99500" y1="21417" x2="99063" y2="77917"/>
                      </a14:backgroundRemoval>
                    </a14:imgEffect>
                  </a14:imgLayer>
                </a14:imgProps>
              </a:ext>
              <a:ext uri="{28A0092B-C50C-407E-A947-70E740481C1C}">
                <a14:useLocalDpi xmlns:a14="http://schemas.microsoft.com/office/drawing/2010/main" val="0"/>
              </a:ext>
            </a:extLst>
          </a:blip>
          <a:srcRect/>
          <a:stretch>
            <a:fillRect/>
          </a:stretch>
        </p:blipFill>
        <p:spPr bwMode="auto">
          <a:xfrm>
            <a:off x="0" y="5181600"/>
            <a:ext cx="916478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Grp="1"/>
          </p:cNvPicPr>
          <p:nvPr>
            <p:ph idx="1"/>
          </p:nvPr>
        </p:nvPicPr>
        <p:blipFill>
          <a:blip r:embed="rId7"/>
          <a:stretch>
            <a:fillRect/>
          </a:stretch>
        </p:blipFill>
        <p:spPr>
          <a:xfrm>
            <a:off x="838200" y="1676400"/>
            <a:ext cx="7238999" cy="3048000"/>
          </a:xfrm>
          <a:prstGeom prst="rect">
            <a:avLst/>
          </a:prstGeom>
        </p:spPr>
      </p:pic>
      <p:pic>
        <p:nvPicPr>
          <p:cNvPr id="3" name="Swing turn voic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
        <p:nvSpPr>
          <p:cNvPr id="6" name="TextBox 5"/>
          <p:cNvSpPr txBox="1"/>
          <p:nvPr/>
        </p:nvSpPr>
        <p:spPr>
          <a:xfrm>
            <a:off x="990600" y="1776404"/>
            <a:ext cx="7162800" cy="338554"/>
          </a:xfrm>
          <a:prstGeom prst="rect">
            <a:avLst/>
          </a:prstGeom>
          <a:noFill/>
        </p:spPr>
        <p:txBody>
          <a:bodyPr wrap="square" rtlCol="0">
            <a:spAutoFit/>
          </a:bodyPr>
          <a:lstStyle/>
          <a:p>
            <a:r>
              <a:rPr lang="en-US" sz="1600" dirty="0" smtClean="0"/>
              <a:t>This program turns our robot around wheel C for a wheel rotation of 360 degrees </a:t>
            </a:r>
            <a:endParaRPr lang="en-US" sz="1600" dirty="0"/>
          </a:p>
        </p:txBody>
      </p:sp>
    </p:spTree>
    <p:extLst>
      <p:ext uri="{BB962C8B-B14F-4D97-AF65-F5344CB8AC3E}">
        <p14:creationId xmlns:p14="http://schemas.microsoft.com/office/powerpoint/2010/main" val="1961047600"/>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72" y="5257800"/>
            <a:ext cx="1829055" cy="92405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900" y="3429000"/>
            <a:ext cx="876422" cy="1057423"/>
          </a:xfrm>
          <a:prstGeom prst="rect">
            <a:avLst/>
          </a:prstGeom>
        </p:spPr>
      </p:pic>
      <p:sp>
        <p:nvSpPr>
          <p:cNvPr id="5" name="TextBox 4"/>
          <p:cNvSpPr txBox="1"/>
          <p:nvPr/>
        </p:nvSpPr>
        <p:spPr>
          <a:xfrm>
            <a:off x="2362326" y="1752600"/>
            <a:ext cx="5791073" cy="923330"/>
          </a:xfrm>
          <a:prstGeom prst="rect">
            <a:avLst/>
          </a:prstGeom>
          <a:noFill/>
        </p:spPr>
        <p:txBody>
          <a:bodyPr wrap="square" rtlCol="0">
            <a:spAutoFit/>
          </a:bodyPr>
          <a:lstStyle/>
          <a:p>
            <a:r>
              <a:rPr lang="en-US" altLang="en-US" dirty="0">
                <a:latin typeface="Calibri" pitchFamily="34" charset="0"/>
                <a:ea typeface="Calibri" pitchFamily="34" charset="0"/>
                <a:cs typeface="Times New Roman" pitchFamily="18" charset="0"/>
              </a:rPr>
              <a:t> These begin the </a:t>
            </a:r>
            <a:r>
              <a:rPr lang="en-US" altLang="en-US" dirty="0" smtClean="0">
                <a:latin typeface="Calibri" pitchFamily="34" charset="0"/>
                <a:ea typeface="Calibri" pitchFamily="34" charset="0"/>
                <a:cs typeface="Times New Roman" pitchFamily="18" charset="0"/>
              </a:rPr>
              <a:t>motor for </a:t>
            </a:r>
            <a:r>
              <a:rPr lang="en-US" altLang="en-US" dirty="0">
                <a:latin typeface="Calibri" pitchFamily="34" charset="0"/>
                <a:ea typeface="Calibri" pitchFamily="34" charset="0"/>
                <a:cs typeface="Times New Roman" pitchFamily="18" charset="0"/>
              </a:rPr>
              <a:t>the </a:t>
            </a:r>
            <a:r>
              <a:rPr lang="en-US" altLang="en-US" dirty="0" smtClean="0">
                <a:latin typeface="Calibri" pitchFamily="34" charset="0"/>
                <a:ea typeface="Calibri" pitchFamily="34" charset="0"/>
                <a:cs typeface="Times New Roman" pitchFamily="18" charset="0"/>
              </a:rPr>
              <a:t>wheel </a:t>
            </a:r>
            <a:r>
              <a:rPr lang="en-US" altLang="en-US" dirty="0">
                <a:latin typeface="Calibri" pitchFamily="34" charset="0"/>
                <a:ea typeface="Calibri" pitchFamily="34" charset="0"/>
                <a:cs typeface="Times New Roman" pitchFamily="18" charset="0"/>
              </a:rPr>
              <a:t>connected to </a:t>
            </a:r>
            <a:r>
              <a:rPr lang="en-US" altLang="en-US" dirty="0" smtClean="0">
                <a:latin typeface="Calibri" pitchFamily="34" charset="0"/>
                <a:ea typeface="Calibri" pitchFamily="34" charset="0"/>
                <a:cs typeface="Times New Roman" pitchFamily="18" charset="0"/>
              </a:rPr>
              <a:t>port B</a:t>
            </a:r>
            <a:r>
              <a:rPr lang="en-US" altLang="en-US" dirty="0">
                <a:latin typeface="Calibri" pitchFamily="34" charset="0"/>
                <a:ea typeface="Calibri" pitchFamily="34" charset="0"/>
                <a:cs typeface="Times New Roman" pitchFamily="18" charset="0"/>
              </a:rPr>
              <a:t>. The speed of </a:t>
            </a:r>
            <a:r>
              <a:rPr lang="en-US" altLang="en-US" dirty="0" smtClean="0">
                <a:latin typeface="Calibri" pitchFamily="34" charset="0"/>
                <a:ea typeface="Calibri" pitchFamily="34" charset="0"/>
                <a:cs typeface="Times New Roman" pitchFamily="18" charset="0"/>
              </a:rPr>
              <a:t>motor B is at </a:t>
            </a:r>
            <a:r>
              <a:rPr lang="en-US" altLang="en-US" dirty="0">
                <a:latin typeface="Calibri" pitchFamily="34" charset="0"/>
                <a:ea typeface="Calibri" pitchFamily="34" charset="0"/>
                <a:cs typeface="Times New Roman" pitchFamily="18" charset="0"/>
              </a:rPr>
              <a:t>75 out of 100 and the </a:t>
            </a:r>
            <a:r>
              <a:rPr lang="en-US" altLang="en-US" dirty="0" smtClean="0">
                <a:latin typeface="Calibri" pitchFamily="34" charset="0"/>
                <a:ea typeface="Calibri" pitchFamily="34" charset="0"/>
                <a:cs typeface="Times New Roman" pitchFamily="18" charset="0"/>
              </a:rPr>
              <a:t>wheel is </a:t>
            </a:r>
            <a:r>
              <a:rPr lang="en-US" altLang="en-US" dirty="0">
                <a:latin typeface="Calibri" pitchFamily="34" charset="0"/>
                <a:ea typeface="Calibri" pitchFamily="34" charset="0"/>
                <a:cs typeface="Times New Roman" pitchFamily="18" charset="0"/>
              </a:rPr>
              <a:t>moving in a forward motion.</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215" y="1752600"/>
            <a:ext cx="981212" cy="105742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215" y="228600"/>
            <a:ext cx="943107" cy="1038370"/>
          </a:xfrm>
          <a:prstGeom prst="rect">
            <a:avLst/>
          </a:prstGeom>
        </p:spPr>
      </p:pic>
      <p:sp>
        <p:nvSpPr>
          <p:cNvPr id="8" name="TextBox 7"/>
          <p:cNvSpPr txBox="1"/>
          <p:nvPr/>
        </p:nvSpPr>
        <p:spPr>
          <a:xfrm>
            <a:off x="2362326" y="3563093"/>
            <a:ext cx="6400800" cy="923330"/>
          </a:xfrm>
          <a:prstGeom prst="rect">
            <a:avLst/>
          </a:prstGeom>
          <a:noFill/>
        </p:spPr>
        <p:txBody>
          <a:bodyPr wrap="square" rtlCol="0">
            <a:spAutoFit/>
          </a:bodyPr>
          <a:lstStyle/>
          <a:p>
            <a:r>
              <a:rPr lang="en-US" dirty="0">
                <a:latin typeface="Calibri" pitchFamily="34" charset="0"/>
                <a:ea typeface="Calibri" pitchFamily="34" charset="0"/>
                <a:cs typeface="Times New Roman" pitchFamily="18" charset="0"/>
              </a:rPr>
              <a:t>This  “wait for” block is a rotation sensor which waits for the motor connected to port C to rotate the wheel a 720 degrees forward before commanding the next action</a:t>
            </a:r>
            <a:r>
              <a:rPr lang="en-US" dirty="0" smtClean="0">
                <a:latin typeface="Calibri" pitchFamily="34" charset="0"/>
                <a:ea typeface="Calibri" pitchFamily="34" charset="0"/>
                <a:cs typeface="Times New Roman" pitchFamily="18" charset="0"/>
              </a:rPr>
              <a:t>.</a:t>
            </a:r>
            <a:endParaRPr lang="en-US" dirty="0">
              <a:latin typeface="Calibri" pitchFamily="34" charset="0"/>
              <a:ea typeface="Calibri" pitchFamily="34" charset="0"/>
              <a:cs typeface="Times New Roman" pitchFamily="18" charset="0"/>
            </a:endParaRPr>
          </a:p>
        </p:txBody>
      </p:sp>
      <p:sp>
        <p:nvSpPr>
          <p:cNvPr id="9" name="TextBox 8"/>
          <p:cNvSpPr txBox="1"/>
          <p:nvPr/>
        </p:nvSpPr>
        <p:spPr>
          <a:xfrm>
            <a:off x="2743200" y="5396661"/>
            <a:ext cx="5791200" cy="646331"/>
          </a:xfrm>
          <a:prstGeom prst="rect">
            <a:avLst/>
          </a:prstGeom>
          <a:noFill/>
        </p:spPr>
        <p:txBody>
          <a:bodyPr wrap="square" rtlCol="0">
            <a:spAutoFit/>
          </a:bodyPr>
          <a:lstStyle/>
          <a:p>
            <a:r>
              <a:rPr lang="en-US" dirty="0">
                <a:latin typeface="Calibri" pitchFamily="34" charset="0"/>
                <a:ea typeface="Calibri" pitchFamily="34" charset="0"/>
                <a:cs typeface="Times New Roman" pitchFamily="18" charset="0"/>
              </a:rPr>
              <a:t>These blocks brakes the motors for the wheels connected to port C and B. It is an immediate brake, not a </a:t>
            </a:r>
            <a:r>
              <a:rPr lang="en-US" dirty="0" smtClean="0">
                <a:latin typeface="Calibri" pitchFamily="34" charset="0"/>
                <a:ea typeface="Calibri" pitchFamily="34" charset="0"/>
                <a:cs typeface="Times New Roman" pitchFamily="18" charset="0"/>
              </a:rPr>
              <a:t>coast</a:t>
            </a:r>
            <a:endParaRPr lang="en-US" dirty="0">
              <a:latin typeface="Calibri" pitchFamily="34" charset="0"/>
              <a:ea typeface="Calibri" pitchFamily="34" charset="0"/>
              <a:cs typeface="Times New Roman" pitchFamily="18" charset="0"/>
            </a:endParaRPr>
          </a:p>
        </p:txBody>
      </p:sp>
      <p:sp>
        <p:nvSpPr>
          <p:cNvPr id="10" name="TextBox 9"/>
          <p:cNvSpPr txBox="1"/>
          <p:nvPr/>
        </p:nvSpPr>
        <p:spPr>
          <a:xfrm>
            <a:off x="2133600" y="381000"/>
            <a:ext cx="6400800" cy="923330"/>
          </a:xfrm>
          <a:prstGeom prst="rect">
            <a:avLst/>
          </a:prstGeom>
          <a:noFill/>
        </p:spPr>
        <p:txBody>
          <a:bodyPr wrap="square" rtlCol="0">
            <a:spAutoFit/>
          </a:bodyPr>
          <a:lstStyle/>
          <a:p>
            <a:r>
              <a:rPr lang="en-US" dirty="0" smtClean="0">
                <a:latin typeface="Calibri" pitchFamily="34" charset="0"/>
                <a:ea typeface="Calibri" pitchFamily="34" charset="0"/>
                <a:cs typeface="Times New Roman" pitchFamily="18" charset="0"/>
              </a:rPr>
              <a:t>This block stops the motor for </a:t>
            </a:r>
            <a:r>
              <a:rPr lang="en-US" dirty="0">
                <a:latin typeface="Calibri" pitchFamily="34" charset="0"/>
                <a:ea typeface="Calibri" pitchFamily="34" charset="0"/>
                <a:cs typeface="Times New Roman" pitchFamily="18" charset="0"/>
              </a:rPr>
              <a:t>the wheels connected to port </a:t>
            </a:r>
            <a:r>
              <a:rPr lang="en-US" dirty="0" smtClean="0">
                <a:latin typeface="Calibri" pitchFamily="34" charset="0"/>
                <a:ea typeface="Calibri" pitchFamily="34" charset="0"/>
                <a:cs typeface="Times New Roman" pitchFamily="18" charset="0"/>
              </a:rPr>
              <a:t>C. It </a:t>
            </a:r>
            <a:r>
              <a:rPr lang="en-US" dirty="0">
                <a:latin typeface="Calibri" pitchFamily="34" charset="0"/>
                <a:ea typeface="Calibri" pitchFamily="34" charset="0"/>
                <a:cs typeface="Times New Roman" pitchFamily="18" charset="0"/>
              </a:rPr>
              <a:t>is an immediate brake, not a </a:t>
            </a:r>
            <a:r>
              <a:rPr lang="en-US" dirty="0" smtClean="0">
                <a:latin typeface="Calibri" pitchFamily="34" charset="0"/>
                <a:ea typeface="Calibri" pitchFamily="34" charset="0"/>
                <a:cs typeface="Times New Roman" pitchFamily="18" charset="0"/>
              </a:rPr>
              <a:t>coast.</a:t>
            </a:r>
            <a:endParaRPr lang="en-US" dirty="0">
              <a:latin typeface="Calibri" pitchFamily="34" charset="0"/>
              <a:ea typeface="Calibri" pitchFamily="34" charset="0"/>
              <a:cs typeface="Times New Roman" pitchFamily="18" charset="0"/>
            </a:endParaRPr>
          </a:p>
          <a:p>
            <a:endParaRPr lang="en-US" dirty="0"/>
          </a:p>
        </p:txBody>
      </p:sp>
    </p:spTree>
    <p:extLst>
      <p:ext uri="{BB962C8B-B14F-4D97-AF65-F5344CB8AC3E}">
        <p14:creationId xmlns:p14="http://schemas.microsoft.com/office/powerpoint/2010/main" val="99708152"/>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latin typeface="Courier New" panose="02070309020205020404" pitchFamily="49" charset="0"/>
                <a:cs typeface="Courier New" panose="02070309020205020404" pitchFamily="49" charset="0"/>
              </a:rPr>
              <a:t>Inclined and Declined Slopes</a:t>
            </a:r>
            <a:endParaRPr lang="en-US" dirty="0">
              <a:latin typeface="Courier New" panose="02070309020205020404" pitchFamily="49" charset="0"/>
              <a:cs typeface="Courier New" panose="02070309020205020404" pitchFamily="49" charset="0"/>
            </a:endParaRPr>
          </a:p>
        </p:txBody>
      </p:sp>
      <p:pic>
        <p:nvPicPr>
          <p:cNvPr id="5" name="Picture 5" descr="http://crownrights.org/wp-content/uploads/2012/08/mars.jpg">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9000" l="1125" r="99500">
                        <a14:foregroundMark x1="1563" y1="22750" x2="93625" y2="21417"/>
                        <a14:foregroundMark x1="2375" y1="63583" x2="2563" y2="90167"/>
                        <a14:foregroundMark x1="1125" y1="99000" x2="95688" y2="90833"/>
                        <a14:foregroundMark x1="99500" y1="21417" x2="99063" y2="77917"/>
                      </a14:backgroundRemoval>
                    </a14:imgEffect>
                  </a14:imgLayer>
                </a14:imgProps>
              </a:ext>
              <a:ext uri="{28A0092B-C50C-407E-A947-70E740481C1C}">
                <a14:useLocalDpi xmlns:a14="http://schemas.microsoft.com/office/drawing/2010/main" val="0"/>
              </a:ext>
            </a:extLst>
          </a:blip>
          <a:srcRect/>
          <a:stretch>
            <a:fillRect/>
          </a:stretch>
        </p:blipFill>
        <p:spPr bwMode="auto">
          <a:xfrm>
            <a:off x="0" y="5181600"/>
            <a:ext cx="916478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
        <p:nvSpPr>
          <p:cNvPr id="8" name="Content Placeholder 7"/>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610" y="1501378"/>
            <a:ext cx="8675561" cy="3245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8750550"/>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stretch>
            <a:fillRect/>
          </a:stretch>
        </p:blipFill>
        <p:spPr>
          <a:xfrm>
            <a:off x="925653" y="3276600"/>
            <a:ext cx="945572" cy="1039367"/>
          </a:xfrm>
          <a:prstGeom prst="rect">
            <a:avLst/>
          </a:prstGeom>
        </p:spPr>
      </p:pic>
      <p:pic>
        <p:nvPicPr>
          <p:cNvPr id="7" name="Picture 6"/>
          <p:cNvPicPr/>
          <p:nvPr/>
        </p:nvPicPr>
        <p:blipFill>
          <a:blip r:embed="rId3"/>
          <a:stretch>
            <a:fillRect/>
          </a:stretch>
        </p:blipFill>
        <p:spPr>
          <a:xfrm>
            <a:off x="369308" y="4953000"/>
            <a:ext cx="935182" cy="971550"/>
          </a:xfrm>
          <a:prstGeom prst="rect">
            <a:avLst/>
          </a:prstGeom>
        </p:spPr>
      </p:pic>
      <p:pic>
        <p:nvPicPr>
          <p:cNvPr id="8" name="Picture 7"/>
          <p:cNvPicPr/>
          <p:nvPr/>
        </p:nvPicPr>
        <p:blipFill>
          <a:blip r:embed="rId4"/>
          <a:stretch>
            <a:fillRect/>
          </a:stretch>
        </p:blipFill>
        <p:spPr>
          <a:xfrm>
            <a:off x="1593272" y="4953000"/>
            <a:ext cx="955964" cy="971550"/>
          </a:xfrm>
          <a:prstGeom prst="rect">
            <a:avLst/>
          </a:prstGeom>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590" y="1718376"/>
            <a:ext cx="917899" cy="90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4490" y="1718376"/>
            <a:ext cx="906088" cy="90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3"/>
          <p:cNvSpPr>
            <a:spLocks noChangeArrowheads="1"/>
          </p:cNvSpPr>
          <p:nvPr/>
        </p:nvSpPr>
        <p:spPr bwMode="auto">
          <a:xfrm>
            <a:off x="2516762" y="1718376"/>
            <a:ext cx="658567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These begin the motors for the wheels connected to port C and B. The speed of </a:t>
            </a:r>
            <a:r>
              <a:rPr lang="en-US" altLang="en-US" sz="1600" dirty="0" smtClean="0">
                <a:latin typeface="Calibri" pitchFamily="34" charset="0"/>
                <a:ea typeface="Calibri" pitchFamily="34" charset="0"/>
                <a:cs typeface="Times New Roman" pitchFamily="18" charset="0"/>
              </a:rPr>
              <a:t>both moto</a:t>
            </a:r>
            <a:r>
              <a:rPr kumimoji="0" lang="en-US" alt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rs is at 75 out of 100 and the wheels are moving in a backwards motion.</a:t>
            </a:r>
            <a:endParaRPr kumimoji="0" lang="en-US" alt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1"/>
          <p:cNvSpPr/>
          <p:nvPr/>
        </p:nvSpPr>
        <p:spPr>
          <a:xfrm>
            <a:off x="2154381" y="3380784"/>
            <a:ext cx="6934200" cy="830997"/>
          </a:xfrm>
          <a:prstGeom prst="rect">
            <a:avLst/>
          </a:prstGeom>
        </p:spPr>
        <p:txBody>
          <a:bodyPr wrap="square">
            <a:spAutoFit/>
          </a:bodyPr>
          <a:lstStyle/>
          <a:p>
            <a:r>
              <a:rPr lang="en-US" sz="1600" dirty="0">
                <a:latin typeface="Calibri" pitchFamily="34" charset="0"/>
                <a:ea typeface="Calibri" pitchFamily="34" charset="0"/>
                <a:cs typeface="Times New Roman" pitchFamily="18" charset="0"/>
              </a:rPr>
              <a:t>This  “wait for” block is a rotation sensor which waits for the motor connected to port C </a:t>
            </a:r>
            <a:r>
              <a:rPr lang="en-US" sz="1600" dirty="0" smtClean="0">
                <a:latin typeface="Calibri" pitchFamily="34" charset="0"/>
                <a:ea typeface="Calibri" pitchFamily="34" charset="0"/>
                <a:cs typeface="Times New Roman" pitchFamily="18" charset="0"/>
              </a:rPr>
              <a:t>to rotate the </a:t>
            </a:r>
            <a:r>
              <a:rPr lang="en-US" sz="1600" dirty="0">
                <a:latin typeface="Calibri" pitchFamily="34" charset="0"/>
                <a:ea typeface="Calibri" pitchFamily="34" charset="0"/>
                <a:cs typeface="Times New Roman" pitchFamily="18" charset="0"/>
              </a:rPr>
              <a:t>wheel </a:t>
            </a:r>
            <a:r>
              <a:rPr lang="en-US" sz="1600" dirty="0" smtClean="0">
                <a:latin typeface="Calibri" pitchFamily="34" charset="0"/>
                <a:ea typeface="Calibri" pitchFamily="34" charset="0"/>
                <a:cs typeface="Times New Roman" pitchFamily="18" charset="0"/>
              </a:rPr>
              <a:t>3000 degrees backwards </a:t>
            </a:r>
            <a:r>
              <a:rPr lang="en-US" sz="1600" dirty="0">
                <a:latin typeface="Calibri" pitchFamily="34" charset="0"/>
                <a:ea typeface="Calibri" pitchFamily="34" charset="0"/>
                <a:cs typeface="Times New Roman" pitchFamily="18" charset="0"/>
              </a:rPr>
              <a:t>before commanding the next action.</a:t>
            </a:r>
          </a:p>
        </p:txBody>
      </p:sp>
      <p:sp>
        <p:nvSpPr>
          <p:cNvPr id="13" name="Rectangle 12"/>
          <p:cNvSpPr/>
          <p:nvPr/>
        </p:nvSpPr>
        <p:spPr>
          <a:xfrm>
            <a:off x="2770909" y="5184487"/>
            <a:ext cx="6400800" cy="584775"/>
          </a:xfrm>
          <a:prstGeom prst="rect">
            <a:avLst/>
          </a:prstGeom>
        </p:spPr>
        <p:txBody>
          <a:bodyPr wrap="square">
            <a:spAutoFit/>
          </a:bodyPr>
          <a:lstStyle/>
          <a:p>
            <a:r>
              <a:rPr lang="en-US" sz="1600" dirty="0">
                <a:latin typeface="Calibri" pitchFamily="34" charset="0"/>
                <a:ea typeface="Calibri" pitchFamily="34" charset="0"/>
                <a:cs typeface="Times New Roman" pitchFamily="18" charset="0"/>
              </a:rPr>
              <a:t>These blocks brakes the motors for the wheels connected to port C and B. It is an immediate brake, not a coast</a:t>
            </a:r>
          </a:p>
        </p:txBody>
      </p:sp>
      <p:sp>
        <p:nvSpPr>
          <p:cNvPr id="9" name="TextBox 8"/>
          <p:cNvSpPr txBox="1"/>
          <p:nvPr/>
        </p:nvSpPr>
        <p:spPr>
          <a:xfrm>
            <a:off x="369308" y="304800"/>
            <a:ext cx="8393692" cy="923330"/>
          </a:xfrm>
          <a:prstGeom prst="rect">
            <a:avLst/>
          </a:prstGeom>
          <a:noFill/>
        </p:spPr>
        <p:txBody>
          <a:bodyPr wrap="square" rtlCol="0">
            <a:spAutoFit/>
          </a:bodyPr>
          <a:lstStyle/>
          <a:p>
            <a:r>
              <a:rPr lang="en-US" dirty="0" smtClean="0"/>
              <a:t>**Our backwards program is designed to move our robot backwards for 3,000 degree wheel rotations because when we set up our test runs in class with the measurements of the actual slope, 3,000 degree rotations were the perfect length to get over the slope</a:t>
            </a:r>
            <a:endParaRPr lang="en-US" dirty="0"/>
          </a:p>
        </p:txBody>
      </p:sp>
    </p:spTree>
    <p:extLst>
      <p:ext uri="{BB962C8B-B14F-4D97-AF65-F5344CB8AC3E}">
        <p14:creationId xmlns:p14="http://schemas.microsoft.com/office/powerpoint/2010/main" val="322594867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latin typeface="Courier New" panose="02070309020205020404" pitchFamily="49" charset="0"/>
                <a:cs typeface="Courier New" panose="02070309020205020404" pitchFamily="49" charset="0"/>
              </a:rPr>
              <a:t>Rough Terrain Program</a:t>
            </a:r>
            <a:endParaRPr lang="en-US" dirty="0">
              <a:latin typeface="Courier New" panose="02070309020205020404" pitchFamily="49" charset="0"/>
              <a:cs typeface="Courier New" panose="02070309020205020404" pitchFamily="49" charset="0"/>
            </a:endParaRPr>
          </a:p>
        </p:txBody>
      </p:sp>
      <p:pic>
        <p:nvPicPr>
          <p:cNvPr id="2053" name="Picture 5" descr="http://crownrights.org/wp-content/uploads/2012/08/mars.jpg">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9000" l="1125" r="99500">
                        <a14:foregroundMark x1="1563" y1="22750" x2="93625" y2="21417"/>
                        <a14:foregroundMark x1="2375" y1="63583" x2="2563" y2="90167"/>
                        <a14:foregroundMark x1="1125" y1="99000" x2="95688" y2="90833"/>
                        <a14:foregroundMark x1="99500" y1="21417" x2="99063" y2="77917"/>
                      </a14:backgroundRemoval>
                    </a14:imgEffect>
                  </a14:imgLayer>
                </a14:imgProps>
              </a:ext>
              <a:ext uri="{28A0092B-C50C-407E-A947-70E740481C1C}">
                <a14:useLocalDpi xmlns:a14="http://schemas.microsoft.com/office/drawing/2010/main" val="0"/>
              </a:ext>
            </a:extLst>
          </a:blip>
          <a:srcRect/>
          <a:stretch>
            <a:fillRect/>
          </a:stretch>
        </p:blipFill>
        <p:spPr bwMode="auto">
          <a:xfrm>
            <a:off x="0" y="5181600"/>
            <a:ext cx="916478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 name="rough terrai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
        <p:nvSpPr>
          <p:cNvPr id="4" name="Content Placeholder 3"/>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181" y="1143000"/>
            <a:ext cx="7990420" cy="3595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7467292"/>
      </p:ext>
    </p:extLst>
  </p:cSld>
  <p:clrMapOvr>
    <a:masterClrMapping/>
  </p:clrMapOvr>
  <p:transition spd="slow" advClick="0" advTm="27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2516762" y="1531203"/>
            <a:ext cx="658567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These begin the motors for the wheels connected to port C and B. The speed of </a:t>
            </a:r>
            <a:r>
              <a:rPr lang="en-US" altLang="en-US" sz="1600" dirty="0" smtClean="0">
                <a:latin typeface="Calibri" pitchFamily="34" charset="0"/>
                <a:ea typeface="Calibri" pitchFamily="34" charset="0"/>
                <a:cs typeface="Times New Roman" pitchFamily="18" charset="0"/>
              </a:rPr>
              <a:t>both moto</a:t>
            </a:r>
            <a:r>
              <a:rPr kumimoji="0" lang="en-US" alt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rs is at 100 out of 100</a:t>
            </a:r>
            <a:r>
              <a:rPr kumimoji="0" lang="en-US" altLang="en-US" sz="16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US" alt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and the wheels are moving in a forward motion.</a:t>
            </a:r>
            <a:endParaRPr kumimoji="0" lang="en-US" alt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p:cNvPicPr/>
          <p:nvPr/>
        </p:nvPicPr>
        <p:blipFill>
          <a:blip r:embed="rId2"/>
          <a:stretch>
            <a:fillRect/>
          </a:stretch>
        </p:blipFill>
        <p:spPr>
          <a:xfrm>
            <a:off x="925653" y="3034144"/>
            <a:ext cx="945572" cy="1039367"/>
          </a:xfrm>
          <a:prstGeom prst="rect">
            <a:avLst/>
          </a:prstGeom>
        </p:spPr>
      </p:pic>
      <p:sp>
        <p:nvSpPr>
          <p:cNvPr id="9" name="Rectangle 8"/>
          <p:cNvSpPr/>
          <p:nvPr/>
        </p:nvSpPr>
        <p:spPr>
          <a:xfrm>
            <a:off x="2168236" y="3256370"/>
            <a:ext cx="6934200" cy="830997"/>
          </a:xfrm>
          <a:prstGeom prst="rect">
            <a:avLst/>
          </a:prstGeom>
        </p:spPr>
        <p:txBody>
          <a:bodyPr wrap="square">
            <a:spAutoFit/>
          </a:bodyPr>
          <a:lstStyle/>
          <a:p>
            <a:r>
              <a:rPr lang="en-US" sz="1600" dirty="0">
                <a:latin typeface="Calibri" pitchFamily="34" charset="0"/>
                <a:ea typeface="Calibri" pitchFamily="34" charset="0"/>
                <a:cs typeface="Times New Roman" pitchFamily="18" charset="0"/>
              </a:rPr>
              <a:t>This  “wait for” block is a rotation sensor which waits for the motor connected to port C </a:t>
            </a:r>
            <a:r>
              <a:rPr lang="en-US" sz="1600" dirty="0" smtClean="0">
                <a:latin typeface="Calibri" pitchFamily="34" charset="0"/>
                <a:ea typeface="Calibri" pitchFamily="34" charset="0"/>
                <a:cs typeface="Times New Roman" pitchFamily="18" charset="0"/>
              </a:rPr>
              <a:t>to rotate the </a:t>
            </a:r>
            <a:r>
              <a:rPr lang="en-US" sz="1600" dirty="0">
                <a:latin typeface="Calibri" pitchFamily="34" charset="0"/>
                <a:ea typeface="Calibri" pitchFamily="34" charset="0"/>
                <a:cs typeface="Times New Roman" pitchFamily="18" charset="0"/>
              </a:rPr>
              <a:t>wheel </a:t>
            </a:r>
            <a:r>
              <a:rPr lang="en-US" sz="1600" dirty="0" smtClean="0">
                <a:latin typeface="Calibri" pitchFamily="34" charset="0"/>
                <a:ea typeface="Calibri" pitchFamily="34" charset="0"/>
                <a:cs typeface="Times New Roman" pitchFamily="18" charset="0"/>
              </a:rPr>
              <a:t>a 720 degrees forward before </a:t>
            </a:r>
            <a:r>
              <a:rPr lang="en-US" sz="1600" dirty="0">
                <a:latin typeface="Calibri" pitchFamily="34" charset="0"/>
                <a:ea typeface="Calibri" pitchFamily="34" charset="0"/>
                <a:cs typeface="Times New Roman" pitchFamily="18" charset="0"/>
              </a:rPr>
              <a:t>commanding the next action.</a:t>
            </a:r>
          </a:p>
        </p:txBody>
      </p:sp>
      <p:pic>
        <p:nvPicPr>
          <p:cNvPr id="13" name="Picture 12"/>
          <p:cNvPicPr/>
          <p:nvPr/>
        </p:nvPicPr>
        <p:blipFill>
          <a:blip r:embed="rId3"/>
          <a:stretch>
            <a:fillRect/>
          </a:stretch>
        </p:blipFill>
        <p:spPr>
          <a:xfrm>
            <a:off x="369308" y="4953000"/>
            <a:ext cx="935182" cy="971550"/>
          </a:xfrm>
          <a:prstGeom prst="rect">
            <a:avLst/>
          </a:prstGeom>
        </p:spPr>
      </p:pic>
      <p:pic>
        <p:nvPicPr>
          <p:cNvPr id="14" name="Picture 13"/>
          <p:cNvPicPr/>
          <p:nvPr/>
        </p:nvPicPr>
        <p:blipFill>
          <a:blip r:embed="rId4"/>
          <a:stretch>
            <a:fillRect/>
          </a:stretch>
        </p:blipFill>
        <p:spPr>
          <a:xfrm>
            <a:off x="1593272" y="4953000"/>
            <a:ext cx="955964" cy="971550"/>
          </a:xfrm>
          <a:prstGeom prst="rect">
            <a:avLst/>
          </a:prstGeom>
        </p:spPr>
      </p:pic>
      <p:sp>
        <p:nvSpPr>
          <p:cNvPr id="10" name="Rectangle 9"/>
          <p:cNvSpPr/>
          <p:nvPr/>
        </p:nvSpPr>
        <p:spPr>
          <a:xfrm>
            <a:off x="2770909" y="5184487"/>
            <a:ext cx="6400800" cy="584775"/>
          </a:xfrm>
          <a:prstGeom prst="rect">
            <a:avLst/>
          </a:prstGeom>
        </p:spPr>
        <p:txBody>
          <a:bodyPr wrap="square">
            <a:spAutoFit/>
          </a:bodyPr>
          <a:lstStyle/>
          <a:p>
            <a:r>
              <a:rPr lang="en-US" sz="1600" dirty="0">
                <a:latin typeface="Calibri" pitchFamily="34" charset="0"/>
                <a:ea typeface="Calibri" pitchFamily="34" charset="0"/>
                <a:cs typeface="Times New Roman" pitchFamily="18" charset="0"/>
              </a:rPr>
              <a:t>These blocks brakes the motors for the wheels connected to port C and B. It is an immediate brake, not a coast</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55404"/>
            <a:ext cx="957263" cy="1009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6875" y="1429925"/>
            <a:ext cx="1028700" cy="101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8581303"/>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5181600"/>
            <a:ext cx="91630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229600" cy="1143000"/>
          </a:xfrm>
        </p:spPr>
        <p:txBody>
          <a:bodyPr>
            <a:normAutofit/>
          </a:bodyPr>
          <a:lstStyle/>
          <a:p>
            <a:r>
              <a:rPr lang="en-US" dirty="0">
                <a:latin typeface="Courier New" panose="02070309020205020404" pitchFamily="49" charset="0"/>
                <a:cs typeface="Courier New" panose="02070309020205020404" pitchFamily="49" charset="0"/>
              </a:rPr>
              <a:t>Hematite Trail Program </a:t>
            </a:r>
          </a:p>
        </p:txBody>
      </p:sp>
      <p:pic>
        <p:nvPicPr>
          <p:cNvPr id="6" name="Content Placeholder 5"/>
          <p:cNvPicPr>
            <a:picLocks noGrp="1" noChangeAspect="1"/>
          </p:cNvPicPr>
          <p:nvPr>
            <p:ph idx="1"/>
          </p:nvPr>
        </p:nvPicPr>
        <p:blipFill rotWithShape="1">
          <a:blip r:embed="rId5">
            <a:extLst>
              <a:ext uri="{28A0092B-C50C-407E-A947-70E740481C1C}">
                <a14:useLocalDpi xmlns:a14="http://schemas.microsoft.com/office/drawing/2010/main" val="0"/>
              </a:ext>
            </a:extLst>
          </a:blip>
          <a:srcRect l="1818" t="3781"/>
          <a:stretch/>
        </p:blipFill>
        <p:spPr>
          <a:xfrm>
            <a:off x="1499320" y="1219200"/>
            <a:ext cx="6126309" cy="3831420"/>
          </a:xfrm>
        </p:spPr>
      </p:pic>
      <p:pic>
        <p:nvPicPr>
          <p:cNvPr id="3" name="light senso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72722074"/>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4800" y="457200"/>
            <a:ext cx="8382000" cy="369332"/>
          </a:xfrm>
          <a:prstGeom prst="rect">
            <a:avLst/>
          </a:prstGeom>
          <a:noFill/>
        </p:spPr>
        <p:txBody>
          <a:bodyPr wrap="square" rtlCol="0">
            <a:spAutoFit/>
          </a:bodyPr>
          <a:lstStyle/>
          <a:p>
            <a:r>
              <a:rPr lang="en-US" i="1" dirty="0" smtClean="0"/>
              <a:t>The entire line track program is on a continuous loop for 90 seconds. </a:t>
            </a:r>
            <a:endParaRPr lang="en-US" i="1" dirty="0"/>
          </a:p>
        </p:txBody>
      </p:sp>
      <p:sp>
        <p:nvSpPr>
          <p:cNvPr id="9" name="TextBox 8"/>
          <p:cNvSpPr txBox="1"/>
          <p:nvPr/>
        </p:nvSpPr>
        <p:spPr>
          <a:xfrm>
            <a:off x="304800" y="1219200"/>
            <a:ext cx="8229600" cy="1477328"/>
          </a:xfrm>
          <a:prstGeom prst="rect">
            <a:avLst/>
          </a:prstGeom>
          <a:noFill/>
        </p:spPr>
        <p:txBody>
          <a:bodyPr wrap="square" rtlCol="0">
            <a:spAutoFit/>
          </a:bodyPr>
          <a:lstStyle/>
          <a:p>
            <a:r>
              <a:rPr lang="en-US" dirty="0" smtClean="0"/>
              <a:t>Light Sensor </a:t>
            </a:r>
            <a:r>
              <a:rPr lang="en-US" dirty="0" smtClean="0">
                <a:sym typeface="Wingdings" panose="05000000000000000000" pitchFamily="2" charset="2"/>
              </a:rPr>
              <a:t> </a:t>
            </a:r>
            <a:r>
              <a:rPr lang="en-US" dirty="0" smtClean="0"/>
              <a:t>If </a:t>
            </a:r>
            <a:r>
              <a:rPr lang="en-US" dirty="0"/>
              <a:t>the light sensor detects lights above the threshold (on our program the threshold is 50), then the switch block commands the top half of the program (top 2 motor blocks) to begin and when the light sensor detects light below the threshold, then the switch block commands the bottom half of the program (bottom 2 motor blocks) to begin. </a:t>
            </a:r>
          </a:p>
        </p:txBody>
      </p:sp>
      <p:sp>
        <p:nvSpPr>
          <p:cNvPr id="10" name="TextBox 9"/>
          <p:cNvSpPr txBox="1"/>
          <p:nvPr/>
        </p:nvSpPr>
        <p:spPr>
          <a:xfrm>
            <a:off x="304800" y="3200400"/>
            <a:ext cx="8001000" cy="2862322"/>
          </a:xfrm>
          <a:prstGeom prst="rect">
            <a:avLst/>
          </a:prstGeom>
          <a:noFill/>
        </p:spPr>
        <p:txBody>
          <a:bodyPr wrap="square" rtlCol="0">
            <a:spAutoFit/>
          </a:bodyPr>
          <a:lstStyle/>
          <a:p>
            <a:r>
              <a:rPr lang="en-US" altLang="en-US" dirty="0" smtClean="0">
                <a:latin typeface="Calibri" pitchFamily="34" charset="0"/>
                <a:ea typeface="Calibri" pitchFamily="34" charset="0"/>
                <a:cs typeface="Times New Roman" pitchFamily="18" charset="0"/>
              </a:rPr>
              <a:t>Top 2 motor blocks </a:t>
            </a:r>
            <a:r>
              <a:rPr lang="en-US" altLang="en-US" dirty="0" smtClean="0">
                <a:latin typeface="Calibri" pitchFamily="34" charset="0"/>
                <a:ea typeface="Calibri" pitchFamily="34" charset="0"/>
                <a:cs typeface="Times New Roman" pitchFamily="18" charset="0"/>
                <a:sym typeface="Wingdings" panose="05000000000000000000" pitchFamily="2" charset="2"/>
              </a:rPr>
              <a:t> </a:t>
            </a:r>
            <a:r>
              <a:rPr lang="en-US" dirty="0" smtClean="0">
                <a:latin typeface="Calibri" pitchFamily="34" charset="0"/>
                <a:ea typeface="Calibri" pitchFamily="34" charset="0"/>
                <a:cs typeface="Times New Roman" pitchFamily="18" charset="0"/>
              </a:rPr>
              <a:t>The first block </a:t>
            </a:r>
            <a:r>
              <a:rPr lang="en-US" dirty="0">
                <a:latin typeface="Calibri" pitchFamily="34" charset="0"/>
                <a:ea typeface="Calibri" pitchFamily="34" charset="0"/>
                <a:cs typeface="Times New Roman" pitchFamily="18" charset="0"/>
              </a:rPr>
              <a:t>stops the motor for the wheels connected to port C. It is an immediate brake, not a coast</a:t>
            </a:r>
            <a:r>
              <a:rPr lang="en-US" dirty="0" smtClean="0">
                <a:latin typeface="Calibri" pitchFamily="34" charset="0"/>
                <a:ea typeface="Calibri" pitchFamily="34" charset="0"/>
                <a:cs typeface="Times New Roman" pitchFamily="18" charset="0"/>
              </a:rPr>
              <a:t>. </a:t>
            </a:r>
            <a:r>
              <a:rPr lang="en-US" altLang="en-US" dirty="0">
                <a:latin typeface="Calibri" pitchFamily="34" charset="0"/>
                <a:ea typeface="Calibri" pitchFamily="34" charset="0"/>
                <a:cs typeface="Times New Roman" pitchFamily="18" charset="0"/>
              </a:rPr>
              <a:t>These begin the motor for the wheel connected to port B. The speed of motor B is at 75 out of 100 and the wheel is moving in a forward motion</a:t>
            </a:r>
            <a:r>
              <a:rPr lang="en-US" altLang="en-US" dirty="0" smtClean="0">
                <a:latin typeface="Calibri" pitchFamily="34" charset="0"/>
                <a:ea typeface="Calibri" pitchFamily="34" charset="0"/>
                <a:cs typeface="Times New Roman" pitchFamily="18" charset="0"/>
              </a:rPr>
              <a:t>.</a:t>
            </a:r>
            <a:r>
              <a:rPr lang="en-US" altLang="en-US" dirty="0"/>
              <a:t> </a:t>
            </a:r>
            <a:endParaRPr lang="en-US" altLang="en-US" dirty="0" smtClean="0"/>
          </a:p>
          <a:p>
            <a:endParaRPr lang="en-US" dirty="0">
              <a:latin typeface="Calibri" pitchFamily="34" charset="0"/>
              <a:ea typeface="Calibri" pitchFamily="34" charset="0"/>
              <a:cs typeface="Times New Roman" pitchFamily="18" charset="0"/>
            </a:endParaRPr>
          </a:p>
          <a:p>
            <a:r>
              <a:rPr lang="en-US" dirty="0" smtClean="0">
                <a:latin typeface="Calibri" pitchFamily="34" charset="0"/>
                <a:ea typeface="Calibri" pitchFamily="34" charset="0"/>
                <a:cs typeface="Times New Roman" pitchFamily="18" charset="0"/>
              </a:rPr>
              <a:t>Bottom 2 motor blocks </a:t>
            </a:r>
            <a:r>
              <a:rPr lang="en-US" dirty="0" smtClean="0">
                <a:latin typeface="Calibri" pitchFamily="34" charset="0"/>
                <a:ea typeface="Calibri" pitchFamily="34" charset="0"/>
                <a:cs typeface="Times New Roman" pitchFamily="18" charset="0"/>
                <a:sym typeface="Wingdings" panose="05000000000000000000" pitchFamily="2" charset="2"/>
              </a:rPr>
              <a:t> </a:t>
            </a:r>
            <a:r>
              <a:rPr lang="en-US" dirty="0">
                <a:latin typeface="Calibri" pitchFamily="34" charset="0"/>
                <a:ea typeface="Calibri" pitchFamily="34" charset="0"/>
                <a:cs typeface="Times New Roman" pitchFamily="18" charset="0"/>
              </a:rPr>
              <a:t>The first block stops the motor for the wheels connected to port </a:t>
            </a:r>
            <a:r>
              <a:rPr lang="en-US" dirty="0" smtClean="0">
                <a:latin typeface="Calibri" pitchFamily="34" charset="0"/>
                <a:ea typeface="Calibri" pitchFamily="34" charset="0"/>
                <a:cs typeface="Times New Roman" pitchFamily="18" charset="0"/>
              </a:rPr>
              <a:t>B. </a:t>
            </a:r>
            <a:r>
              <a:rPr lang="en-US" dirty="0">
                <a:latin typeface="Calibri" pitchFamily="34" charset="0"/>
                <a:ea typeface="Calibri" pitchFamily="34" charset="0"/>
                <a:cs typeface="Times New Roman" pitchFamily="18" charset="0"/>
              </a:rPr>
              <a:t>It is an immediate brake, not a coast. </a:t>
            </a:r>
            <a:r>
              <a:rPr lang="en-US" altLang="en-US" dirty="0">
                <a:latin typeface="Calibri" pitchFamily="34" charset="0"/>
                <a:ea typeface="Calibri" pitchFamily="34" charset="0"/>
                <a:cs typeface="Times New Roman" pitchFamily="18" charset="0"/>
              </a:rPr>
              <a:t>These begin the motor for the wheel connected to port </a:t>
            </a:r>
            <a:r>
              <a:rPr lang="en-US" altLang="en-US" dirty="0" smtClean="0">
                <a:latin typeface="Calibri" pitchFamily="34" charset="0"/>
                <a:ea typeface="Calibri" pitchFamily="34" charset="0"/>
                <a:cs typeface="Times New Roman" pitchFamily="18" charset="0"/>
              </a:rPr>
              <a:t>C. </a:t>
            </a:r>
            <a:r>
              <a:rPr lang="en-US" altLang="en-US" dirty="0">
                <a:latin typeface="Calibri" pitchFamily="34" charset="0"/>
                <a:ea typeface="Calibri" pitchFamily="34" charset="0"/>
                <a:cs typeface="Times New Roman" pitchFamily="18" charset="0"/>
              </a:rPr>
              <a:t>The speed of motor </a:t>
            </a:r>
            <a:r>
              <a:rPr lang="en-US" altLang="en-US" dirty="0" smtClean="0">
                <a:latin typeface="Calibri" pitchFamily="34" charset="0"/>
                <a:ea typeface="Calibri" pitchFamily="34" charset="0"/>
                <a:cs typeface="Times New Roman" pitchFamily="18" charset="0"/>
              </a:rPr>
              <a:t>C </a:t>
            </a:r>
            <a:r>
              <a:rPr lang="en-US" altLang="en-US" dirty="0">
                <a:latin typeface="Calibri" pitchFamily="34" charset="0"/>
                <a:ea typeface="Calibri" pitchFamily="34" charset="0"/>
                <a:cs typeface="Times New Roman" pitchFamily="18" charset="0"/>
              </a:rPr>
              <a:t>is at 75 out of 100 and the wheel is moving in a forward motion.</a:t>
            </a:r>
            <a:r>
              <a:rPr lang="en-US" altLang="en-US" dirty="0"/>
              <a:t> </a:t>
            </a:r>
          </a:p>
          <a:p>
            <a:endParaRPr lang="en-US" dirty="0">
              <a:latin typeface="Calibri" pitchFamily="34" charset="0"/>
              <a:ea typeface="Calibri" pitchFamily="34" charset="0"/>
              <a:cs typeface="Times New Roman" pitchFamily="18" charset="0"/>
            </a:endParaRPr>
          </a:p>
        </p:txBody>
      </p:sp>
      <p:sp>
        <p:nvSpPr>
          <p:cNvPr id="2" name="Rectangle 1"/>
          <p:cNvSpPr/>
          <p:nvPr/>
        </p:nvSpPr>
        <p:spPr>
          <a:xfrm>
            <a:off x="152400" y="2796064"/>
            <a:ext cx="8686800" cy="199072"/>
          </a:xfrm>
          <a:prstGeom prst="rect">
            <a:avLst/>
          </a:prstGeom>
          <a:solidFill>
            <a:srgbClr val="8F897D">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7809785"/>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Touch Sensor</a:t>
            </a:r>
            <a:endParaRPr lang="en-US" dirty="0"/>
          </a:p>
        </p:txBody>
      </p:sp>
      <p:pic>
        <p:nvPicPr>
          <p:cNvPr id="3075"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09600" y="1447800"/>
            <a:ext cx="8011633"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81055" y="4191000"/>
            <a:ext cx="609600" cy="609600"/>
          </a:xfrm>
          <a:prstGeom prst="rect">
            <a:avLst/>
          </a:prstGeom>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 y="5181600"/>
            <a:ext cx="91630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1259319"/>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895600" y="1600200"/>
            <a:ext cx="5791200" cy="4525963"/>
          </a:xfrm>
        </p:spPr>
        <p:txBody>
          <a:bodyPr>
            <a:normAutofit/>
          </a:bodyPr>
          <a:lstStyle/>
          <a:p>
            <a:pPr marL="0" indent="0">
              <a:buNone/>
            </a:pPr>
            <a:r>
              <a:rPr lang="en-US" sz="2000" dirty="0"/>
              <a:t>Motor block C B are programed to move the wheels connected to port C and B forward at a power level of 75 out of 100  </a:t>
            </a:r>
            <a:r>
              <a:rPr lang="en-US" sz="2000" dirty="0" smtClean="0"/>
              <a:t>until otherwise told differently. We chose a power level of 75 because it as not to fast or to slow </a:t>
            </a:r>
          </a:p>
          <a:p>
            <a:pPr marL="0" indent="0">
              <a:buNone/>
            </a:pPr>
            <a:endParaRPr lang="en-US" sz="2000" dirty="0"/>
          </a:p>
          <a:p>
            <a:pPr marL="0" indent="0">
              <a:buNone/>
            </a:pPr>
            <a:r>
              <a:rPr lang="en-US" sz="2000" dirty="0"/>
              <a:t>This  “wait for” block is a </a:t>
            </a:r>
            <a:r>
              <a:rPr lang="en-US" sz="2000" dirty="0" smtClean="0"/>
              <a:t>touch </a:t>
            </a:r>
            <a:r>
              <a:rPr lang="en-US" sz="2000" dirty="0"/>
              <a:t>sensor which waits for the motor connected to port </a:t>
            </a:r>
            <a:r>
              <a:rPr lang="en-US" sz="2000" dirty="0" smtClean="0"/>
              <a:t>4 to sensor any touch.</a:t>
            </a:r>
            <a:endParaRPr lang="en-US" sz="2000" dirty="0"/>
          </a:p>
          <a:p>
            <a:pPr marL="0" indent="0">
              <a:buNone/>
            </a:pPr>
            <a:endParaRPr lang="en-US" sz="2000" dirty="0" smtClean="0"/>
          </a:p>
          <a:p>
            <a:pPr marL="0" indent="0">
              <a:buNone/>
            </a:pPr>
            <a:endParaRPr lang="en-US" sz="2000" dirty="0"/>
          </a:p>
          <a:p>
            <a:pPr marL="0" indent="0">
              <a:buNone/>
            </a:pPr>
            <a:r>
              <a:rPr lang="en-US" sz="2000" dirty="0"/>
              <a:t>The two last motor blocks C and B are designed to make the wheels connected to port C and B stop </a:t>
            </a:r>
            <a:r>
              <a:rPr lang="en-US" sz="2000" dirty="0" smtClean="0"/>
              <a:t>after port 4 senses the touch.</a:t>
            </a:r>
            <a:endParaRPr lang="en-US" sz="2000" dirty="0"/>
          </a:p>
          <a:p>
            <a:pPr marL="0" indent="0">
              <a:buNone/>
            </a:pPr>
            <a:endParaRPr lang="en-US" sz="20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39" y="1524000"/>
            <a:ext cx="2436761" cy="1224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38" y="2975263"/>
            <a:ext cx="1218381" cy="1276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675" y="4419600"/>
            <a:ext cx="2399899"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401787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latin typeface="Courier New" panose="02070309020205020404" pitchFamily="49" charset="0"/>
                <a:cs typeface="Courier New" panose="02070309020205020404" pitchFamily="49" charset="0"/>
              </a:rPr>
              <a:t>Configuration</a:t>
            </a:r>
            <a:endParaRPr lang="en-US" dirty="0">
              <a:latin typeface="Courier New" panose="02070309020205020404" pitchFamily="49" charset="0"/>
              <a:cs typeface="Courier New" panose="02070309020205020404" pitchFamily="49" charset="0"/>
            </a:endParaRPr>
          </a:p>
        </p:txBody>
      </p:sp>
      <p:pic>
        <p:nvPicPr>
          <p:cNvPr id="2053" name="Picture 5" descr="http://crownrights.org/wp-content/uploads/2012/08/mars.jp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000" l="1125" r="99500">
                        <a14:foregroundMark x1="1563" y1="22750" x2="93625" y2="21417"/>
                        <a14:foregroundMark x1="2375" y1="63583" x2="2563" y2="90167"/>
                        <a14:foregroundMark x1="1125" y1="99000" x2="95688" y2="90833"/>
                        <a14:foregroundMark x1="99500" y1="21417" x2="99063" y2="77917"/>
                      </a14:backgroundRemoval>
                    </a14:imgEffect>
                  </a14:imgLayer>
                </a14:imgProps>
              </a:ext>
              <a:ext uri="{28A0092B-C50C-407E-A947-70E740481C1C}">
                <a14:useLocalDpi xmlns:a14="http://schemas.microsoft.com/office/drawing/2010/main" val="0"/>
              </a:ext>
            </a:extLst>
          </a:blip>
          <a:srcRect/>
          <a:stretch>
            <a:fillRect/>
          </a:stretch>
        </p:blipFill>
        <p:spPr bwMode="auto">
          <a:xfrm>
            <a:off x="0" y="5181600"/>
            <a:ext cx="91440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discsi\morrish$\Pictures\robot 4.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762000"/>
            <a:ext cx="6096000" cy="45720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V="1">
            <a:off x="1295400" y="4724400"/>
            <a:ext cx="1066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781800" y="4648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691744" y="2479964"/>
            <a:ext cx="443345"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114800" y="1475509"/>
            <a:ext cx="914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524000" y="1064797"/>
            <a:ext cx="2819400" cy="369332"/>
          </a:xfrm>
          <a:prstGeom prst="rect">
            <a:avLst/>
          </a:prstGeom>
          <a:noFill/>
          <a:ln>
            <a:solidFill>
              <a:schemeClr val="tx1"/>
            </a:solidFill>
          </a:ln>
        </p:spPr>
        <p:txBody>
          <a:bodyPr wrap="square" rtlCol="0">
            <a:spAutoFit/>
          </a:bodyPr>
          <a:lstStyle/>
          <a:p>
            <a:r>
              <a:rPr lang="en-US" b="1" dirty="0" smtClean="0"/>
              <a:t>Main battery/body of robot</a:t>
            </a:r>
            <a:endParaRPr lang="en-US" b="1" dirty="0"/>
          </a:p>
        </p:txBody>
      </p:sp>
      <p:sp>
        <p:nvSpPr>
          <p:cNvPr id="11" name="TextBox 10"/>
          <p:cNvSpPr txBox="1"/>
          <p:nvPr/>
        </p:nvSpPr>
        <p:spPr>
          <a:xfrm>
            <a:off x="6864926" y="1833633"/>
            <a:ext cx="1352550" cy="646331"/>
          </a:xfrm>
          <a:prstGeom prst="rect">
            <a:avLst/>
          </a:prstGeom>
          <a:noFill/>
          <a:ln>
            <a:solidFill>
              <a:schemeClr val="tx1"/>
            </a:solidFill>
          </a:ln>
        </p:spPr>
        <p:txBody>
          <a:bodyPr wrap="square" rtlCol="0">
            <a:spAutoFit/>
          </a:bodyPr>
          <a:lstStyle/>
          <a:p>
            <a:r>
              <a:rPr lang="en-US" b="1" dirty="0" smtClean="0"/>
              <a:t>Light sensor attachment</a:t>
            </a:r>
            <a:endParaRPr lang="en-US" b="1" dirty="0"/>
          </a:p>
        </p:txBody>
      </p:sp>
      <p:sp>
        <p:nvSpPr>
          <p:cNvPr id="12" name="TextBox 11"/>
          <p:cNvSpPr txBox="1"/>
          <p:nvPr/>
        </p:nvSpPr>
        <p:spPr>
          <a:xfrm>
            <a:off x="296141" y="4055193"/>
            <a:ext cx="1657350" cy="646331"/>
          </a:xfrm>
          <a:prstGeom prst="rect">
            <a:avLst/>
          </a:prstGeom>
          <a:noFill/>
          <a:ln>
            <a:solidFill>
              <a:schemeClr val="tx1"/>
            </a:solidFill>
          </a:ln>
        </p:spPr>
        <p:txBody>
          <a:bodyPr wrap="square" rtlCol="0">
            <a:spAutoFit/>
          </a:bodyPr>
          <a:lstStyle/>
          <a:p>
            <a:r>
              <a:rPr lang="en-US" b="1" dirty="0" smtClean="0"/>
              <a:t>Touch sensor attachment</a:t>
            </a:r>
            <a:endParaRPr lang="en-US" b="1" dirty="0"/>
          </a:p>
        </p:txBody>
      </p:sp>
      <p:sp>
        <p:nvSpPr>
          <p:cNvPr id="14" name="TextBox 13"/>
          <p:cNvSpPr txBox="1"/>
          <p:nvPr/>
        </p:nvSpPr>
        <p:spPr>
          <a:xfrm>
            <a:off x="7493576" y="4438840"/>
            <a:ext cx="1447800" cy="646331"/>
          </a:xfrm>
          <a:prstGeom prst="rect">
            <a:avLst/>
          </a:prstGeom>
          <a:noFill/>
          <a:ln>
            <a:solidFill>
              <a:schemeClr val="tx1"/>
            </a:solidFill>
          </a:ln>
        </p:spPr>
        <p:txBody>
          <a:bodyPr wrap="square" rtlCol="0">
            <a:spAutoFit/>
          </a:bodyPr>
          <a:lstStyle/>
          <a:p>
            <a:r>
              <a:rPr lang="en-US" b="1" dirty="0" smtClean="0"/>
              <a:t>Regular size wheels</a:t>
            </a:r>
            <a:endParaRPr lang="en-US" b="1" dirty="0"/>
          </a:p>
        </p:txBody>
      </p:sp>
    </p:spTree>
    <p:extLst>
      <p:ext uri="{BB962C8B-B14F-4D97-AF65-F5344CB8AC3E}">
        <p14:creationId xmlns:p14="http://schemas.microsoft.com/office/powerpoint/2010/main" val="320422661"/>
      </p:ext>
    </p:extLst>
  </p:cSld>
  <p:clrMapOvr>
    <a:masterClrMapping/>
  </p:clrMapOvr>
  <p:transition spd="slow" advClick="0" advTm="11000">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9"/>
            <a:ext cx="8229600" cy="1143000"/>
          </a:xfrm>
        </p:spPr>
        <p:txBody>
          <a:bodyPr/>
          <a:lstStyle/>
          <a:p>
            <a:r>
              <a:rPr lang="en-US" dirty="0" smtClean="0">
                <a:latin typeface="Courier New" panose="02070309020205020404" pitchFamily="49" charset="0"/>
                <a:cs typeface="Courier New" panose="02070309020205020404" pitchFamily="49" charset="0"/>
              </a:rPr>
              <a:t>Test Simulations</a:t>
            </a:r>
            <a:endParaRPr lang="en-US" dirty="0">
              <a:latin typeface="Courier New" panose="02070309020205020404" pitchFamily="49" charset="0"/>
              <a:cs typeface="Courier New" panose="02070309020205020404" pitchFamily="49" charset="0"/>
            </a:endParaRPr>
          </a:p>
        </p:txBody>
      </p:sp>
      <p:sp>
        <p:nvSpPr>
          <p:cNvPr id="3" name="Content Placeholder 2"/>
          <p:cNvSpPr>
            <a:spLocks noGrp="1"/>
          </p:cNvSpPr>
          <p:nvPr>
            <p:ph idx="1"/>
          </p:nvPr>
        </p:nvSpPr>
        <p:spPr>
          <a:xfrm>
            <a:off x="457200" y="1295400"/>
            <a:ext cx="8229600" cy="5486400"/>
          </a:xfrm>
        </p:spPr>
        <p:txBody>
          <a:bodyPr>
            <a:normAutofit fontScale="70000" lnSpcReduction="20000"/>
          </a:bodyPr>
          <a:lstStyle/>
          <a:p>
            <a:r>
              <a:rPr lang="en-US" sz="3400" dirty="0" smtClean="0"/>
              <a:t>Rough Terrain simulation: helped us choose which speed to use to move over the rough terrain. We learned our robot would not move through the rocks if we went too slow.</a:t>
            </a:r>
          </a:p>
          <a:p>
            <a:r>
              <a:rPr lang="en-US" sz="3400" dirty="0" smtClean="0"/>
              <a:t>Hematite Trail simulation: helped us find the correct threshold. We also figured out the time it would take to traverse the trail</a:t>
            </a:r>
          </a:p>
          <a:p>
            <a:r>
              <a:rPr lang="en-US" sz="3400" dirty="0" smtClean="0"/>
              <a:t>Tunnel simulation: helped us have a better understand of our robot by allowing us to figure out it didn’t move forward completely straight – it turned right over time. We also learned that we could move at a  fast speed through the tunnel</a:t>
            </a:r>
          </a:p>
          <a:p>
            <a:r>
              <a:rPr lang="en-US" sz="3400" dirty="0" smtClean="0"/>
              <a:t>Touch Sensor simulation: helped us figure out how close we needed to get to the rock before we started the program (since it ran infinitely). We learned that the ultrasonic sensor would not always pick up the correct obstacle, for example thin or small objects.</a:t>
            </a:r>
          </a:p>
          <a:p>
            <a:endParaRPr lang="en-US" sz="3400" dirty="0" smtClean="0"/>
          </a:p>
          <a:p>
            <a:pPr lvl="1"/>
            <a:endParaRPr lang="en-US" dirty="0"/>
          </a:p>
        </p:txBody>
      </p:sp>
    </p:spTree>
    <p:extLst>
      <p:ext uri="{BB962C8B-B14F-4D97-AF65-F5344CB8AC3E}">
        <p14:creationId xmlns:p14="http://schemas.microsoft.com/office/powerpoint/2010/main" val="37564340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dirty="0" smtClean="0"/>
              <a:t>Map of Mars</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152931"/>
            <a:ext cx="9220200" cy="567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2948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a:latin typeface="Courier New" panose="02070309020205020404" pitchFamily="49" charset="0"/>
                <a:cs typeface="Courier New" panose="02070309020205020404" pitchFamily="49" charset="0"/>
              </a:rPr>
              <a:t>On Mars</a:t>
            </a:r>
          </a:p>
        </p:txBody>
      </p:sp>
      <p:sp>
        <p:nvSpPr>
          <p:cNvPr id="3" name="Content Placeholder 2"/>
          <p:cNvSpPr>
            <a:spLocks noGrp="1"/>
          </p:cNvSpPr>
          <p:nvPr>
            <p:ph idx="1"/>
          </p:nvPr>
        </p:nvSpPr>
        <p:spPr>
          <a:xfrm>
            <a:off x="381000" y="1089818"/>
            <a:ext cx="8229600" cy="4525963"/>
          </a:xfrm>
        </p:spPr>
        <p:txBody>
          <a:bodyPr/>
          <a:lstStyle/>
          <a:p>
            <a:r>
              <a:rPr lang="en-US" dirty="0" smtClean="0"/>
              <a:t>Completed:</a:t>
            </a:r>
          </a:p>
          <a:p>
            <a:pPr lvl="1"/>
            <a:r>
              <a:rPr lang="en-US" dirty="0" smtClean="0"/>
              <a:t>Rough terrain</a:t>
            </a:r>
          </a:p>
          <a:p>
            <a:pPr lvl="1"/>
            <a:r>
              <a:rPr lang="en-US" dirty="0" smtClean="0"/>
              <a:t>Hematite trail</a:t>
            </a:r>
          </a:p>
          <a:p>
            <a:pPr lvl="1"/>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667000"/>
            <a:ext cx="8579044"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6324600" y="3657600"/>
            <a:ext cx="1447800" cy="1447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191000" y="4638675"/>
            <a:ext cx="4038600" cy="190240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9269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e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1143000"/>
            <a:ext cx="8134350" cy="4572000"/>
          </a:xfrm>
          <a:prstGeom prst="rect">
            <a:avLst/>
          </a:prstGeom>
        </p:spPr>
      </p:pic>
    </p:spTree>
    <p:extLst>
      <p:ext uri="{BB962C8B-B14F-4D97-AF65-F5344CB8AC3E}">
        <p14:creationId xmlns:p14="http://schemas.microsoft.com/office/powerpoint/2010/main" val="423284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4525963"/>
          </a:xfrm>
        </p:spPr>
        <p:txBody>
          <a:bodyPr>
            <a:noAutofit/>
          </a:bodyPr>
          <a:lstStyle/>
          <a:p>
            <a:r>
              <a:rPr lang="en-US" sz="2400" b="1" dirty="0">
                <a:latin typeface="Courier New" panose="02070309020205020404" pitchFamily="49" charset="0"/>
                <a:ea typeface="+mj-ea"/>
                <a:cs typeface="Courier New" panose="02070309020205020404" pitchFamily="49" charset="0"/>
              </a:rPr>
              <a:t>Light sensor attachment</a:t>
            </a:r>
            <a:r>
              <a:rPr lang="en-US" sz="2400" b="1" dirty="0" smtClean="0">
                <a:latin typeface="Courier New" panose="02070309020205020404" pitchFamily="49" charset="0"/>
                <a:ea typeface="+mj-ea"/>
                <a:cs typeface="Courier New" panose="02070309020205020404" pitchFamily="49" charset="0"/>
              </a:rPr>
              <a:t>:</a:t>
            </a:r>
          </a:p>
          <a:p>
            <a:endParaRPr lang="en-US" sz="2000" dirty="0">
              <a:latin typeface="Courier New" panose="02070309020205020404" pitchFamily="49" charset="0"/>
              <a:ea typeface="+mj-ea"/>
              <a:cs typeface="Courier New" panose="02070309020205020404" pitchFamily="49" charset="0"/>
            </a:endParaRPr>
          </a:p>
          <a:p>
            <a:pPr marL="0" indent="0">
              <a:buNone/>
            </a:pPr>
            <a:r>
              <a:rPr lang="en-US" sz="2000" dirty="0">
                <a:latin typeface="Courier New" panose="02070309020205020404" pitchFamily="49" charset="0"/>
                <a:ea typeface="+mj-ea"/>
                <a:cs typeface="Courier New" panose="02070309020205020404" pitchFamily="49" charset="0"/>
              </a:rPr>
              <a:t>We chose to have the light sensor because it was an important and necessary element in our line track program. The robot needed the light sensor to track the line in order to differentiate the varying surfaces and follow the trail correctly.</a:t>
            </a:r>
          </a:p>
          <a:p>
            <a:pPr marL="0" indent="0">
              <a:buNone/>
            </a:pPr>
            <a:endParaRPr lang="en-US" sz="2400" dirty="0">
              <a:latin typeface="Courier New" panose="02070309020205020404" pitchFamily="49" charset="0"/>
              <a:ea typeface="+mj-ea"/>
              <a:cs typeface="Courier New" panose="02070309020205020404" pitchFamily="49" charset="0"/>
            </a:endParaRPr>
          </a:p>
          <a:p>
            <a:r>
              <a:rPr lang="en-US" sz="2400" b="1" dirty="0">
                <a:latin typeface="Courier New" panose="02070309020205020404" pitchFamily="49" charset="0"/>
                <a:ea typeface="+mj-ea"/>
                <a:cs typeface="Courier New" panose="02070309020205020404" pitchFamily="49" charset="0"/>
              </a:rPr>
              <a:t>Touch sensor attachment</a:t>
            </a:r>
            <a:r>
              <a:rPr lang="en-US" sz="2400" b="1" dirty="0" smtClean="0">
                <a:latin typeface="Courier New" panose="02070309020205020404" pitchFamily="49" charset="0"/>
                <a:ea typeface="+mj-ea"/>
                <a:cs typeface="Courier New" panose="02070309020205020404" pitchFamily="49" charset="0"/>
              </a:rPr>
              <a:t>:</a:t>
            </a:r>
          </a:p>
          <a:p>
            <a:pPr marL="0" indent="0">
              <a:buNone/>
            </a:pPr>
            <a:endParaRPr lang="en-US" sz="2000" b="1" dirty="0">
              <a:latin typeface="Courier New" panose="02070309020205020404" pitchFamily="49" charset="0"/>
              <a:ea typeface="+mj-ea"/>
              <a:cs typeface="Courier New" panose="02070309020205020404" pitchFamily="49" charset="0"/>
            </a:endParaRPr>
          </a:p>
          <a:p>
            <a:pPr marL="0" indent="0">
              <a:buNone/>
            </a:pPr>
            <a:r>
              <a:rPr lang="en-US" sz="2000" dirty="0">
                <a:latin typeface="Courier New" panose="02070309020205020404" pitchFamily="49" charset="0"/>
                <a:ea typeface="+mj-ea"/>
                <a:cs typeface="Courier New" panose="02070309020205020404" pitchFamily="49" charset="0"/>
              </a:rPr>
              <a:t>We chose to have the touch sensor attachment because we wanted to use this tool in our touch program (when we would examine the rock on mars). We thought it would be a good idea to have a tool that would actually touch into the rock  incase the alternative option (the ultrasonic sensor) would overlook, miss, or not recognize the correct object that we would need to detect.</a:t>
            </a:r>
          </a:p>
        </p:txBody>
      </p:sp>
    </p:spTree>
    <p:extLst>
      <p:ext uri="{BB962C8B-B14F-4D97-AF65-F5344CB8AC3E}">
        <p14:creationId xmlns:p14="http://schemas.microsoft.com/office/powerpoint/2010/main" val="131061779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latin typeface="Courier New" panose="02070309020205020404" pitchFamily="49" charset="0"/>
                <a:cs typeface="Courier New" panose="02070309020205020404" pitchFamily="49" charset="0"/>
              </a:rPr>
              <a:t>Wheels and Gears</a:t>
            </a:r>
            <a:endParaRPr lang="en-US" dirty="0">
              <a:latin typeface="Courier New" panose="02070309020205020404" pitchFamily="49" charset="0"/>
              <a:cs typeface="Courier New" panose="02070309020205020404" pitchFamily="49" charset="0"/>
            </a:endParaRPr>
          </a:p>
        </p:txBody>
      </p:sp>
      <p:pic>
        <p:nvPicPr>
          <p:cNvPr id="2053" name="Picture 5" descr="http://crownrights.org/wp-content/uploads/2012/08/mars.jp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000" l="1125" r="99500">
                        <a14:foregroundMark x1="1563" y1="22750" x2="93625" y2="21417"/>
                        <a14:foregroundMark x1="2375" y1="63583" x2="2563" y2="90167"/>
                        <a14:foregroundMark x1="1125" y1="99000" x2="95688" y2="90833"/>
                        <a14:foregroundMark x1="99500" y1="21417" x2="99063" y2="77917"/>
                      </a14:backgroundRemoval>
                    </a14:imgEffect>
                  </a14:imgLayer>
                </a14:imgProps>
              </a:ext>
              <a:ext uri="{28A0092B-C50C-407E-A947-70E740481C1C}">
                <a14:useLocalDpi xmlns:a14="http://schemas.microsoft.com/office/drawing/2010/main" val="0"/>
              </a:ext>
            </a:extLst>
          </a:blip>
          <a:srcRect/>
          <a:stretch>
            <a:fillRect/>
          </a:stretch>
        </p:blipFill>
        <p:spPr bwMode="auto">
          <a:xfrm>
            <a:off x="0" y="5181600"/>
            <a:ext cx="91440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discsi\morrish$\Pictures\robot 3.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990600"/>
            <a:ext cx="55880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4572000" y="2006262"/>
            <a:ext cx="711200" cy="110143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514600" y="2133599"/>
            <a:ext cx="12192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2400" y="990600"/>
            <a:ext cx="2362200" cy="2031325"/>
          </a:xfrm>
          <a:prstGeom prst="rect">
            <a:avLst/>
          </a:prstGeom>
          <a:noFill/>
        </p:spPr>
        <p:txBody>
          <a:bodyPr wrap="square" rtlCol="0">
            <a:spAutoFit/>
          </a:bodyPr>
          <a:lstStyle/>
          <a:p>
            <a:r>
              <a:rPr lang="en-US" dirty="0" smtClean="0"/>
              <a:t>We used regular size wheels for our robot. These wheels gave us enough speed to traverse quickly along mars and efficiently through obstacles.</a:t>
            </a:r>
          </a:p>
        </p:txBody>
      </p:sp>
      <p:sp>
        <p:nvSpPr>
          <p:cNvPr id="15" name="TextBox 14"/>
          <p:cNvSpPr txBox="1"/>
          <p:nvPr/>
        </p:nvSpPr>
        <p:spPr>
          <a:xfrm>
            <a:off x="152400" y="3276600"/>
            <a:ext cx="2362200" cy="1754326"/>
          </a:xfrm>
          <a:prstGeom prst="rect">
            <a:avLst/>
          </a:prstGeom>
          <a:noFill/>
        </p:spPr>
        <p:txBody>
          <a:bodyPr wrap="square" rtlCol="0">
            <a:spAutoFit/>
          </a:bodyPr>
          <a:lstStyle/>
          <a:p>
            <a:r>
              <a:rPr lang="en-US" dirty="0" smtClean="0"/>
              <a:t>We chose to use the regular or small size gears. This enabled our robot to move rapidly and move further in less time </a:t>
            </a:r>
            <a:endParaRPr lang="en-US" dirty="0"/>
          </a:p>
        </p:txBody>
      </p:sp>
    </p:spTree>
    <p:extLst>
      <p:ext uri="{BB962C8B-B14F-4D97-AF65-F5344CB8AC3E}">
        <p14:creationId xmlns:p14="http://schemas.microsoft.com/office/powerpoint/2010/main" val="633069609"/>
      </p:ext>
    </p:extLst>
  </p:cSld>
  <p:clrMapOvr>
    <a:masterClrMapping/>
  </p:clrMapOvr>
  <p:transition spd="slow" advClick="0" advTm="19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500"/>
                            </p:stCondLst>
                            <p:childTnLst>
                              <p:par>
                                <p:cTn id="14" presetID="2" presetClass="entr" presetSubtype="2" fill="hold" grpId="0" nodeType="afterEffect">
                                  <p:stCondLst>
                                    <p:cond delay="60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8000"/>
                            </p:stCondLst>
                            <p:childTnLst>
                              <p:par>
                                <p:cTn id="19" presetID="10" presetClass="entr" presetSubtype="0" fill="hold" grpId="0" nodeType="afterEffect">
                                  <p:stCondLst>
                                    <p:cond delay="1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rediscsi\morrish$\Pictures\robot 2.jpeg"/>
          <p:cNvPicPr>
            <a:picLocks noChangeAspect="1" noChangeArrowheads="1"/>
          </p:cNvPicPr>
          <p:nvPr/>
        </p:nvPicPr>
        <p:blipFill rotWithShape="1">
          <a:blip r:embed="rId2">
            <a:extLst>
              <a:ext uri="{28A0092B-C50C-407E-A947-70E740481C1C}">
                <a14:useLocalDpi xmlns:a14="http://schemas.microsoft.com/office/drawing/2010/main" val="0"/>
              </a:ext>
            </a:extLst>
          </a:blip>
          <a:srcRect l="39090" t="18485" r="10000" b="-18485"/>
          <a:stretch/>
        </p:blipFill>
        <p:spPr bwMode="auto">
          <a:xfrm>
            <a:off x="152400" y="0"/>
            <a:ext cx="4170221" cy="61436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discsi\morrish$\Pictures\robot 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232563" y="270164"/>
            <a:ext cx="5022273" cy="4495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0" y="5454134"/>
            <a:ext cx="3429000" cy="369332"/>
          </a:xfrm>
          <a:prstGeom prst="rect">
            <a:avLst/>
          </a:prstGeom>
          <a:noFill/>
          <a:ln>
            <a:solidFill>
              <a:schemeClr val="tx1"/>
            </a:solidFill>
          </a:ln>
        </p:spPr>
        <p:txBody>
          <a:bodyPr wrap="square" rtlCol="0">
            <a:spAutoFit/>
          </a:bodyPr>
          <a:lstStyle/>
          <a:p>
            <a:r>
              <a:rPr lang="en-US" dirty="0" smtClean="0">
                <a:latin typeface="Courier New" panose="02070309020205020404" pitchFamily="49" charset="0"/>
                <a:cs typeface="Courier New" panose="02070309020205020404" pitchFamily="49" charset="0"/>
              </a:rPr>
              <a:t>Below view (underneath)</a:t>
            </a:r>
            <a:endParaRPr lang="en-US" dirty="0">
              <a:latin typeface="Courier New" panose="02070309020205020404" pitchFamily="49" charset="0"/>
              <a:cs typeface="Courier New" panose="02070309020205020404" pitchFamily="49" charset="0"/>
            </a:endParaRPr>
          </a:p>
        </p:txBody>
      </p:sp>
      <p:sp>
        <p:nvSpPr>
          <p:cNvPr id="8" name="TextBox 7"/>
          <p:cNvSpPr txBox="1"/>
          <p:nvPr/>
        </p:nvSpPr>
        <p:spPr>
          <a:xfrm>
            <a:off x="1120487" y="5454134"/>
            <a:ext cx="2234045" cy="369332"/>
          </a:xfrm>
          <a:prstGeom prst="rect">
            <a:avLst/>
          </a:prstGeom>
          <a:noFill/>
          <a:ln>
            <a:solidFill>
              <a:schemeClr val="tx1"/>
            </a:solidFill>
          </a:ln>
        </p:spPr>
        <p:txBody>
          <a:bodyPr wrap="square" rtlCol="0">
            <a:spAutoFit/>
          </a:bodyPr>
          <a:lstStyle/>
          <a:p>
            <a:r>
              <a:rPr lang="en-US" dirty="0" smtClean="0">
                <a:latin typeface="Courier New" panose="02070309020205020404" pitchFamily="49" charset="0"/>
                <a:cs typeface="Courier New" panose="02070309020205020404" pitchFamily="49" charset="0"/>
              </a:rPr>
              <a:t>In front view </a:t>
            </a:r>
            <a:endParaRPr lang="en-US"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06759537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latin typeface="Courier New" panose="02070309020205020404" pitchFamily="49" charset="0"/>
                <a:cs typeface="Courier New" panose="02070309020205020404" pitchFamily="49" charset="0"/>
              </a:rPr>
              <a:t>Forward Program</a:t>
            </a:r>
            <a:endParaRPr lang="en-US" dirty="0">
              <a:latin typeface="Courier New" panose="02070309020205020404" pitchFamily="49" charset="0"/>
              <a:cs typeface="Courier New" panose="02070309020205020404" pitchFamily="49" charset="0"/>
            </a:endParaRPr>
          </a:p>
        </p:txBody>
      </p:sp>
      <p:pic>
        <p:nvPicPr>
          <p:cNvPr id="2053" name="Picture 5" descr="http://crownrights.org/wp-content/uploads/2012/08/mars.jpg">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9000" l="1125" r="99500">
                        <a14:foregroundMark x1="1563" y1="22750" x2="93625" y2="21417"/>
                        <a14:foregroundMark x1="2375" y1="63583" x2="2563" y2="90167"/>
                        <a14:foregroundMark x1="1125" y1="99000" x2="95688" y2="90833"/>
                        <a14:foregroundMark x1="99500" y1="21417" x2="99063" y2="77917"/>
                      </a14:backgroundRemoval>
                    </a14:imgEffect>
                  </a14:imgLayer>
                </a14:imgProps>
              </a:ext>
              <a:ext uri="{28A0092B-C50C-407E-A947-70E740481C1C}">
                <a14:useLocalDpi xmlns:a14="http://schemas.microsoft.com/office/drawing/2010/main" val="0"/>
              </a:ext>
            </a:extLst>
          </a:blip>
          <a:srcRect/>
          <a:stretch>
            <a:fillRect/>
          </a:stretch>
        </p:blipFill>
        <p:spPr bwMode="auto">
          <a:xfrm>
            <a:off x="0" y="5181600"/>
            <a:ext cx="916478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248818" y="1219200"/>
            <a:ext cx="8646364"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71840621"/>
      </p:ext>
    </p:extLst>
  </p:cSld>
  <p:clrMapOvr>
    <a:masterClrMapping/>
  </p:clrMapOvr>
  <p:transition spd="slow" advClick="0" advTm="27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58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64673"/>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2516762" y="1531203"/>
            <a:ext cx="658567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These begin the motors for the wheels connected to port C and B. The speed of </a:t>
            </a:r>
            <a:r>
              <a:rPr lang="en-US" altLang="en-US" sz="1600" dirty="0" smtClean="0">
                <a:latin typeface="Calibri" pitchFamily="34" charset="0"/>
                <a:ea typeface="Calibri" pitchFamily="34" charset="0"/>
                <a:cs typeface="Times New Roman" pitchFamily="18" charset="0"/>
              </a:rPr>
              <a:t>both moto</a:t>
            </a:r>
            <a:r>
              <a:rPr kumimoji="0" lang="en-US" alt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rs is at 75 out of 100 and the wheels are moving in a forward motion.</a:t>
            </a:r>
            <a:endParaRPr kumimoji="0" lang="en-US" alt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1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326" y="1371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p:nvPr/>
        </p:nvPicPr>
        <p:blipFill>
          <a:blip r:embed="rId4"/>
          <a:stretch>
            <a:fillRect/>
          </a:stretch>
        </p:blipFill>
        <p:spPr>
          <a:xfrm>
            <a:off x="925653" y="3034144"/>
            <a:ext cx="945572" cy="1039367"/>
          </a:xfrm>
          <a:prstGeom prst="rect">
            <a:avLst/>
          </a:prstGeom>
        </p:spPr>
      </p:pic>
      <p:sp>
        <p:nvSpPr>
          <p:cNvPr id="9" name="Rectangle 8"/>
          <p:cNvSpPr/>
          <p:nvPr/>
        </p:nvSpPr>
        <p:spPr>
          <a:xfrm>
            <a:off x="2168236" y="3256370"/>
            <a:ext cx="6934200" cy="830997"/>
          </a:xfrm>
          <a:prstGeom prst="rect">
            <a:avLst/>
          </a:prstGeom>
        </p:spPr>
        <p:txBody>
          <a:bodyPr wrap="square">
            <a:spAutoFit/>
          </a:bodyPr>
          <a:lstStyle/>
          <a:p>
            <a:r>
              <a:rPr lang="en-US" sz="1600" dirty="0">
                <a:latin typeface="Calibri" pitchFamily="34" charset="0"/>
                <a:ea typeface="Calibri" pitchFamily="34" charset="0"/>
                <a:cs typeface="Times New Roman" pitchFamily="18" charset="0"/>
              </a:rPr>
              <a:t>This  “wait for” block is a rotation sensor which waits for the motor connected to port C </a:t>
            </a:r>
            <a:r>
              <a:rPr lang="en-US" sz="1600" dirty="0" smtClean="0">
                <a:latin typeface="Calibri" pitchFamily="34" charset="0"/>
                <a:ea typeface="Calibri" pitchFamily="34" charset="0"/>
                <a:cs typeface="Times New Roman" pitchFamily="18" charset="0"/>
              </a:rPr>
              <a:t>to rotate the </a:t>
            </a:r>
            <a:r>
              <a:rPr lang="en-US" sz="1600" dirty="0">
                <a:latin typeface="Calibri" pitchFamily="34" charset="0"/>
                <a:ea typeface="Calibri" pitchFamily="34" charset="0"/>
                <a:cs typeface="Times New Roman" pitchFamily="18" charset="0"/>
              </a:rPr>
              <a:t>wheel </a:t>
            </a:r>
            <a:r>
              <a:rPr lang="en-US" sz="1600" dirty="0" smtClean="0">
                <a:latin typeface="Calibri" pitchFamily="34" charset="0"/>
                <a:ea typeface="Calibri" pitchFamily="34" charset="0"/>
                <a:cs typeface="Times New Roman" pitchFamily="18" charset="0"/>
              </a:rPr>
              <a:t>720 degrees forward before </a:t>
            </a:r>
            <a:r>
              <a:rPr lang="en-US" sz="1600" dirty="0">
                <a:latin typeface="Calibri" pitchFamily="34" charset="0"/>
                <a:ea typeface="Calibri" pitchFamily="34" charset="0"/>
                <a:cs typeface="Times New Roman" pitchFamily="18" charset="0"/>
              </a:rPr>
              <a:t>commanding the next action.</a:t>
            </a:r>
          </a:p>
        </p:txBody>
      </p:sp>
      <p:pic>
        <p:nvPicPr>
          <p:cNvPr id="13" name="Picture 12"/>
          <p:cNvPicPr/>
          <p:nvPr/>
        </p:nvPicPr>
        <p:blipFill>
          <a:blip r:embed="rId5"/>
          <a:stretch>
            <a:fillRect/>
          </a:stretch>
        </p:blipFill>
        <p:spPr>
          <a:xfrm>
            <a:off x="369308" y="4953000"/>
            <a:ext cx="935182" cy="971550"/>
          </a:xfrm>
          <a:prstGeom prst="rect">
            <a:avLst/>
          </a:prstGeom>
        </p:spPr>
      </p:pic>
      <p:pic>
        <p:nvPicPr>
          <p:cNvPr id="14" name="Picture 13"/>
          <p:cNvPicPr/>
          <p:nvPr/>
        </p:nvPicPr>
        <p:blipFill>
          <a:blip r:embed="rId6"/>
          <a:stretch>
            <a:fillRect/>
          </a:stretch>
        </p:blipFill>
        <p:spPr>
          <a:xfrm>
            <a:off x="1593272" y="4953000"/>
            <a:ext cx="955964" cy="971550"/>
          </a:xfrm>
          <a:prstGeom prst="rect">
            <a:avLst/>
          </a:prstGeom>
        </p:spPr>
      </p:pic>
      <p:sp>
        <p:nvSpPr>
          <p:cNvPr id="10" name="Rectangle 9"/>
          <p:cNvSpPr/>
          <p:nvPr/>
        </p:nvSpPr>
        <p:spPr>
          <a:xfrm>
            <a:off x="2770909" y="5184487"/>
            <a:ext cx="6400800" cy="584775"/>
          </a:xfrm>
          <a:prstGeom prst="rect">
            <a:avLst/>
          </a:prstGeom>
        </p:spPr>
        <p:txBody>
          <a:bodyPr wrap="square">
            <a:spAutoFit/>
          </a:bodyPr>
          <a:lstStyle/>
          <a:p>
            <a:r>
              <a:rPr lang="en-US" sz="1600" dirty="0">
                <a:latin typeface="Calibri" pitchFamily="34" charset="0"/>
                <a:ea typeface="Calibri" pitchFamily="34" charset="0"/>
                <a:cs typeface="Times New Roman" pitchFamily="18" charset="0"/>
              </a:rPr>
              <a:t>These blocks brakes the motors for the wheels connected to port C and B. It is an immediate brake, not a coast</a:t>
            </a:r>
          </a:p>
        </p:txBody>
      </p:sp>
    </p:spTree>
    <p:extLst>
      <p:ext uri="{BB962C8B-B14F-4D97-AF65-F5344CB8AC3E}">
        <p14:creationId xmlns:p14="http://schemas.microsoft.com/office/powerpoint/2010/main" val="2377554074"/>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US" dirty="0" smtClean="0">
                <a:latin typeface="Courier New" panose="02070309020205020404" pitchFamily="49" charset="0"/>
                <a:cs typeface="Courier New" panose="02070309020205020404" pitchFamily="49" charset="0"/>
              </a:rPr>
              <a:t>Backward Program</a:t>
            </a:r>
            <a:endParaRPr lang="en-US" dirty="0">
              <a:latin typeface="Courier New" panose="02070309020205020404" pitchFamily="49" charset="0"/>
              <a:cs typeface="Courier New" panose="02070309020205020404" pitchFamily="49" charset="0"/>
            </a:endParaRPr>
          </a:p>
        </p:txBody>
      </p:sp>
      <p:pic>
        <p:nvPicPr>
          <p:cNvPr id="4" name="Picture 5" descr="http://crownrights.org/wp-content/uploads/2012/08/mars.jpg">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9000" l="1125" r="99500">
                        <a14:foregroundMark x1="1563" y1="22750" x2="93625" y2="21417"/>
                        <a14:foregroundMark x1="2375" y1="63583" x2="2563" y2="90167"/>
                        <a14:foregroundMark x1="1125" y1="99000" x2="95688" y2="90833"/>
                        <a14:foregroundMark x1="99500" y1="21417" x2="99063" y2="77917"/>
                      </a14:backgroundRemoval>
                    </a14:imgEffect>
                  </a14:imgLayer>
                </a14:imgProps>
              </a:ext>
              <a:ext uri="{28A0092B-C50C-407E-A947-70E740481C1C}">
                <a14:useLocalDpi xmlns:a14="http://schemas.microsoft.com/office/drawing/2010/main" val="0"/>
              </a:ext>
            </a:extLst>
          </a:blip>
          <a:srcRect/>
          <a:stretch>
            <a:fillRect/>
          </a:stretch>
        </p:blipFill>
        <p:spPr bwMode="auto">
          <a:xfrm>
            <a:off x="0" y="5181600"/>
            <a:ext cx="916478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09329" y="1600200"/>
            <a:ext cx="8546123"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3736" y="4572000"/>
            <a:ext cx="609600" cy="609600"/>
          </a:xfrm>
          <a:prstGeom prst="rect">
            <a:avLst/>
          </a:prstGeom>
        </p:spPr>
      </p:pic>
    </p:spTree>
    <p:extLst>
      <p:ext uri="{BB962C8B-B14F-4D97-AF65-F5344CB8AC3E}">
        <p14:creationId xmlns:p14="http://schemas.microsoft.com/office/powerpoint/2010/main" val="2468494225"/>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83731"/>
            <a:ext cx="2288391" cy="1174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2819400"/>
            <a:ext cx="1144195" cy="1158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4572000"/>
            <a:ext cx="1981201" cy="925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95600" y="1283731"/>
            <a:ext cx="5638800" cy="923330"/>
          </a:xfrm>
          <a:prstGeom prst="rect">
            <a:avLst/>
          </a:prstGeom>
          <a:noFill/>
        </p:spPr>
        <p:txBody>
          <a:bodyPr wrap="square" rtlCol="0">
            <a:spAutoFit/>
          </a:bodyPr>
          <a:lstStyle/>
          <a:p>
            <a:r>
              <a:rPr lang="en-US" dirty="0"/>
              <a:t>Motor block C </a:t>
            </a:r>
            <a:r>
              <a:rPr lang="en-US" dirty="0" smtClean="0"/>
              <a:t>B </a:t>
            </a:r>
            <a:r>
              <a:rPr lang="en-US" dirty="0"/>
              <a:t>are programed to move </a:t>
            </a:r>
            <a:r>
              <a:rPr lang="en-US" dirty="0" smtClean="0"/>
              <a:t>the wheels connected to port C and B forward at </a:t>
            </a:r>
            <a:r>
              <a:rPr lang="en-US" dirty="0"/>
              <a:t>a power level of </a:t>
            </a:r>
            <a:r>
              <a:rPr lang="en-US" dirty="0" smtClean="0"/>
              <a:t>75 out of 100  </a:t>
            </a:r>
            <a:r>
              <a:rPr lang="en-US" dirty="0"/>
              <a:t>for 720 </a:t>
            </a:r>
            <a:r>
              <a:rPr lang="en-US" dirty="0" smtClean="0"/>
              <a:t>degrees</a:t>
            </a:r>
            <a:r>
              <a:rPr lang="en-US" dirty="0"/>
              <a:t>. </a:t>
            </a:r>
          </a:p>
        </p:txBody>
      </p:sp>
      <p:sp>
        <p:nvSpPr>
          <p:cNvPr id="5" name="TextBox 4"/>
          <p:cNvSpPr txBox="1"/>
          <p:nvPr/>
        </p:nvSpPr>
        <p:spPr>
          <a:xfrm>
            <a:off x="1981200" y="2819400"/>
            <a:ext cx="6324600" cy="1200329"/>
          </a:xfrm>
          <a:prstGeom prst="rect">
            <a:avLst/>
          </a:prstGeom>
          <a:noFill/>
        </p:spPr>
        <p:txBody>
          <a:bodyPr wrap="square" rtlCol="0">
            <a:spAutoFit/>
          </a:bodyPr>
          <a:lstStyle/>
          <a:p>
            <a:r>
              <a:rPr lang="en-US" dirty="0" smtClean="0"/>
              <a:t>The “wait for” block is set on a rotation senor which is designed to make the robot wait until the wheel attached to port C is finished rotating backwards 720 degrees before conducting the next action.</a:t>
            </a:r>
            <a:endParaRPr lang="en-US" dirty="0"/>
          </a:p>
        </p:txBody>
      </p:sp>
      <p:sp>
        <p:nvSpPr>
          <p:cNvPr id="6" name="TextBox 5"/>
          <p:cNvSpPr txBox="1"/>
          <p:nvPr/>
        </p:nvSpPr>
        <p:spPr>
          <a:xfrm>
            <a:off x="2669390" y="4572000"/>
            <a:ext cx="5560210" cy="923330"/>
          </a:xfrm>
          <a:prstGeom prst="rect">
            <a:avLst/>
          </a:prstGeom>
          <a:noFill/>
        </p:spPr>
        <p:txBody>
          <a:bodyPr wrap="square" rtlCol="0">
            <a:spAutoFit/>
          </a:bodyPr>
          <a:lstStyle/>
          <a:p>
            <a:r>
              <a:rPr lang="en-US" dirty="0"/>
              <a:t>The two last motor blocks C and B are designed to make the wheels </a:t>
            </a:r>
            <a:r>
              <a:rPr lang="en-US" dirty="0" smtClean="0"/>
              <a:t>connected to port C and B stop </a:t>
            </a:r>
            <a:r>
              <a:rPr lang="en-US" dirty="0"/>
              <a:t>after fully rotating 720 degrees. </a:t>
            </a:r>
          </a:p>
        </p:txBody>
      </p:sp>
    </p:spTree>
    <p:extLst>
      <p:ext uri="{BB962C8B-B14F-4D97-AF65-F5344CB8AC3E}">
        <p14:creationId xmlns:p14="http://schemas.microsoft.com/office/powerpoint/2010/main" val="109386332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206</TotalTime>
  <Words>1265</Words>
  <Application>Microsoft Office PowerPoint</Application>
  <PresentationFormat>On-screen Show (4:3)</PresentationFormat>
  <Paragraphs>70</Paragraphs>
  <Slides>23</Slides>
  <Notes>2</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Courier New</vt:lpstr>
      <vt:lpstr>Times New Roman</vt:lpstr>
      <vt:lpstr>Wingdings</vt:lpstr>
      <vt:lpstr>Office Theme</vt:lpstr>
      <vt:lpstr>Mars Rover Expedition</vt:lpstr>
      <vt:lpstr>Configuration</vt:lpstr>
      <vt:lpstr>PowerPoint Presentation</vt:lpstr>
      <vt:lpstr>Wheels and Gears</vt:lpstr>
      <vt:lpstr>PowerPoint Presentation</vt:lpstr>
      <vt:lpstr>Forward Program</vt:lpstr>
      <vt:lpstr>PowerPoint Presentation</vt:lpstr>
      <vt:lpstr>Backward Program</vt:lpstr>
      <vt:lpstr>PowerPoint Presentation</vt:lpstr>
      <vt:lpstr>Turning Program</vt:lpstr>
      <vt:lpstr>PowerPoint Presentation</vt:lpstr>
      <vt:lpstr>Inclined and Declined Slopes</vt:lpstr>
      <vt:lpstr>PowerPoint Presentation</vt:lpstr>
      <vt:lpstr>Rough Terrain Program</vt:lpstr>
      <vt:lpstr>PowerPoint Presentation</vt:lpstr>
      <vt:lpstr>Hematite Trail Program </vt:lpstr>
      <vt:lpstr>PowerPoint Presentation</vt:lpstr>
      <vt:lpstr>Touch Sensor</vt:lpstr>
      <vt:lpstr>PowerPoint Presentation</vt:lpstr>
      <vt:lpstr>Test Simulations</vt:lpstr>
      <vt:lpstr>Map of Mars</vt:lpstr>
      <vt:lpstr>On Mars</vt:lpstr>
      <vt:lpstr>PowerPoint Presentation</vt:lpstr>
    </vt:vector>
  </TitlesOfParts>
  <Company>RPCS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Mars Rover Expedition</dc:title>
  <dc:creator>Morris, Hailey</dc:creator>
  <cp:lastModifiedBy>Usry, Georgia</cp:lastModifiedBy>
  <cp:revision>46</cp:revision>
  <dcterms:created xsi:type="dcterms:W3CDTF">2014-05-18T16:51:27Z</dcterms:created>
  <dcterms:modified xsi:type="dcterms:W3CDTF">2015-09-09T15:38:44Z</dcterms:modified>
</cp:coreProperties>
</file>