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8" r:id="rId1"/>
  </p:sldMasterIdLst>
  <p:sldIdLst>
    <p:sldId id="256" r:id="rId2"/>
    <p:sldId id="259" r:id="rId3"/>
    <p:sldId id="266" r:id="rId4"/>
    <p:sldId id="260" r:id="rId5"/>
    <p:sldId id="261" r:id="rId6"/>
    <p:sldId id="263" r:id="rId7"/>
    <p:sldId id="264" r:id="rId8"/>
    <p:sldId id="265" r:id="rId9"/>
    <p:sldId id="258" r:id="rId10"/>
    <p:sldId id="25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autoAdjust="0"/>
    <p:restoredTop sz="92938" autoAdjust="0"/>
  </p:normalViewPr>
  <p:slideViewPr>
    <p:cSldViewPr snapToGrid="0">
      <p:cViewPr varScale="1">
        <p:scale>
          <a:sx n="69" d="100"/>
          <a:sy n="69"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DA51639-B2D6-4652-B8C3-1B4C224A7BAF}" type="datetimeFigureOut">
              <a:rPr lang="en-US" smtClean="0"/>
              <a:t>11/17/2014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91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997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989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806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03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02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11/17/2014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742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11/17/2014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578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11/17/2014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536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876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858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BC48EC7-AF6A-48D3-8284-14BACBEBDD84}" type="datetimeFigureOut">
              <a:rPr lang="en-US" smtClean="0"/>
              <a:t>11/17/2014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77080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giphy.com/search/just-a-gosling" TargetMode="External"/><Relationship Id="rId3" Type="http://schemas.openxmlformats.org/officeDocument/2006/relationships/hyperlink" Target="http://spikedmath.com/541.html" TargetMode="External"/><Relationship Id="rId7" Type="http://schemas.openxmlformats.org/officeDocument/2006/relationships/hyperlink" Target="http://gifsoup.com/view/1899644/mcnulty-kicks-desk.html" TargetMode="External"/><Relationship Id="rId2" Type="http://schemas.openxmlformats.org/officeDocument/2006/relationships/hyperlink" Target="http://www.oceansbridge.com/" TargetMode="External"/><Relationship Id="rId1" Type="http://schemas.openxmlformats.org/officeDocument/2006/relationships/slideLayout" Target="../slideLayouts/slideLayout2.xml"/><Relationship Id="rId6" Type="http://schemas.openxmlformats.org/officeDocument/2006/relationships/hyperlink" Target="http://www.gifwave.com/" TargetMode="External"/><Relationship Id="rId5" Type="http://schemas.openxmlformats.org/officeDocument/2006/relationships/hyperlink" Target="http://mathforum.org/isaac/problems/bridges2.html" TargetMode="External"/><Relationship Id="rId4" Type="http://schemas.openxmlformats.org/officeDocument/2006/relationships/hyperlink" Target="https://www.google.com/url?sa=i&amp;rct=j&amp;q=&amp;esrc=s&amp;source=images&amp;cd=&amp;cad=rja&amp;uact=8&amp;ved=0CAYQjB0&amp;url=http://en.wikipedia.org/wiki/Seven_Bridges_of_K%C3%B6nigsberg&amp;ei=XWhiVLPNCfeSsQSqkYHQBg&amp;bvm=bv.79189006,d.cWc&amp;psig=AFQjCNG2LDIF0FRK_YrI98L8DRXY9nWMEA&amp;ust=1415821786162454" TargetMode="External"/><Relationship Id="rId9" Type="http://schemas.openxmlformats.org/officeDocument/2006/relationships/hyperlink" Target="http://www.enstarz.com/articles/6780/20120918/dina-lohan-dr-phil-phony-inauthentic-michael-lohan-pathetic-lindsay-lohan-50th-birthday.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81276"/>
            <a:ext cx="12192000" cy="8717280"/>
          </a:xfrm>
          <a:prstGeom prst="rect">
            <a:avLst/>
          </a:prstGeom>
        </p:spPr>
      </p:pic>
      <p:sp>
        <p:nvSpPr>
          <p:cNvPr id="2" name="Title 1"/>
          <p:cNvSpPr>
            <a:spLocks noGrp="1"/>
          </p:cNvSpPr>
          <p:nvPr>
            <p:ph type="ctrTitle"/>
          </p:nvPr>
        </p:nvSpPr>
        <p:spPr>
          <a:xfrm>
            <a:off x="1109980" y="0"/>
            <a:ext cx="9966960" cy="2926080"/>
          </a:xfrm>
        </p:spPr>
        <p:txBody>
          <a:bodyPr>
            <a:normAutofit/>
          </a:bodyPr>
          <a:lstStyle/>
          <a:p>
            <a:r>
              <a:rPr lang="en-US" sz="8800"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ndalus" panose="02020603050405020304" pitchFamily="18" charset="-78"/>
              </a:rPr>
              <a:t>The 7 bridges of </a:t>
            </a:r>
            <a:r>
              <a:rPr lang="en-US" sz="8800" dirty="0" err="1"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ndalus" panose="02020603050405020304" pitchFamily="18" charset="-78"/>
              </a:rPr>
              <a:t>Köengsberg</a:t>
            </a:r>
            <a:endParaRPr lang="en-US" sz="88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cs typeface="Andalus" panose="02020603050405020304" pitchFamily="18" charset="-78"/>
            </a:endParaRPr>
          </a:p>
        </p:txBody>
      </p:sp>
      <p:sp>
        <p:nvSpPr>
          <p:cNvPr id="3" name="Subtitle 2"/>
          <p:cNvSpPr>
            <a:spLocks noGrp="1"/>
          </p:cNvSpPr>
          <p:nvPr>
            <p:ph type="subTitle" idx="1"/>
          </p:nvPr>
        </p:nvSpPr>
        <p:spPr>
          <a:xfrm>
            <a:off x="1709530" y="5469835"/>
            <a:ext cx="8767860" cy="1388165"/>
          </a:xfrm>
        </p:spPr>
        <p:txBody>
          <a:bodyPr>
            <a:normAutofit/>
          </a:bodyPr>
          <a:lstStyle/>
          <a:p>
            <a:r>
              <a:rPr lang="en-US" sz="4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By Cassidy, Carolyn and Sally</a:t>
            </a:r>
            <a:endParaRPr lang="en-US" sz="40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45847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hlinkClick r:id="rId2"/>
              </a:rPr>
              <a:t>www.oceansbridge.com</a:t>
            </a:r>
            <a:r>
              <a:rPr lang="en-US" dirty="0" smtClean="0"/>
              <a:t> </a:t>
            </a:r>
          </a:p>
          <a:p>
            <a:r>
              <a:rPr lang="en-US" dirty="0">
                <a:hlinkClick r:id="rId3"/>
              </a:rPr>
              <a:t>http://</a:t>
            </a:r>
            <a:r>
              <a:rPr lang="en-US" dirty="0" smtClean="0">
                <a:hlinkClick r:id="rId3"/>
              </a:rPr>
              <a:t>spikedmath.com/541.html</a:t>
            </a:r>
            <a:r>
              <a:rPr lang="en-US" dirty="0" smtClean="0"/>
              <a:t>  </a:t>
            </a:r>
          </a:p>
          <a:p>
            <a:r>
              <a:rPr lang="en-US" dirty="0" smtClean="0">
                <a:hlinkClick r:id="rId4"/>
              </a:rPr>
              <a:t>en.wikipedia.org</a:t>
            </a:r>
            <a:r>
              <a:rPr lang="en-US" dirty="0" smtClean="0"/>
              <a:t> </a:t>
            </a:r>
          </a:p>
          <a:p>
            <a:r>
              <a:rPr lang="en-US" u="sng" dirty="0">
                <a:hlinkClick r:id="rId5"/>
              </a:rPr>
              <a:t>http://</a:t>
            </a:r>
            <a:r>
              <a:rPr lang="en-US" u="sng" dirty="0" smtClean="0">
                <a:hlinkClick r:id="rId5"/>
              </a:rPr>
              <a:t>mathforum.org/isaac/problems/bridges2.html</a:t>
            </a:r>
            <a:endParaRPr lang="en-US" u="sng" dirty="0" smtClean="0"/>
          </a:p>
          <a:p>
            <a:r>
              <a:rPr lang="en-US" dirty="0" smtClean="0"/>
              <a:t>degrassi.wikia.com </a:t>
            </a:r>
          </a:p>
          <a:p>
            <a:r>
              <a:rPr lang="en-US" dirty="0" smtClean="0">
                <a:hlinkClick r:id="rId6"/>
              </a:rPr>
              <a:t>www.gifwave.com</a:t>
            </a:r>
            <a:r>
              <a:rPr lang="en-US" dirty="0" smtClean="0"/>
              <a:t> </a:t>
            </a:r>
          </a:p>
          <a:p>
            <a:r>
              <a:rPr lang="en-US" dirty="0" smtClean="0">
                <a:hlinkClick r:id="rId7"/>
              </a:rPr>
              <a:t>gifsoup.com</a:t>
            </a:r>
            <a:r>
              <a:rPr lang="en-US" dirty="0" smtClean="0"/>
              <a:t> </a:t>
            </a:r>
          </a:p>
          <a:p>
            <a:r>
              <a:rPr lang="en-US" dirty="0" smtClean="0">
                <a:hlinkClick r:id="rId8"/>
              </a:rPr>
              <a:t>giphy.com</a:t>
            </a:r>
            <a:r>
              <a:rPr lang="en-US" dirty="0" smtClean="0"/>
              <a:t> </a:t>
            </a:r>
          </a:p>
          <a:p>
            <a:r>
              <a:rPr lang="en-US" dirty="0">
                <a:hlinkClick r:id="rId9"/>
              </a:rPr>
              <a:t>www.enstarz.com</a:t>
            </a:r>
            <a:endParaRPr lang="en-US" dirty="0"/>
          </a:p>
        </p:txBody>
      </p:sp>
    </p:spTree>
    <p:extLst>
      <p:ext uri="{BB962C8B-B14F-4D97-AF65-F5344CB8AC3E}">
        <p14:creationId xmlns:p14="http://schemas.microsoft.com/office/powerpoint/2010/main" val="3447807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69532" y="1287780"/>
            <a:ext cx="6442909" cy="5077525"/>
          </a:xfrm>
          <a:prstGeom prst="rect">
            <a:avLst/>
          </a:prstGeom>
        </p:spPr>
      </p:pic>
      <p:sp>
        <p:nvSpPr>
          <p:cNvPr id="2" name="Title 1"/>
          <p:cNvSpPr>
            <a:spLocks noGrp="1"/>
          </p:cNvSpPr>
          <p:nvPr>
            <p:ph type="title"/>
          </p:nvPr>
        </p:nvSpPr>
        <p:spPr>
          <a:xfrm>
            <a:off x="2171701" y="248653"/>
            <a:ext cx="7838573" cy="1356360"/>
          </a:xfrm>
        </p:spPr>
        <p:txBody>
          <a:bodyPr/>
          <a:lstStyle/>
          <a:p>
            <a:r>
              <a:rPr lang="en-US" dirty="0" smtClean="0">
                <a:solidFill>
                  <a:schemeClr val="bg1">
                    <a:lumMod val="65000"/>
                  </a:schemeClr>
                </a:solidFill>
              </a:rPr>
              <a:t>Can you cross each bridge once?</a:t>
            </a:r>
            <a:endParaRPr lang="en-US" dirty="0">
              <a:solidFill>
                <a:schemeClr val="bg1">
                  <a:lumMod val="65000"/>
                </a:schemeClr>
              </a:solidFill>
            </a:endParaRPr>
          </a:p>
        </p:txBody>
      </p:sp>
    </p:spTree>
    <p:extLst>
      <p:ext uri="{BB962C8B-B14F-4D97-AF65-F5344CB8AC3E}">
        <p14:creationId xmlns:p14="http://schemas.microsoft.com/office/powerpoint/2010/main" val="2071107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047750"/>
            <a:ext cx="11391900" cy="4495800"/>
          </a:xfrm>
        </p:spPr>
        <p:txBody>
          <a:bodyPr>
            <a:prstTxWarp prst="textPlain">
              <a:avLst/>
            </a:prstTxWarp>
            <a:noAutofit/>
          </a:bodyPr>
          <a:lstStyle/>
          <a:p>
            <a:r>
              <a:rPr lang="en-US" sz="9600" b="1" dirty="0" smtClean="0">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pattFill prst="ltHorz">
                  <a:fgClr>
                    <a:srgbClr val="FF3300"/>
                  </a:fgClr>
                  <a:bgClr>
                    <a:schemeClr val="bg1"/>
                  </a:bgClr>
                </a:pattFill>
                <a:effectLst>
                  <a:outerShdw dist="38100" dir="2640000" algn="bl" rotWithShape="0">
                    <a:schemeClr val="tx2">
                      <a:lumMod val="75000"/>
                    </a:schemeClr>
                  </a:outerShdw>
                </a:effectLst>
              </a:rPr>
              <a:t>IT’S IMPOSSIBLE</a:t>
            </a:r>
            <a:endParaRPr lang="en-US" sz="9600" b="1" dirty="0">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a:pattFill prst="ltHorz">
                <a:fgClr>
                  <a:srgbClr val="FF3300"/>
                </a:fgClr>
                <a:bgClr>
                  <a:schemeClr val="bg1"/>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5821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7" presetClass="emph" presetSubtype="0" repeatCount="indefinite" fill="remove" grpId="1" nodeType="afterEffect">
                                  <p:stCondLst>
                                    <p:cond delay="0"/>
                                  </p:stCondLst>
                                  <p:childTnLst>
                                    <p:animClr clrSpc="rgb" dir="cw">
                                      <p:cBhvr override="childStyle">
                                        <p:cTn id="11" dur="500" autoRev="1" fill="remove"/>
                                        <p:tgtEl>
                                          <p:spTgt spid="2"/>
                                        </p:tgtEl>
                                        <p:attrNameLst>
                                          <p:attrName>style.color</p:attrName>
                                        </p:attrNameLst>
                                      </p:cBhvr>
                                      <p:to>
                                        <a:schemeClr val="bg1"/>
                                      </p:to>
                                    </p:animClr>
                                    <p:animClr clrSpc="rgb" dir="cw">
                                      <p:cBhvr>
                                        <p:cTn id="12" dur="500" autoRev="1" fill="remove"/>
                                        <p:tgtEl>
                                          <p:spTgt spid="2"/>
                                        </p:tgtEl>
                                        <p:attrNameLst>
                                          <p:attrName>fillcolor</p:attrName>
                                        </p:attrNameLst>
                                      </p:cBhvr>
                                      <p:to>
                                        <a:schemeClr val="bg1"/>
                                      </p:to>
                                    </p:animClr>
                                    <p:set>
                                      <p:cBhvr>
                                        <p:cTn id="13" dur="500" autoRev="1" fill="remove"/>
                                        <p:tgtEl>
                                          <p:spTgt spid="2"/>
                                        </p:tgtEl>
                                        <p:attrNameLst>
                                          <p:attrName>fill.type</p:attrName>
                                        </p:attrNameLst>
                                      </p:cBhvr>
                                      <p:to>
                                        <p:strVal val="solid"/>
                                      </p:to>
                                    </p:set>
                                    <p:set>
                                      <p:cBhvr>
                                        <p:cTn id="14"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Why doesn’t this work?</a:t>
            </a:r>
            <a:endParaRPr lang="en-US" dirty="0">
              <a:solidFill>
                <a:schemeClr val="accent3"/>
              </a:solidFill>
            </a:endParaRPr>
          </a:p>
        </p:txBody>
      </p:sp>
      <p:sp>
        <p:nvSpPr>
          <p:cNvPr id="3" name="Content Placeholder 2"/>
          <p:cNvSpPr>
            <a:spLocks noGrp="1"/>
          </p:cNvSpPr>
          <p:nvPr>
            <p:ph idx="1"/>
          </p:nvPr>
        </p:nvSpPr>
        <p:spPr/>
        <p:txBody>
          <a:bodyPr/>
          <a:lstStyle/>
          <a:p>
            <a:r>
              <a:rPr lang="en-US" dirty="0" smtClean="0">
                <a:solidFill>
                  <a:schemeClr val="accent3"/>
                </a:solidFill>
              </a:rPr>
              <a:t>It is impossible to cross each of the bridges one time because </a:t>
            </a:r>
          </a:p>
          <a:p>
            <a:pPr lvl="1"/>
            <a:r>
              <a:rPr lang="en-US" dirty="0" smtClean="0">
                <a:solidFill>
                  <a:schemeClr val="accent3"/>
                </a:solidFill>
              </a:rPr>
              <a:t>On each region of land there must be an even number of exits and entrances </a:t>
            </a:r>
          </a:p>
          <a:p>
            <a:pPr lvl="1"/>
            <a:endParaRPr lang="en-US" dirty="0">
              <a:solidFill>
                <a:schemeClr val="accent3"/>
              </a:solidFill>
            </a:endParaRPr>
          </a:p>
        </p:txBody>
      </p:sp>
      <p:pic>
        <p:nvPicPr>
          <p:cNvPr id="7" name="Picture 6"/>
          <p:cNvPicPr>
            <a:picLocks noChangeAspect="1"/>
          </p:cNvPicPr>
          <p:nvPr/>
        </p:nvPicPr>
        <p:blipFill rotWithShape="1">
          <a:blip r:embed="rId2"/>
          <a:srcRect t="8332" b="9167"/>
          <a:stretch/>
        </p:blipFill>
        <p:spPr>
          <a:xfrm>
            <a:off x="7698811" y="2864797"/>
            <a:ext cx="3917261" cy="2423805"/>
          </a:xfrm>
          <a:prstGeom prst="rect">
            <a:avLst/>
          </a:prstGeom>
        </p:spPr>
      </p:pic>
      <p:pic>
        <p:nvPicPr>
          <p:cNvPr id="8" name="Picture 7"/>
          <p:cNvPicPr>
            <a:picLocks noChangeAspect="1"/>
          </p:cNvPicPr>
          <p:nvPr/>
        </p:nvPicPr>
        <p:blipFill>
          <a:blip r:embed="rId3"/>
          <a:stretch>
            <a:fillRect/>
          </a:stretch>
        </p:blipFill>
        <p:spPr>
          <a:xfrm>
            <a:off x="6772284" y="4336779"/>
            <a:ext cx="3849998" cy="2162920"/>
          </a:xfrm>
          <a:prstGeom prst="rect">
            <a:avLst/>
          </a:prstGeom>
        </p:spPr>
      </p:pic>
      <p:pic>
        <p:nvPicPr>
          <p:cNvPr id="5" name="Picture 4"/>
          <p:cNvPicPr>
            <a:picLocks noChangeAspect="1"/>
          </p:cNvPicPr>
          <p:nvPr/>
        </p:nvPicPr>
        <p:blipFill rotWithShape="1">
          <a:blip r:embed="rId4"/>
          <a:srcRect l="17346" b="7155"/>
          <a:stretch/>
        </p:blipFill>
        <p:spPr>
          <a:xfrm>
            <a:off x="542799" y="2966203"/>
            <a:ext cx="3731732" cy="2357883"/>
          </a:xfrm>
          <a:prstGeom prst="rect">
            <a:avLst/>
          </a:prstGeom>
        </p:spPr>
      </p:pic>
      <p:pic>
        <p:nvPicPr>
          <p:cNvPr id="6" name="Picture 5"/>
          <p:cNvPicPr>
            <a:picLocks noChangeAspect="1"/>
          </p:cNvPicPr>
          <p:nvPr/>
        </p:nvPicPr>
        <p:blipFill>
          <a:blip r:embed="rId5"/>
          <a:stretch>
            <a:fillRect/>
          </a:stretch>
        </p:blipFill>
        <p:spPr>
          <a:xfrm>
            <a:off x="3640753" y="3363734"/>
            <a:ext cx="3848100" cy="2672292"/>
          </a:xfrm>
          <a:prstGeom prst="rect">
            <a:avLst/>
          </a:prstGeom>
        </p:spPr>
      </p:pic>
      <p:pic>
        <p:nvPicPr>
          <p:cNvPr id="4" name="Picture 3"/>
          <p:cNvPicPr>
            <a:picLocks noChangeAspect="1"/>
          </p:cNvPicPr>
          <p:nvPr/>
        </p:nvPicPr>
        <p:blipFill>
          <a:blip r:embed="rId6"/>
          <a:stretch>
            <a:fillRect/>
          </a:stretch>
        </p:blipFill>
        <p:spPr>
          <a:xfrm>
            <a:off x="1646374" y="4405514"/>
            <a:ext cx="2733136" cy="2025449"/>
          </a:xfrm>
          <a:prstGeom prst="rect">
            <a:avLst/>
          </a:prstGeom>
        </p:spPr>
      </p:pic>
    </p:spTree>
    <p:extLst>
      <p:ext uri="{BB962C8B-B14F-4D97-AF65-F5344CB8AC3E}">
        <p14:creationId xmlns:p14="http://schemas.microsoft.com/office/powerpoint/2010/main" val="319386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1198" y="310243"/>
            <a:ext cx="9439123" cy="6296601"/>
          </a:xfrm>
          <a:prstGeom prst="rect">
            <a:avLst/>
          </a:prstGeom>
        </p:spPr>
      </p:pic>
    </p:spTree>
    <p:extLst>
      <p:ext uri="{BB962C8B-B14F-4D97-AF65-F5344CB8AC3E}">
        <p14:creationId xmlns:p14="http://schemas.microsoft.com/office/powerpoint/2010/main" val="3687467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Euler Theorems</a:t>
            </a:r>
            <a:endParaRPr lang="en-US" dirty="0">
              <a:solidFill>
                <a:schemeClr val="tx1"/>
              </a:solidFill>
            </a:endParaRPr>
          </a:p>
        </p:txBody>
      </p:sp>
      <p:sp>
        <p:nvSpPr>
          <p:cNvPr id="3" name="Content Placeholder 2"/>
          <p:cNvSpPr>
            <a:spLocks noGrp="1"/>
          </p:cNvSpPr>
          <p:nvPr>
            <p:ph idx="1"/>
          </p:nvPr>
        </p:nvSpPr>
        <p:spPr/>
        <p:txBody>
          <a:bodyPr/>
          <a:lstStyle/>
          <a:p>
            <a:pPr marL="502920" indent="-457200">
              <a:buAutoNum type="arabicPeriod"/>
            </a:pPr>
            <a:r>
              <a:rPr lang="en-US" dirty="0" smtClean="0">
                <a:solidFill>
                  <a:schemeClr val="tx1"/>
                </a:solidFill>
              </a:rPr>
              <a:t>Euler proved that if a network has more than two odd vertices than it doesn’t have Euler path</a:t>
            </a:r>
          </a:p>
          <a:p>
            <a:pPr marL="502920" indent="-457200">
              <a:buAutoNum type="arabicPeriod"/>
            </a:pPr>
            <a:endParaRPr lang="en-US" dirty="0">
              <a:solidFill>
                <a:schemeClr val="tx1"/>
              </a:solidFill>
            </a:endParaRPr>
          </a:p>
          <a:p>
            <a:pPr marL="502920" indent="-457200">
              <a:buAutoNum type="arabicPeriod"/>
            </a:pPr>
            <a:r>
              <a:rPr lang="en-US" dirty="0" smtClean="0">
                <a:solidFill>
                  <a:schemeClr val="tx1"/>
                </a:solidFill>
              </a:rPr>
              <a:t>If a network has two or zero odd vertices than it has at least one Euler path, but it can only start at one odd vertices and end at the other odd vertices</a:t>
            </a:r>
          </a:p>
        </p:txBody>
      </p:sp>
    </p:spTree>
    <p:extLst>
      <p:ext uri="{BB962C8B-B14F-4D97-AF65-F5344CB8AC3E}">
        <p14:creationId xmlns:p14="http://schemas.microsoft.com/office/powerpoint/2010/main" val="213006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65000"/>
                  </a:schemeClr>
                </a:solidFill>
              </a:rPr>
              <a:t>Can you find the Euler paths?</a:t>
            </a:r>
            <a:endParaRPr lang="en-US" dirty="0">
              <a:solidFill>
                <a:schemeClr val="bg1">
                  <a:lumMod val="65000"/>
                </a:schemeClr>
              </a:solidFill>
            </a:endParaRPr>
          </a:p>
        </p:txBody>
      </p:sp>
      <p:pic>
        <p:nvPicPr>
          <p:cNvPr id="4" name="Content Placeholder 3"/>
          <p:cNvPicPr>
            <a:picLocks noGrp="1" noChangeAspect="1"/>
          </p:cNvPicPr>
          <p:nvPr>
            <p:ph idx="1"/>
          </p:nvPr>
        </p:nvPicPr>
        <p:blipFill rotWithShape="1">
          <a:blip r:embed="rId2"/>
          <a:srcRect b="66598"/>
          <a:stretch/>
        </p:blipFill>
        <p:spPr>
          <a:xfrm>
            <a:off x="876300" y="1965960"/>
            <a:ext cx="4171949" cy="2283528"/>
          </a:xfrm>
          <a:prstGeom prst="rect">
            <a:avLst/>
          </a:prstGeom>
        </p:spPr>
      </p:pic>
      <p:pic>
        <p:nvPicPr>
          <p:cNvPr id="5" name="Content Placeholder 3"/>
          <p:cNvPicPr>
            <a:picLocks noChangeAspect="1"/>
          </p:cNvPicPr>
          <p:nvPr/>
        </p:nvPicPr>
        <p:blipFill rotWithShape="1">
          <a:blip r:embed="rId2"/>
          <a:srcRect t="33160" b="32844"/>
          <a:stretch/>
        </p:blipFill>
        <p:spPr>
          <a:xfrm>
            <a:off x="6503666" y="1925388"/>
            <a:ext cx="4171949" cy="2324100"/>
          </a:xfrm>
          <a:prstGeom prst="rect">
            <a:avLst/>
          </a:prstGeom>
        </p:spPr>
      </p:pic>
      <p:pic>
        <p:nvPicPr>
          <p:cNvPr id="6" name="Content Placeholder 3"/>
          <p:cNvPicPr>
            <a:picLocks noChangeAspect="1"/>
          </p:cNvPicPr>
          <p:nvPr/>
        </p:nvPicPr>
        <p:blipFill rotWithShape="1">
          <a:blip r:embed="rId2"/>
          <a:srcRect t="70257"/>
          <a:stretch/>
        </p:blipFill>
        <p:spPr>
          <a:xfrm>
            <a:off x="3792849" y="4249488"/>
            <a:ext cx="4171949" cy="2033406"/>
          </a:xfrm>
          <a:prstGeom prst="rect">
            <a:avLst/>
          </a:prstGeom>
        </p:spPr>
      </p:pic>
    </p:spTree>
    <p:extLst>
      <p:ext uri="{BB962C8B-B14F-4D97-AF65-F5344CB8AC3E}">
        <p14:creationId xmlns:p14="http://schemas.microsoft.com/office/powerpoint/2010/main" val="2534741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73272"/>
          <a:stretch/>
        </p:blipFill>
        <p:spPr>
          <a:xfrm>
            <a:off x="358817" y="864831"/>
            <a:ext cx="5652654" cy="2418819"/>
          </a:xfrm>
          <a:prstGeom prst="rect">
            <a:avLst/>
          </a:prstGeom>
        </p:spPr>
      </p:pic>
      <p:pic>
        <p:nvPicPr>
          <p:cNvPr id="5" name="Content Placeholder 3"/>
          <p:cNvPicPr>
            <a:picLocks noChangeAspect="1"/>
          </p:cNvPicPr>
          <p:nvPr/>
        </p:nvPicPr>
        <p:blipFill rotWithShape="1">
          <a:blip r:embed="rId2"/>
          <a:srcRect t="25988" b="37006"/>
          <a:stretch/>
        </p:blipFill>
        <p:spPr>
          <a:xfrm>
            <a:off x="6384808" y="348651"/>
            <a:ext cx="4930892" cy="2934999"/>
          </a:xfrm>
          <a:prstGeom prst="rect">
            <a:avLst/>
          </a:prstGeom>
        </p:spPr>
      </p:pic>
      <p:pic>
        <p:nvPicPr>
          <p:cNvPr id="6" name="Content Placeholder 3"/>
          <p:cNvPicPr>
            <a:picLocks noChangeAspect="1"/>
          </p:cNvPicPr>
          <p:nvPr/>
        </p:nvPicPr>
        <p:blipFill rotWithShape="1">
          <a:blip r:embed="rId2"/>
          <a:srcRect t="66511" b="389"/>
          <a:stretch/>
        </p:blipFill>
        <p:spPr>
          <a:xfrm>
            <a:off x="2932096" y="3544599"/>
            <a:ext cx="5335604" cy="2827512"/>
          </a:xfrm>
          <a:prstGeom prst="rect">
            <a:avLst/>
          </a:prstGeom>
        </p:spPr>
      </p:pic>
    </p:spTree>
    <p:extLst>
      <p:ext uri="{BB962C8B-B14F-4D97-AF65-F5344CB8AC3E}">
        <p14:creationId xmlns:p14="http://schemas.microsoft.com/office/powerpoint/2010/main" val="247069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96342" y="0"/>
            <a:ext cx="5094516" cy="6753406"/>
          </a:xfrm>
          <a:prstGeom prst="rect">
            <a:avLst/>
          </a:prstGeom>
        </p:spPr>
      </p:pic>
    </p:spTree>
    <p:extLst>
      <p:ext uri="{BB962C8B-B14F-4D97-AF65-F5344CB8AC3E}">
        <p14:creationId xmlns:p14="http://schemas.microsoft.com/office/powerpoint/2010/main" val="349419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TC103457444[[fn=Basis]]</Template>
  <TotalTime>655</TotalTime>
  <Words>127</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Batang</vt:lpstr>
      <vt:lpstr>Andalus</vt:lpstr>
      <vt:lpstr>Arial</vt:lpstr>
      <vt:lpstr>Corbel</vt:lpstr>
      <vt:lpstr>Basis</vt:lpstr>
      <vt:lpstr>The 7 bridges of Köengsberg</vt:lpstr>
      <vt:lpstr>Can you cross each bridge once?</vt:lpstr>
      <vt:lpstr>IT’S IMPOSSIBLE</vt:lpstr>
      <vt:lpstr>Why doesn’t this work?</vt:lpstr>
      <vt:lpstr>PowerPoint Presentation</vt:lpstr>
      <vt:lpstr>Euler Theorems</vt:lpstr>
      <vt:lpstr>Can you find the Euler paths?</vt:lpstr>
      <vt:lpstr>PowerPoint Presentation</vt:lpstr>
      <vt:lpstr>PowerPoint Presentation</vt:lpstr>
      <vt:lpstr>bibliography</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bridges of Köengsberg</dc:title>
  <dc:creator>Askew, Sally</dc:creator>
  <cp:lastModifiedBy>Craig, Cassidy</cp:lastModifiedBy>
  <cp:revision>20</cp:revision>
  <dcterms:created xsi:type="dcterms:W3CDTF">2014-11-11T19:32:02Z</dcterms:created>
  <dcterms:modified xsi:type="dcterms:W3CDTF">2014-11-18T01:34:03Z</dcterms:modified>
</cp:coreProperties>
</file>