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  <p:sldMasterId id="2147483796" r:id="rId2"/>
  </p:sldMasterIdLst>
  <p:notesMasterIdLst>
    <p:notesMasterId r:id="rId14"/>
  </p:notesMasterIdLst>
  <p:sldIdLst>
    <p:sldId id="256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7" r:id="rId11"/>
    <p:sldId id="268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434" autoAdjust="0"/>
  </p:normalViewPr>
  <p:slideViewPr>
    <p:cSldViewPr snapToGrid="0">
      <p:cViewPr>
        <p:scale>
          <a:sx n="50" d="100"/>
          <a:sy n="50" d="100"/>
        </p:scale>
        <p:origin x="304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F8A0A-5402-454D-95F9-DB5AE2C39EE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A590-68AC-4F09-A454-609D4AF4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of</a:t>
            </a:r>
            <a:r>
              <a:rPr lang="en-US" baseline="0" dirty="0" smtClean="0"/>
              <a:t> Warsaw: went for four year and was awarded a gold medal for math</a:t>
            </a:r>
          </a:p>
          <a:p>
            <a:r>
              <a:rPr lang="en-US" dirty="0" smtClean="0"/>
              <a:t>Set theory: “a branch of mathematics or of symbolic logic that deals with</a:t>
            </a:r>
            <a:r>
              <a:rPr lang="en-US" baseline="0" dirty="0" smtClean="0"/>
              <a:t> the nature and relations of sets” – Merriam Webster</a:t>
            </a:r>
          </a:p>
          <a:p>
            <a:r>
              <a:rPr lang="en-US" dirty="0" smtClean="0"/>
              <a:t>Point set topology: “a branch of topology concerned with the properties and theory of topological spaces and metric spaces developed with emphasis on set theory” – Merriam Webster</a:t>
            </a:r>
          </a:p>
          <a:p>
            <a:r>
              <a:rPr lang="en-US" dirty="0" smtClean="0"/>
              <a:t>Number theory:</a:t>
            </a:r>
            <a:r>
              <a:rPr lang="en-US" baseline="0" dirty="0" smtClean="0"/>
              <a:t> “the study of the properties of integers” – Merriam Webster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A590-68AC-4F09-A454-609D4AF4DB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1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A590-68AC-4F09-A454-609D4AF4DB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A590-68AC-4F09-A454-609D4AF4DB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6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A590-68AC-4F09-A454-609D4AF4DB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A590-68AC-4F09-A454-609D4AF4DB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A590-68AC-4F09-A454-609D4AF4DB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4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A590-68AC-4F09-A454-609D4AF4DB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A590-68AC-4F09-A454-609D4AF4DB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1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44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324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4077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49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878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465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0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8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3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5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82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71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10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43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19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34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7220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5972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868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47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00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6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1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7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7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5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5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9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57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3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ics.uci.edu/~eppstein/junkyard/robertd/tetrarray.gif" TargetMode="External"/><Relationship Id="rId20" Type="http://schemas.openxmlformats.org/officeDocument/2006/relationships/hyperlink" Target="http://demonstrations.wolfram.com/TheMengerSponge/" TargetMode="External"/><Relationship Id="rId21" Type="http://schemas.openxmlformats.org/officeDocument/2006/relationships/hyperlink" Target="http://upload.wikimedia.org/wikipedia/commons/d/de/Menger_sponge_(Level_0-3).jpg" TargetMode="External"/><Relationship Id="rId22" Type="http://schemas.openxmlformats.org/officeDocument/2006/relationships/hyperlink" Target="http://upload.wikimedia.org/wikipedia/commons/thumb/e/ee/Rubik's_Cube_cropped.jpg/686px-Rubik's_Cube_cropped.jpg" TargetMode="External"/><Relationship Id="rId23" Type="http://schemas.openxmlformats.org/officeDocument/2006/relationships/hyperlink" Target="http://www.edupress.pl/gfx/edupress/pl/defaultaktualnosci/569/128/1/2061037933.jpg" TargetMode="External"/><Relationship Id="rId24" Type="http://schemas.openxmlformats.org/officeDocument/2006/relationships/hyperlink" Target="http://paulbourke.net/fractals/gasket/angelo.gif" TargetMode="External"/><Relationship Id="rId10" Type="http://schemas.openxmlformats.org/officeDocument/2006/relationships/hyperlink" Target="http://fractalfoundation.org/OFC/OFC-2-2.html" TargetMode="External"/><Relationship Id="rId11" Type="http://schemas.openxmlformats.org/officeDocument/2006/relationships/hyperlink" Target="http://paulbourke.net/fractals/gasket/" TargetMode="External"/><Relationship Id="rId12" Type="http://schemas.openxmlformats.org/officeDocument/2006/relationships/hyperlink" Target="http://www-history.mcs.st-andrews.ac.uk/Biographies/Sierpinski.html" TargetMode="External"/><Relationship Id="rId13" Type="http://schemas.openxmlformats.org/officeDocument/2006/relationships/hyperlink" Target="http://www.oxforddictionaries.com/us/definition/american_english/Sierpinski-triangle" TargetMode="External"/><Relationship Id="rId14" Type="http://schemas.openxmlformats.org/officeDocument/2006/relationships/hyperlink" Target="http://en.wikipedia.org/wiki/Sierpinski_carpet#mediaviewer/File:Animated_Sierpinski_carpet.gif" TargetMode="External"/><Relationship Id="rId15" Type="http://schemas.openxmlformats.org/officeDocument/2006/relationships/hyperlink" Target="http://ncatlab.org/nlab/show/Sierpinski+space#as_a_classifer_for_closed_subspaces" TargetMode="External"/><Relationship Id="rId16" Type="http://schemas.openxmlformats.org/officeDocument/2006/relationships/hyperlink" Target="http://www.robertdickau.com/hilbert3d.html" TargetMode="External"/><Relationship Id="rId17" Type="http://schemas.openxmlformats.org/officeDocument/2006/relationships/hyperlink" Target="http://www.robertdickau.com/sierpinskiarrow.html" TargetMode="External"/><Relationship Id="rId18" Type="http://schemas.openxmlformats.org/officeDocument/2006/relationships/hyperlink" Target="http://yozh.org/wp/wp-content/uploads/2010/10/hilbert-0-3.png" TargetMode="External"/><Relationship Id="rId19" Type="http://schemas.openxmlformats.org/officeDocument/2006/relationships/hyperlink" Target="http://mathworld.wolfram.com/HilbertCurve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NULL" TargetMode="External"/><Relationship Id="rId4" Type="http://schemas.openxmlformats.org/officeDocument/2006/relationships/hyperlink" Target="http://www.merriam-webster.com/dictionary/point+set+topology?show=0&amp;t=1416158499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http://ecademy.agnesscott.edu/~lriddle/ifs/siertri/sierbio.htm" TargetMode="External"/><Relationship Id="rId7" Type="http://schemas.openxmlformats.org/officeDocument/2006/relationships/hyperlink" Target="http://math.bu.edu/DYSYS/chaos-game/sierp-det.GIF" TargetMode="External"/><Relationship Id="rId8" Type="http://schemas.openxmlformats.org/officeDocument/2006/relationships/hyperlink" Target="http://theiff.org/images/menger/menger1.gif" TargetMode="Externa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slideshare.net/theblackcatcomesback/david-hilbert-presentation" TargetMode="External"/><Relationship Id="rId20" Type="http://schemas.openxmlformats.org/officeDocument/2006/relationships/hyperlink" Target="http://upload.wikimedia.org/wikipedia/commons/b/bc/Rubiks_cube_inside.JPG" TargetMode="External"/><Relationship Id="rId21" Type="http://schemas.openxmlformats.org/officeDocument/2006/relationships/hyperlink" Target="https://d2t1xqejof9utc.cloudfront.net/screenshots/pics/c49c2243f52343074a1d5db09ae6f5d1/medium.JPG" TargetMode="External"/><Relationship Id="rId22" Type="http://schemas.openxmlformats.org/officeDocument/2006/relationships/hyperlink" Target="http://upload.wikimedia.org/wikipedia/commons/9/9a/Rubik's_Cube_variants.jpg" TargetMode="External"/><Relationship Id="rId23" Type="http://schemas.openxmlformats.org/officeDocument/2006/relationships/hyperlink" Target="http://www.puzzlesolver.com/data/29/images/head.jpg" TargetMode="External"/><Relationship Id="rId10" Type="http://schemas.openxmlformats.org/officeDocument/2006/relationships/hyperlink" Target="http://www.soc.napier.ac.uk/~cs66/hilbert.html" TargetMode="External"/><Relationship Id="rId11" Type="http://schemas.openxmlformats.org/officeDocument/2006/relationships/hyperlink" Target="http://www.jasondavies.com/hilbert-curve/" TargetMode="External"/><Relationship Id="rId12" Type="http://schemas.openxmlformats.org/officeDocument/2006/relationships/hyperlink" Target="http://www.britannica.com/EBchecked/topic/511991/Erno-Rubik" TargetMode="External"/><Relationship Id="rId13" Type="http://schemas.openxmlformats.org/officeDocument/2006/relationships/hyperlink" Target="http://pics2.ds-static.com/prodimg/411354/300.JPG" TargetMode="External"/><Relationship Id="rId14" Type="http://schemas.openxmlformats.org/officeDocument/2006/relationships/hyperlink" Target="http://www.infoplease.com/biography/var/ernorubik.html" TargetMode="External"/><Relationship Id="rId15" Type="http://schemas.openxmlformats.org/officeDocument/2006/relationships/hyperlink" Target="http://thecube.guru/erno-rubik/" TargetMode="External"/><Relationship Id="rId16" Type="http://schemas.openxmlformats.org/officeDocument/2006/relationships/hyperlink" Target="http://www.rubiks.com/solving-guide/3x3" TargetMode="External"/><Relationship Id="rId17" Type="http://schemas.openxmlformats.org/officeDocument/2006/relationships/hyperlink" Target="http://hyderabadtalks.com/2013/07/benefits-of-solving-a-rubiks-cube/" TargetMode="External"/><Relationship Id="rId18" Type="http://schemas.openxmlformats.org/officeDocument/2006/relationships/hyperlink" Target="http://www.cs.swarthmore.edu/~knerr/helps/rcube.html" TargetMode="External"/><Relationship Id="rId19" Type="http://schemas.openxmlformats.org/officeDocument/2006/relationships/hyperlink" Target="http://www.rubiks.com/history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-history.mcs.st-andrews.ac.uk/Biographies/Hilbert.html" TargetMode="External"/><Relationship Id="rId3" Type="http://schemas.openxmlformats.org/officeDocument/2006/relationships/hyperlink" Target="http://datagenetics.com/blog/march22013/c.png" TargetMode="External"/><Relationship Id="rId4" Type="http://schemas.openxmlformats.org/officeDocument/2006/relationships/hyperlink" Target="http://www.robertdickau.com/mooresier6.png" TargetMode="External"/><Relationship Id="rId5" Type="http://schemas.openxmlformats.org/officeDocument/2006/relationships/hyperlink" Target="http://1.bp.blogspot.com/-Yu3EUX3fGVE/Ty8ExxA42rI/AAAAAAAAAEE/VVklbL7J4UA/s1600/Screen+Shot+2012-02-05+at+22.35.32.png" TargetMode="External"/><Relationship Id="rId6" Type="http://schemas.openxmlformats.org/officeDocument/2006/relationships/hyperlink" Target="http://upload.wikimedia.org/wikipedia/commons/5/52/Menger-Schwamm-farbig.png" TargetMode="External"/><Relationship Id="rId7" Type="http://schemas.openxmlformats.org/officeDocument/2006/relationships/hyperlink" Target="http://pc-ua.com.ua/images/line2.JPG" TargetMode="External"/><Relationship Id="rId8" Type="http://schemas.openxmlformats.org/officeDocument/2006/relationships/hyperlink" Target="https://www.vismath.eu/en/3d-models/hilbert-curve-3d-pr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actalfoundation.org/resources/what-are-fractals/" TargetMode="External"/><Relationship Id="rId4" Type="http://schemas.openxmlformats.org/officeDocument/2006/relationships/hyperlink" Target="http://www.youtube.com/watch?v=TLxQOTJGt8c" TargetMode="Externa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Waclaw Sierpinski </a:t>
            </a:r>
            <a:endParaRPr lang="en-US" dirty="0"/>
          </a:p>
        </p:txBody>
      </p:sp>
      <p:pic>
        <p:nvPicPr>
          <p:cNvPr id="5" name="Picture 4" descr="http://www.mathsisfun.com/images/sierpinski-triangle-evolutio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26" y="5383368"/>
            <a:ext cx="5666704" cy="108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mathworld.wolfram.com/images/eps-gif/SierpinskiCarpet_730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489"/>
            <a:ext cx="5937161" cy="110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458" y="571500"/>
            <a:ext cx="4163008" cy="38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100" dirty="0">
                <a:hlinkClick r:id="rId3" invalidUrl="http://www.merriam-webster.com/dictionary/number theory"/>
              </a:rPr>
              <a:t>http://www.merriam-webster.com/dictionary/number%20theory</a:t>
            </a:r>
            <a:endParaRPr lang="en-US" sz="1100" dirty="0"/>
          </a:p>
          <a:p>
            <a:r>
              <a:rPr lang="en-US" sz="1100" dirty="0">
                <a:hlinkClick r:id="rId4"/>
              </a:rPr>
              <a:t>http://www.merriam-webster.com/dictionary/point+set+topology?show=0&amp;t=1416158499</a:t>
            </a:r>
            <a:endParaRPr lang="en-US" sz="1100" dirty="0"/>
          </a:p>
          <a:p>
            <a:r>
              <a:rPr lang="en-US" sz="1100" dirty="0">
                <a:hlinkClick r:id="rId5" invalidUrl="http://www.merriam-webster.com/dictionary/set theory"/>
              </a:rPr>
              <a:t>http://www.merriam-webster.com/dictionary/set%20theory</a:t>
            </a:r>
            <a:endParaRPr lang="en-US" sz="1100" dirty="0"/>
          </a:p>
          <a:p>
            <a:r>
              <a:rPr lang="en-US" sz="1100" dirty="0">
                <a:hlinkClick r:id="rId6"/>
              </a:rPr>
              <a:t>http://ecademy.agnesscott.edu/~lriddle/ifs/siertri/sierbio.htm</a:t>
            </a:r>
            <a:endParaRPr lang="en-US" sz="1100" dirty="0"/>
          </a:p>
          <a:p>
            <a:r>
              <a:rPr lang="en-US" sz="1100" dirty="0">
                <a:hlinkClick r:id="rId7"/>
              </a:rPr>
              <a:t>http://math.bu.edu/DYSYS/chaos-game/sierp-det.GIF</a:t>
            </a:r>
            <a:endParaRPr lang="en-US" sz="1100" dirty="0"/>
          </a:p>
          <a:p>
            <a:r>
              <a:rPr lang="en-US" sz="1100" dirty="0">
                <a:hlinkClick r:id="rId8"/>
              </a:rPr>
              <a:t>http://theiff.org/images/menger/menger1.gif</a:t>
            </a:r>
            <a:endParaRPr lang="en-US" sz="1100" dirty="0"/>
          </a:p>
          <a:p>
            <a:r>
              <a:rPr lang="en-US" sz="1100" dirty="0">
                <a:hlinkClick r:id="rId9"/>
              </a:rPr>
              <a:t>http://www.ics.uci.edu/~eppstein/junkyard/robertd/tetrarray.gif</a:t>
            </a:r>
            <a:endParaRPr lang="en-US" sz="1100" dirty="0"/>
          </a:p>
          <a:p>
            <a:r>
              <a:rPr lang="en-US" sz="1100" dirty="0">
                <a:hlinkClick r:id="rId10"/>
              </a:rPr>
              <a:t>http://fractalfoundation.org/OFC/OFC-2-2.html</a:t>
            </a:r>
            <a:endParaRPr lang="en-US" sz="1100" dirty="0"/>
          </a:p>
          <a:p>
            <a:r>
              <a:rPr lang="en-US" sz="1100" dirty="0">
                <a:hlinkClick r:id="rId11"/>
              </a:rPr>
              <a:t>http://paulbourke.net/fractals/gasket/</a:t>
            </a:r>
            <a:endParaRPr lang="en-US" sz="1100" dirty="0"/>
          </a:p>
          <a:p>
            <a:r>
              <a:rPr lang="en-US" sz="1100" dirty="0">
                <a:hlinkClick r:id="rId12"/>
              </a:rPr>
              <a:t>http://www-history.mcs.st-andrews.ac.uk/Biographies/Sierpinski.html</a:t>
            </a:r>
            <a:endParaRPr lang="en-US" sz="1100" dirty="0"/>
          </a:p>
          <a:p>
            <a:r>
              <a:rPr lang="en-US" sz="1100" dirty="0">
                <a:hlinkClick r:id="rId12"/>
              </a:rPr>
              <a:t>http://www-history.mcs.st-andrews.ac.uk/Biographies/Sierpinski.html</a:t>
            </a:r>
            <a:endParaRPr lang="en-US" sz="1100" dirty="0"/>
          </a:p>
          <a:p>
            <a:r>
              <a:rPr lang="en-US" sz="1100" dirty="0">
                <a:hlinkClick r:id="rId13"/>
              </a:rPr>
              <a:t>http://www.oxforddictionaries.com/us/definition/american_english/Sierpinski-triangle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100" dirty="0">
                <a:hlinkClick r:id="rId14"/>
              </a:rPr>
              <a:t>http://en.wikipedia.org/wiki/Sierpinski_carpet#mediaviewer/File:Animated_Sierpinski_carpet.gif</a:t>
            </a:r>
            <a:endParaRPr lang="en-US" sz="1100" dirty="0"/>
          </a:p>
          <a:p>
            <a:r>
              <a:rPr lang="en-US" sz="1100" dirty="0">
                <a:hlinkClick r:id="rId15"/>
              </a:rPr>
              <a:t>http://ncatlab.org/nlab/show/Sierpinski+space#as_a_classifer_for_closed_subspaces</a:t>
            </a:r>
            <a:endParaRPr lang="en-US" sz="1100" dirty="0"/>
          </a:p>
          <a:p>
            <a:r>
              <a:rPr lang="en-US" sz="1100" dirty="0">
                <a:hlinkClick r:id="rId16"/>
              </a:rPr>
              <a:t>http://www.robertdickau.com/hilbert3d.html</a:t>
            </a:r>
            <a:endParaRPr lang="en-US" sz="1100" dirty="0"/>
          </a:p>
          <a:p>
            <a:r>
              <a:rPr lang="en-US" sz="1100" dirty="0">
                <a:hlinkClick r:id="rId17"/>
              </a:rPr>
              <a:t>http://www.robertdickau.com/sierpinskiarrow.html</a:t>
            </a:r>
            <a:endParaRPr lang="en-US" sz="1100" dirty="0"/>
          </a:p>
          <a:p>
            <a:r>
              <a:rPr lang="en-US" sz="1100" dirty="0">
                <a:hlinkClick r:id="rId18"/>
              </a:rPr>
              <a:t>http://yozh.org/wp/wp-content/uploads/2010/10/hilbert-0-3.png</a:t>
            </a:r>
            <a:endParaRPr lang="en-US" sz="1100" dirty="0"/>
          </a:p>
          <a:p>
            <a:r>
              <a:rPr lang="en-US" sz="1100" dirty="0">
                <a:hlinkClick r:id="rId19"/>
              </a:rPr>
              <a:t>http://mathworld.wolfram.com/HilbertCurve.html</a:t>
            </a:r>
            <a:endParaRPr lang="en-US" sz="1100" dirty="0"/>
          </a:p>
          <a:p>
            <a:r>
              <a:rPr lang="en-US" sz="1100" dirty="0">
                <a:hlinkClick r:id="rId20"/>
              </a:rPr>
              <a:t>http://demonstrations.wolfram.com/TheMengerSponge/</a:t>
            </a:r>
            <a:endParaRPr lang="en-US" sz="1100" dirty="0"/>
          </a:p>
          <a:p>
            <a:r>
              <a:rPr lang="en-US" sz="1100" dirty="0">
                <a:hlinkClick r:id="rId21"/>
              </a:rPr>
              <a:t>http://upload.wikimedia.org/wikipedia/commons/d/de/Menger_sponge_(Level_0-3).jpg</a:t>
            </a:r>
            <a:endParaRPr lang="en-US" sz="1100" dirty="0"/>
          </a:p>
          <a:p>
            <a:r>
              <a:rPr lang="en-US" sz="1100" dirty="0">
                <a:hlinkClick r:id="rId22"/>
              </a:rPr>
              <a:t>http://</a:t>
            </a:r>
            <a:r>
              <a:rPr lang="en-US" sz="1100" dirty="0" smtClean="0">
                <a:hlinkClick r:id="rId22"/>
              </a:rPr>
              <a:t>upload.wikimedia.org/wikipedia/commons/thumb/e/ee/Rubik's_Cube_cropped.jpg/686px-Rubik's_Cube_cropped.jpg</a:t>
            </a:r>
            <a:endParaRPr lang="en-US" sz="1100" dirty="0" smtClean="0"/>
          </a:p>
          <a:p>
            <a:r>
              <a:rPr lang="en-US" sz="1100" dirty="0">
                <a:hlinkClick r:id="rId23"/>
              </a:rPr>
              <a:t>http://</a:t>
            </a:r>
            <a:r>
              <a:rPr lang="en-US" sz="1100" dirty="0" smtClean="0">
                <a:hlinkClick r:id="rId23"/>
              </a:rPr>
              <a:t>www.edupress.pl/gfx/edupress/pl/defaultaktualnosci/569/128/1/2061037933.jpg</a:t>
            </a:r>
            <a:endParaRPr lang="en-US" sz="1100" dirty="0" smtClean="0"/>
          </a:p>
          <a:p>
            <a:r>
              <a:rPr lang="en-US" sz="1100" dirty="0">
                <a:hlinkClick r:id="rId24"/>
              </a:rPr>
              <a:t>http://</a:t>
            </a:r>
            <a:r>
              <a:rPr lang="en-US" sz="1100" dirty="0" smtClean="0">
                <a:hlinkClick r:id="rId24"/>
              </a:rPr>
              <a:t>paulbourke.net/fractals/gasket/angelo.gif</a:t>
            </a:r>
            <a:endParaRPr lang="en-US" sz="1100" dirty="0"/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7938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100" dirty="0">
                <a:hlinkClick r:id="rId2"/>
              </a:rPr>
              <a:t>http://www-history.mcs.st-andrews.ac.uk/Biographies/Hilbert.html</a:t>
            </a:r>
            <a:endParaRPr lang="en-US" sz="1100" dirty="0"/>
          </a:p>
          <a:p>
            <a:r>
              <a:rPr lang="en-US" sz="1100" u="sng" dirty="0">
                <a:hlinkClick r:id="rId3"/>
              </a:rPr>
              <a:t>http://datagenetics.com/blog/march22013/c.png</a:t>
            </a:r>
            <a:endParaRPr lang="en-US" sz="1100" dirty="0"/>
          </a:p>
          <a:p>
            <a:r>
              <a:rPr lang="en-US" sz="1100" u="sng" dirty="0">
                <a:hlinkClick r:id="rId4"/>
              </a:rPr>
              <a:t>http://www.robertdickau.com/mooresier6.png</a:t>
            </a:r>
            <a:endParaRPr lang="en-US" sz="1100" dirty="0"/>
          </a:p>
          <a:p>
            <a:r>
              <a:rPr lang="en-US" sz="1100" u="sng" dirty="0">
                <a:hlinkClick r:id="rId5"/>
              </a:rPr>
              <a:t>http://1.bp.blogspot.com/-Yu3EUX3fGVE/Ty8ExxA42rI/AAAAAAAAAEE/VVklbL7J4UA/s1600/Screen%2BShot%2B2012-02-05%2Bat%2B22.35.32.png</a:t>
            </a:r>
            <a:endParaRPr lang="en-US" sz="1100" dirty="0"/>
          </a:p>
          <a:p>
            <a:r>
              <a:rPr lang="en-US" sz="1100" u="sng" dirty="0">
                <a:hlinkClick r:id="rId6"/>
              </a:rPr>
              <a:t>http://upload.wikimedia.org/wikipedia/commons/5/52/Menger-Schwamm-farbig.png</a:t>
            </a:r>
            <a:endParaRPr lang="en-US" sz="1100" dirty="0"/>
          </a:p>
          <a:p>
            <a:r>
              <a:rPr lang="en-US" sz="1100" dirty="0">
                <a:hlinkClick r:id="rId7"/>
              </a:rPr>
              <a:t>http://pc-ua.com.ua/images/line2.JPG</a:t>
            </a:r>
            <a:endParaRPr lang="en-US" sz="1100" dirty="0"/>
          </a:p>
          <a:p>
            <a:r>
              <a:rPr lang="en-US" sz="1100" dirty="0">
                <a:hlinkClick r:id="rId8"/>
              </a:rPr>
              <a:t>https://www.vismath.eu/en/3d-models/hilbert-curve-3d-print</a:t>
            </a:r>
            <a:endParaRPr lang="en-US" sz="1100" dirty="0"/>
          </a:p>
          <a:p>
            <a:r>
              <a:rPr lang="en-US" sz="1100" dirty="0">
                <a:hlinkClick r:id="rId9"/>
              </a:rPr>
              <a:t>http://www.slideshare.net/theblackcatcomesback/david-hilbert-presentation</a:t>
            </a:r>
            <a:endParaRPr lang="en-US" sz="1100" dirty="0"/>
          </a:p>
          <a:p>
            <a:r>
              <a:rPr lang="en-US" sz="1100" dirty="0">
                <a:hlinkClick r:id="rId10"/>
              </a:rPr>
              <a:t>http://www.soc.napier.ac.uk/~cs66/hilbert.html</a:t>
            </a:r>
            <a:endParaRPr lang="en-US" sz="1100" dirty="0"/>
          </a:p>
          <a:p>
            <a:r>
              <a:rPr lang="en-US" sz="1100" dirty="0">
                <a:hlinkClick r:id="rId11"/>
              </a:rPr>
              <a:t>http://www.jasondavies.com/hilbert-curve/</a:t>
            </a:r>
            <a:endParaRPr lang="en-US" sz="1100" dirty="0"/>
          </a:p>
          <a:p>
            <a:r>
              <a:rPr lang="en-US" sz="1100" u="sng" dirty="0">
                <a:hlinkClick r:id="rId12"/>
              </a:rPr>
              <a:t>http://www.britannica.com/EBchecked/topic/511991/Erno-Rubik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100" dirty="0">
                <a:hlinkClick r:id="rId13"/>
              </a:rPr>
              <a:t>http://pics2.ds-static.com/prodimg/411354/300.JPG</a:t>
            </a:r>
            <a:endParaRPr lang="en-US" sz="1100" dirty="0"/>
          </a:p>
          <a:p>
            <a:r>
              <a:rPr lang="en-US" sz="1100" dirty="0">
                <a:hlinkClick r:id="rId14"/>
              </a:rPr>
              <a:t>http://www.infoplease.com/biography/var/ernorubik.html</a:t>
            </a:r>
            <a:r>
              <a:rPr lang="en-US" sz="1100" dirty="0"/>
              <a:t>  </a:t>
            </a:r>
          </a:p>
          <a:p>
            <a:r>
              <a:rPr lang="en-US" sz="1100" dirty="0">
                <a:hlinkClick r:id="rId15"/>
              </a:rPr>
              <a:t>http://thecube.guru/erno-rubik/</a:t>
            </a:r>
            <a:r>
              <a:rPr lang="en-US" sz="1100" dirty="0"/>
              <a:t> </a:t>
            </a:r>
          </a:p>
          <a:p>
            <a:r>
              <a:rPr lang="en-US" sz="1100" dirty="0">
                <a:hlinkClick r:id="rId16"/>
              </a:rPr>
              <a:t>http://www.rubiks.com/solving-guide/3x3</a:t>
            </a:r>
            <a:r>
              <a:rPr lang="en-US" sz="1100" dirty="0"/>
              <a:t> </a:t>
            </a:r>
          </a:p>
          <a:p>
            <a:r>
              <a:rPr lang="en-US" sz="1100" dirty="0">
                <a:hlinkClick r:id="rId17"/>
              </a:rPr>
              <a:t>http://hyderabadtalks.com/2013/07/benefits-of-solving-a-rubiks-cube/</a:t>
            </a:r>
            <a:r>
              <a:rPr lang="en-US" sz="1100" dirty="0"/>
              <a:t> </a:t>
            </a:r>
          </a:p>
          <a:p>
            <a:r>
              <a:rPr lang="en-US" sz="1100" dirty="0">
                <a:hlinkClick r:id="rId18"/>
              </a:rPr>
              <a:t>http://www.cs.swarthmore.edu/~knerr/helps/rcube.html</a:t>
            </a:r>
            <a:r>
              <a:rPr lang="en-US" sz="1100" dirty="0"/>
              <a:t> </a:t>
            </a:r>
            <a:endParaRPr lang="en-US" sz="1100" dirty="0" smtClean="0"/>
          </a:p>
          <a:p>
            <a:r>
              <a:rPr lang="en-US" sz="1100" u="sng" dirty="0">
                <a:hlinkClick r:id="rId19"/>
              </a:rPr>
              <a:t>http://www.rubiks.com/history</a:t>
            </a:r>
            <a:endParaRPr lang="en-US" sz="1100" dirty="0"/>
          </a:p>
          <a:p>
            <a:r>
              <a:rPr lang="en-US" sz="1100" u="sng" dirty="0">
                <a:hlinkClick r:id="rId20"/>
              </a:rPr>
              <a:t>http://upload.wikimedia.org/wikipedia/commons/b/bc/Rubiks_cube_inside.JPG</a:t>
            </a:r>
            <a:endParaRPr lang="en-US" sz="1100" dirty="0"/>
          </a:p>
          <a:p>
            <a:r>
              <a:rPr lang="en-US" sz="1100" u="sng" dirty="0">
                <a:hlinkClick r:id="rId21"/>
              </a:rPr>
              <a:t>https://d2t1xqejof9utc.cloudfront.net/screenshots/pics/c49c2243f52343074a1d5db09ae6f5d1/medium.JPG</a:t>
            </a:r>
            <a:r>
              <a:rPr lang="en-US" sz="1100" dirty="0"/>
              <a:t> </a:t>
            </a:r>
          </a:p>
          <a:p>
            <a:r>
              <a:rPr lang="en-US" sz="1100" dirty="0">
                <a:hlinkClick r:id="rId22"/>
              </a:rPr>
              <a:t>http://upload.wikimedia.org/wikipedia/commons/9/9a/Rubik's_Cube_variants.jpg</a:t>
            </a:r>
            <a:r>
              <a:rPr lang="en-US" sz="1100" dirty="0"/>
              <a:t> </a:t>
            </a:r>
            <a:endParaRPr lang="en-US" sz="1100" dirty="0" smtClean="0"/>
          </a:p>
          <a:p>
            <a:r>
              <a:rPr lang="en-US" sz="1100" dirty="0">
                <a:hlinkClick r:id="rId23"/>
              </a:rPr>
              <a:t>http://</a:t>
            </a:r>
            <a:r>
              <a:rPr lang="en-US" sz="1100" dirty="0" smtClean="0">
                <a:hlinkClick r:id="rId23"/>
              </a:rPr>
              <a:t>www.puzzlesolver.com/data/29/images/head.jpg</a:t>
            </a: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280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Waclaw Sierpinski?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Born: March 14, 1882, in Warsaw, Poland </a:t>
            </a:r>
          </a:p>
          <a:p>
            <a:r>
              <a:rPr lang="en-US" dirty="0" smtClean="0"/>
              <a:t>Died: October 21, 1969, in Warsaw, Poland </a:t>
            </a:r>
          </a:p>
          <a:p>
            <a:r>
              <a:rPr lang="en-US" dirty="0" smtClean="0"/>
              <a:t>Education: University of Warsaw </a:t>
            </a:r>
            <a:endParaRPr lang="en-US" dirty="0"/>
          </a:p>
          <a:p>
            <a:r>
              <a:rPr lang="en-US" dirty="0" smtClean="0"/>
              <a:t>Work:</a:t>
            </a:r>
          </a:p>
          <a:p>
            <a:pPr lvl="1"/>
            <a:r>
              <a:rPr lang="en-US" dirty="0" smtClean="0"/>
              <a:t>Wrote more than 700 papers and 50 books</a:t>
            </a:r>
          </a:p>
          <a:p>
            <a:pPr lvl="1"/>
            <a:r>
              <a:rPr lang="en-US" dirty="0" smtClean="0"/>
              <a:t>Areas of set theory</a:t>
            </a:r>
          </a:p>
          <a:p>
            <a:pPr lvl="1"/>
            <a:r>
              <a:rPr lang="en-US" dirty="0" smtClean="0"/>
              <a:t>Point set topology </a:t>
            </a:r>
          </a:p>
          <a:p>
            <a:pPr lvl="1"/>
            <a:r>
              <a:rPr lang="en-US" dirty="0" smtClean="0"/>
              <a:t>Number theory </a:t>
            </a:r>
          </a:p>
        </p:txBody>
      </p:sp>
    </p:spTree>
    <p:extLst>
      <p:ext uri="{BB962C8B-B14F-4D97-AF65-F5344CB8AC3E}">
        <p14:creationId xmlns:p14="http://schemas.microsoft.com/office/powerpoint/2010/main" val="9477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he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Graduated from college in 1904</a:t>
            </a:r>
          </a:p>
          <a:p>
            <a:r>
              <a:rPr lang="en-US" dirty="0" smtClean="0"/>
              <a:t>Worked as a teacher until the school was shut down </a:t>
            </a:r>
          </a:p>
          <a:p>
            <a:r>
              <a:rPr lang="en-US" dirty="0"/>
              <a:t>Sierpinski became a part of the Department of Mathematics and Physics at the University of Warsaw </a:t>
            </a:r>
            <a:endParaRPr lang="en-US" dirty="0" smtClean="0"/>
          </a:p>
          <a:p>
            <a:r>
              <a:rPr lang="en-US" dirty="0" smtClean="0"/>
              <a:t>Got his doctorate </a:t>
            </a:r>
          </a:p>
          <a:p>
            <a:r>
              <a:rPr lang="en-US" dirty="0" smtClean="0"/>
              <a:t>1907 – became interested in set theory </a:t>
            </a:r>
          </a:p>
          <a:p>
            <a:r>
              <a:rPr lang="en-US" dirty="0" smtClean="0"/>
              <a:t>1909 – Sierpinski gave the first lecture about set theory </a:t>
            </a:r>
          </a:p>
          <a:p>
            <a:r>
              <a:rPr lang="en-US" dirty="0" smtClean="0"/>
              <a:t>Published three books: </a:t>
            </a:r>
            <a:r>
              <a:rPr lang="en-US" i="1" dirty="0"/>
              <a:t>The theory of irrational numbers</a:t>
            </a:r>
            <a:r>
              <a:rPr lang="en-US" dirty="0"/>
              <a:t> </a:t>
            </a:r>
            <a:r>
              <a:rPr lang="en-US" dirty="0" smtClean="0"/>
              <a:t>(in 1910</a:t>
            </a:r>
            <a:r>
              <a:rPr lang="en-US" dirty="0"/>
              <a:t>), </a:t>
            </a:r>
            <a:r>
              <a:rPr lang="en-US" i="1" dirty="0"/>
              <a:t>Outline of Set Theory</a:t>
            </a:r>
            <a:r>
              <a:rPr lang="en-US" dirty="0"/>
              <a:t> </a:t>
            </a:r>
            <a:r>
              <a:rPr lang="en-US" dirty="0" smtClean="0"/>
              <a:t>(in 1912</a:t>
            </a:r>
            <a:r>
              <a:rPr lang="en-US" dirty="0"/>
              <a:t>) and </a:t>
            </a:r>
            <a:r>
              <a:rPr lang="en-US" i="1" dirty="0"/>
              <a:t>The theory of </a:t>
            </a:r>
            <a:r>
              <a:rPr lang="en-US" i="1" dirty="0" smtClean="0"/>
              <a:t>Numbers</a:t>
            </a:r>
            <a:r>
              <a:rPr lang="en-US" dirty="0"/>
              <a:t> </a:t>
            </a:r>
            <a:r>
              <a:rPr lang="en-US" dirty="0" smtClean="0"/>
              <a:t>(in 1912)</a:t>
            </a:r>
          </a:p>
          <a:p>
            <a:r>
              <a:rPr lang="en-US" dirty="0" smtClean="0"/>
              <a:t>1919 – became professor </a:t>
            </a:r>
            <a:r>
              <a:rPr lang="en-US" dirty="0"/>
              <a:t>at </a:t>
            </a:r>
            <a:r>
              <a:rPr lang="en-US" dirty="0" smtClean="0"/>
              <a:t>University of Warsaw</a:t>
            </a:r>
          </a:p>
          <a:p>
            <a:r>
              <a:rPr lang="en-US" i="1" dirty="0" err="1"/>
              <a:t>Fundamenta</a:t>
            </a:r>
            <a:r>
              <a:rPr lang="en-US" i="1" dirty="0"/>
              <a:t> </a:t>
            </a:r>
            <a:r>
              <a:rPr lang="en-US" i="1" dirty="0" err="1" smtClean="0"/>
              <a:t>Mathematicae</a:t>
            </a:r>
            <a:r>
              <a:rPr lang="en-US" i="1" dirty="0" smtClean="0"/>
              <a:t> – </a:t>
            </a:r>
            <a:r>
              <a:rPr lang="en-US" dirty="0" smtClean="0"/>
              <a:t>a journal which Sierpinski edited about set theories  </a:t>
            </a:r>
            <a:endParaRPr lang="en-US" i="1" dirty="0" smtClean="0"/>
          </a:p>
          <a:p>
            <a:r>
              <a:rPr lang="en-US" dirty="0" smtClean="0"/>
              <a:t>Retired as a professor in 1960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A pattern that goes on forever </a:t>
            </a:r>
          </a:p>
          <a:p>
            <a:r>
              <a:rPr lang="en-US" dirty="0" smtClean="0"/>
              <a:t>Every part of the pattern is self similar 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://fractalfoundation.org/resources/what-are-fractals/</a:t>
            </a:r>
            <a:endParaRPr lang="en-US" dirty="0"/>
          </a:p>
          <a:p>
            <a:r>
              <a:rPr lang="en-US" dirty="0">
                <a:hlinkClick r:id="rId4"/>
              </a:rPr>
              <a:t>http://www.youtube.com/watch?v=TLxQOTJGt8c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Sierpinski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Sierpinski Gasket or Triangle</a:t>
            </a:r>
          </a:p>
          <a:p>
            <a:pPr lvl="1"/>
            <a:r>
              <a:rPr lang="en-US" dirty="0" smtClean="0"/>
              <a:t>Start with one triangle</a:t>
            </a:r>
          </a:p>
          <a:p>
            <a:pPr lvl="1"/>
            <a:r>
              <a:rPr lang="en-US" dirty="0" smtClean="0"/>
              <a:t>Mark the mid-point on each side and attach each point</a:t>
            </a:r>
          </a:p>
          <a:p>
            <a:pPr lvl="1"/>
            <a:r>
              <a:rPr lang="en-US" dirty="0" smtClean="0"/>
              <a:t>Now there should be four triangles</a:t>
            </a:r>
          </a:p>
          <a:p>
            <a:pPr lvl="1"/>
            <a:r>
              <a:rPr lang="en-US" dirty="0" smtClean="0"/>
              <a:t>The center triangle is removed</a:t>
            </a:r>
          </a:p>
          <a:p>
            <a:pPr lvl="1"/>
            <a:r>
              <a:rPr lang="en-US" dirty="0" smtClean="0"/>
              <a:t>The process is repeated an infinite number of times </a:t>
            </a:r>
          </a:p>
          <a:p>
            <a:r>
              <a:rPr lang="en-US" dirty="0" smtClean="0"/>
              <a:t>Sierpinski Carpet </a:t>
            </a:r>
          </a:p>
          <a:p>
            <a:pPr lvl="1"/>
            <a:r>
              <a:rPr lang="en-US" dirty="0" smtClean="0"/>
              <a:t>Start with one square</a:t>
            </a:r>
          </a:p>
          <a:p>
            <a:pPr lvl="1"/>
            <a:r>
              <a:rPr lang="en-US" dirty="0" smtClean="0"/>
              <a:t>Draw a smaller square similar to the first square in the center </a:t>
            </a:r>
          </a:p>
          <a:p>
            <a:pPr lvl="1"/>
            <a:r>
              <a:rPr lang="en-US" dirty="0" smtClean="0"/>
              <a:t>Now from each vertex  of the newly formed square, draw one vertical and one horizontal line to the sides of the first square</a:t>
            </a:r>
          </a:p>
          <a:p>
            <a:pPr lvl="1"/>
            <a:r>
              <a:rPr lang="en-US" dirty="0" smtClean="0"/>
              <a:t>The center square is removed</a:t>
            </a:r>
          </a:p>
          <a:p>
            <a:pPr lvl="1"/>
            <a:r>
              <a:rPr lang="en-US" dirty="0" smtClean="0"/>
              <a:t>The process is repeated an infinite number of times</a:t>
            </a:r>
          </a:p>
        </p:txBody>
      </p:sp>
      <p:pic>
        <p:nvPicPr>
          <p:cNvPr id="2050" name="Picture 2" descr="http://math.bu.edu/DYSYS/chaos-game/sierp-d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59" y="2152061"/>
            <a:ext cx="3784601" cy="23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eiff.org/images/menger/menger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38" y="5282321"/>
            <a:ext cx="44386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Sierpinski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Sierpinski Gasket or Triangle</a:t>
            </a:r>
          </a:p>
          <a:p>
            <a:pPr lvl="1"/>
            <a:r>
              <a:rPr lang="en-US" dirty="0" smtClean="0"/>
              <a:t>Similar to the 2-dimensial form of the gasket</a:t>
            </a:r>
          </a:p>
          <a:p>
            <a:pPr lvl="1"/>
            <a:r>
              <a:rPr lang="en-US" dirty="0" smtClean="0"/>
              <a:t>Instead adding triangles, square based pyramids are added</a:t>
            </a:r>
          </a:p>
          <a:p>
            <a:pPr lvl="1"/>
            <a:r>
              <a:rPr lang="en-US" dirty="0" smtClean="0"/>
              <a:t>Instead of removing triangles, octagons are removed </a:t>
            </a:r>
          </a:p>
          <a:p>
            <a:r>
              <a:rPr lang="en-US" dirty="0" smtClean="0"/>
              <a:t>Menger Sponge </a:t>
            </a:r>
          </a:p>
          <a:p>
            <a:pPr lvl="1"/>
            <a:r>
              <a:rPr lang="en-US" dirty="0" smtClean="0"/>
              <a:t>“It is created by sectioning the unit cubes by slits of width 1/3… The central piece and each cube located at the center of the faces are </a:t>
            </a:r>
            <a:r>
              <a:rPr lang="en-US" dirty="0"/>
              <a:t>removed.” (http://paulbourke.net/fractals/gasket</a:t>
            </a:r>
            <a:r>
              <a:rPr lang="en-US" dirty="0" smtClean="0"/>
              <a:t>/)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20" y="1057980"/>
            <a:ext cx="3977640" cy="307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499" y="4934873"/>
            <a:ext cx="57150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Sierpinski and Topology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Sierpinski Space is a topologic space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376" y="447188"/>
            <a:ext cx="4983734" cy="62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Hilbert and Sierpinski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425421"/>
            <a:ext cx="10554574" cy="3636511"/>
          </a:xfrm>
        </p:spPr>
        <p:txBody>
          <a:bodyPr/>
          <a:lstStyle/>
          <a:p>
            <a:r>
              <a:rPr lang="en-US" dirty="0" smtClean="0"/>
              <a:t>Hilbert and Sierpinski– both are used to fill up three dimensional space </a:t>
            </a:r>
          </a:p>
          <a:p>
            <a:r>
              <a:rPr lang="en-US" dirty="0" smtClean="0"/>
              <a:t>Hilbert Curve and Sierpinski Arrowhead Curve – both fractal curves that can be shown in both 2 and 3 dimensional forms </a:t>
            </a:r>
          </a:p>
          <a:p>
            <a:endParaRPr lang="en-US" dirty="0"/>
          </a:p>
        </p:txBody>
      </p:sp>
      <p:pic>
        <p:nvPicPr>
          <p:cNvPr id="3074" name="Picture 2" descr="iterations 2 an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87" y="3532359"/>
            <a:ext cx="3391225" cy="153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52" y="3532359"/>
            <a:ext cx="2377062" cy="2425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972" y="3532359"/>
            <a:ext cx="2622168" cy="2845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18" y="3532359"/>
            <a:ext cx="2900514" cy="29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Sierpinski and Rubik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417638"/>
            <a:ext cx="10554574" cy="3636511"/>
          </a:xfrm>
        </p:spPr>
        <p:txBody>
          <a:bodyPr/>
          <a:lstStyle/>
          <a:p>
            <a:r>
              <a:rPr lang="en-US" dirty="0" smtClean="0"/>
              <a:t>Removing the center cubes in a Rubik’s Cube can form a Menger Sponge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upload.wikimedia.org/wikipedia/commons/d/de/Menger_sponge_(Level_0-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0" y="3476809"/>
            <a:ext cx="7620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033" y="3476809"/>
            <a:ext cx="3606851" cy="31546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73497" y="3333208"/>
            <a:ext cx="2421229" cy="24589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4566</TotalTime>
  <Words>619</Words>
  <Application>Microsoft Macintosh PowerPoint</Application>
  <PresentationFormat>Widescreen</PresentationFormat>
  <Paragraphs>115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Trebuchet MS</vt:lpstr>
      <vt:lpstr>Tw Cen MT</vt:lpstr>
      <vt:lpstr>Wingdings 2</vt:lpstr>
      <vt:lpstr>Circuit</vt:lpstr>
      <vt:lpstr>Quotable</vt:lpstr>
      <vt:lpstr>Waclaw Sierpinski </vt:lpstr>
      <vt:lpstr>Who is Waclaw Sierpinski?</vt:lpstr>
      <vt:lpstr>What did he do?</vt:lpstr>
      <vt:lpstr>Fractals </vt:lpstr>
      <vt:lpstr>2-D Sierpinski </vt:lpstr>
      <vt:lpstr>3-D Sierpinski</vt:lpstr>
      <vt:lpstr>Sierpinski and Topology </vt:lpstr>
      <vt:lpstr>Hilbert and Sierpinski</vt:lpstr>
      <vt:lpstr>Sierpinski and Rubik</vt:lpstr>
      <vt:lpstr>Work Cited</vt:lpstr>
      <vt:lpstr>Work Cited Continued</vt:lpstr>
    </vt:vector>
  </TitlesOfParts>
  <Company>RPCS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Waclaw Sierpinski</dc:title>
  <dc:creator>Waire, Erin Kendall</dc:creator>
  <cp:lastModifiedBy>Microsoft Office User</cp:lastModifiedBy>
  <cp:revision>32</cp:revision>
  <dcterms:created xsi:type="dcterms:W3CDTF">2014-11-13T19:36:49Z</dcterms:created>
  <dcterms:modified xsi:type="dcterms:W3CDTF">2016-09-21T15:24:04Z</dcterms:modified>
</cp:coreProperties>
</file>