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1"/>
  </p:notesMasterIdLst>
  <p:sldIdLst>
    <p:sldId id="264" r:id="rId2"/>
    <p:sldId id="288" r:id="rId3"/>
    <p:sldId id="291" r:id="rId4"/>
    <p:sldId id="289" r:id="rId5"/>
    <p:sldId id="292" r:id="rId6"/>
    <p:sldId id="268" r:id="rId7"/>
    <p:sldId id="293" r:id="rId8"/>
    <p:sldId id="294" r:id="rId9"/>
    <p:sldId id="270" r:id="rId10"/>
    <p:sldId id="272" r:id="rId11"/>
    <p:sldId id="295" r:id="rId12"/>
    <p:sldId id="296" r:id="rId13"/>
    <p:sldId id="274" r:id="rId14"/>
    <p:sldId id="297" r:id="rId15"/>
    <p:sldId id="287" r:id="rId16"/>
    <p:sldId id="285" r:id="rId17"/>
    <p:sldId id="290" r:id="rId18"/>
    <p:sldId id="261" r:id="rId19"/>
    <p:sldId id="26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71" autoAdjust="0"/>
    <p:restoredTop sz="90126" autoAdjust="0"/>
  </p:normalViewPr>
  <p:slideViewPr>
    <p:cSldViewPr snapToGrid="0">
      <p:cViewPr varScale="1">
        <p:scale>
          <a:sx n="67" d="100"/>
          <a:sy n="67" d="100"/>
        </p:scale>
        <p:origin x="17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  <inkml:channel name="T" type="integer" max="2.14748E9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4-16T03:02:00.551"/>
    </inkml:context>
    <inkml:brush xml:id="br0">
      <inkml:brushProperty name="width" value="0.21167" units="cm"/>
      <inkml:brushProperty name="height" value="0.21167" units="cm"/>
      <inkml:brushProperty name="fitToCurve" value="1"/>
    </inkml:brush>
  </inkml:definitions>
  <inkml:traceGroup>
    <inkml:annotationXML>
      <emma:emma xmlns:emma="http://www.w3.org/2003/04/emma" version="1.0">
        <emma:interpretation id="{1562837F-4AA4-4E0B-A9BA-6EB19449F3DC}" emma:medium="tactile" emma:mode="ink">
          <msink:context xmlns:msink="http://schemas.microsoft.com/ink/2010/main" type="writingRegion" rotatedBoundingBox="24047,14992 24062,14992 24062,15007 24047,15007"/>
        </emma:interpretation>
      </emma:emma>
    </inkml:annotationXML>
    <inkml:traceGroup>
      <inkml:annotationXML>
        <emma:emma xmlns:emma="http://www.w3.org/2003/04/emma" version="1.0">
          <emma:interpretation id="{20D3E409-B032-4F0B-B560-0AFA73B5F90F}" emma:medium="tactile" emma:mode="ink">
            <msink:context xmlns:msink="http://schemas.microsoft.com/ink/2010/main" type="paragraph" rotatedBoundingBox="24047,14992 24062,14992 24062,15007 24047,1500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C0174EE-915A-4313-AAAE-CC1E55CEFA4B}" emma:medium="tactile" emma:mode="ink">
              <msink:context xmlns:msink="http://schemas.microsoft.com/ink/2010/main" type="line" rotatedBoundingBox="24047,14992 24062,14992 24062,15007 24047,15007"/>
            </emma:interpretation>
          </emma:emma>
        </inkml:annotationXML>
        <inkml:traceGroup>
          <inkml:annotationXML>
            <emma:emma xmlns:emma="http://www.w3.org/2003/04/emma" version="1.0">
              <emma:interpretation id="{FEFFD472-0F47-4640-AC3A-3092DA5B3309}" emma:medium="tactile" emma:mode="ink">
                <msink:context xmlns:msink="http://schemas.microsoft.com/ink/2010/main" type="inkWord" rotatedBoundingBox="24047,14992 24062,14992 24062,15007 24047,15007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 0 0,'0'0'0'0,"0"0"0"0,0 0 0 0,0 0 0 0,0 0 0 0,0 0 0 0,0 0 0 0,0 0 0 0,0 0 0 0,0 0 0 0,0 0 0 0,0 0 0 0,0 0 0 0,0 0 0 0,0 0 0 0,0 0 0 0,0 0 0 0,0 0 0 0,0 0 0 0,0 0 0 0,0 0 0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  <inkml:channel name="T" type="integer" max="2.14748E9" units="dev"/>
        </inkml:traceFormat>
        <inkml:channelProperties>
          <inkml:channelProperty channel="X" name="resolution" value="3971.75732" units="1/in"/>
          <inkml:channelProperty channel="Y" name="resolution" value="5295.24854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4-16T15:17:11.42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F73D4BE-9655-4E60-8CAA-4E4A27BBA0BB}" emma:medium="tactile" emma:mode="ink">
          <msink:context xmlns:msink="http://schemas.microsoft.com/ink/2010/main" type="writingRegion" rotatedBoundingBox="9178,8506 9191,8506 9191,8661 9178,8661"/>
        </emma:interpretation>
      </emma:emma>
    </inkml:annotationXML>
    <inkml:traceGroup>
      <inkml:annotationXML>
        <emma:emma xmlns:emma="http://www.w3.org/2003/04/emma" version="1.0">
          <emma:interpretation id="{94DD89B8-DB05-4685-BB29-99F403EB8CD2}" emma:medium="tactile" emma:mode="ink">
            <msink:context xmlns:msink="http://schemas.microsoft.com/ink/2010/main" type="paragraph" rotatedBoundingBox="9178,8506 9191,8506 9191,8661 9178,866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60195D0-7F53-4163-AAF0-6590916A12A4}" emma:medium="tactile" emma:mode="ink">
              <msink:context xmlns:msink="http://schemas.microsoft.com/ink/2010/main" type="line" rotatedBoundingBox="9178,8506 9191,8506 9191,8661 9178,8661"/>
            </emma:interpretation>
          </emma:emma>
        </inkml:annotationXML>
        <inkml:traceGroup>
          <inkml:annotationXML>
            <emma:emma xmlns:emma="http://www.w3.org/2003/04/emma" version="1.0">
              <emma:interpretation id="{880F647B-008E-4933-90A0-DEF11412EB0A}" emma:medium="tactile" emma:mode="ink">
                <msink:context xmlns:msink="http://schemas.microsoft.com/ink/2010/main" type="inkWord" rotatedBoundingBox="9178,8506 9191,8506 9191,8661 9178,8661"/>
              </emma:interpretation>
              <emma:one-of disjunction-type="recognition" id="oneOf0">
                <emma:interpretation id="interp0" emma:lang="en-US" emma:confidence="0">
                  <emma:literal>|</emma:literal>
                </emma:interpretation>
                <emma:interpretation id="interp1" emma:lang="en-US" emma:confidence="0">
                  <emma:literal>I</emma:literal>
                </emma:interpretation>
                <emma:interpretation id="interp2" emma:lang="en-US" emma:confidence="0">
                  <emma:literal>1</emma:literal>
                </emma:interpretation>
                <emma:interpretation id="interp3" emma:lang="en-US" emma:confidence="0">
                  <emma:literal>l</emma:literal>
                </emma:interpretation>
                <emma:interpretation id="interp4" emma:lang="en-US" emma:confidence="0">
                  <emma:literal>'</emma:literal>
                </emma:interpretation>
              </emma:one-of>
            </emma:emma>
          </inkml:annotationXML>
          <inkml:trace contextRef="#ctx0" brushRef="#br0">69 1839 1419 0,'0'0'2838'0,"0"0"-1935"16,0 0 258-16,0 0-258 15,0 9-129-15,0-9 258 16,2 16 129-16,-2-8 0 16,0 7 258-16,0-3-129 15,1 5 0-15,-1-5-516 16,1 3 129-16,-1-4-516 15,3 1 0-15,-2-3-258 16,2 0 0-16,-3-9-129 16,2 10-129-16,-2-10-387 15,0 0-903-15,0 0-1161 16,0 0-1806-16,0 0-516 15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  <inkml:channel name="T" type="integer" max="2.14748E9" units="dev"/>
        </inkml:traceFormat>
        <inkml:channelProperties>
          <inkml:channelProperty channel="X" name="resolution" value="3971.75732" units="1/in"/>
          <inkml:channelProperty channel="Y" name="resolution" value="5295.24854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4-02T02:38:06.80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327-8 3483 0,'-39'0'4773'0,"39"0"-129"15,-42 25-1548-15,4-18-1290 16,24 29-129-16,-27-11-645 15,20 25-129-15,-18-4 129 16,17 25-258-16,-13-2 0 16,20 15 0-16,-6 2-387 15,20 11 129-15,1-3-258 16,13 3 0-16,20-7-129 0,10-2-129 15,12-15 129-15,12-14-258 16,9-19 258 0,6-20-258-16,7-20 129 15,-3-10 0-15,-1-32 0 0,-1-21 0 16,-8-11-129-16,-13-17 0 15,-11-6 0-15,-16-10-129 16,-18 3 0-16,-18-4-258 16,-20 7 258-16,-29 5-258 15,-12 19 129-15,-13 11 129 16,-2 19 0-16,-8 17 0 15,10 21-129-15,-8-7-1419 16,19 16-2838-16,18 13-129 16,10-4-645-16,16 1 258 15</inkml:trace>
  <inkml:trace contextRef="#ctx0" brushRef="#br0" timeOffset="-499.2009">359 412 2451 0,'0'-38'4386'15,"2"13"0"-15,-2 2-2322 16,0 23 129-16,0-26-387 16,0 26-387-16,0 0-387 15,24 21 0-15,-24-21-129 16,11 59 129-16,-7-18-387 15,12 22 0-15,-6 1 0 0,12 10-258 16,-7-8-129-16,7 3 0 16,-1-10-129-16,-5-9-258 15,3-11-258-15,-19-39-774 16,32 17-3354-16,-32-17-645 15,1-22-129-15,-1-10-516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  <inkml:channel name="T" type="integer" max="2.14748E9" units="dev"/>
        </inkml:traceFormat>
        <inkml:channelProperties>
          <inkml:channelProperty channel="X" name="resolution" value="3971.75732" units="1/in"/>
          <inkml:channelProperty channel="Y" name="resolution" value="5295.24854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4-02T02:38:08.19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24 173 2322 0,'-30'13'5031'15,"30"-13"-129"-15,0 0-258 0,0-13-2709 16,0-18-387-16,0 31-774 15,19-43 0-15,3 23-258 16,-7-8-129 0,9 6-129-16,2 1 0 0,2 14 0 15,-4 7-129-15,4 2 129 16,-28-2-258-16,31 49 258 15,-21-5-258-15,-10 10 129 16,-2 5 129-16,-13 10-258 16,-7-7 129-16,-1 6 0 15,-3-7 0-15,0 2 0 16,-5-12 0-16,14-6 129 15,-3-14-129-15,9-1 129 16,5-9-129-16,6-21 0 16,0 20-129-16,0-20 0 15,26 0 129-15,2-1-129 16,5-17 0-16,4 7 129 0,2-8-129 15,6 2 0-15,-4-2 0 16,2 2-129-16,-4 1 129 16,-10 1-258-16,1 11 129 15,-11-7-258-15,1 6-258 16,-20 5-645-16,28-9-2193 15,-28 9-1548-15,0 0-258 16,0-29-516-16</inkml:trace>
  <inkml:trace contextRef="#ctx0" brushRef="#br0" timeOffset="592.8009">286-252 3612 0,'-67'-18'5031'0,"32"11"-516"16,-1-2-2064-16,36 9-258 16,-61 4-645-16,41 20-387 0,-21-2-258 15,15 16 0-15,-17-2-258 16,13 16 0-16,-14 1-129 15,7 19 129-15,-10-5-258 16,14 20 129-16,-6-10-258 16,18 11 129-16,-1-2-129 15,18 2 0-15,4-6-129 16,17-8-129-16,16-6 0 15,12-11-129-15,13-12 129 16,8-12-129-16,14-16 129 16,4-17-129-16,3-9 129 15,6-24 0-15,-2-15 0 16,0-8 129-16,-7-11-129 0,-12-10 129 15,-11 0-129-15,-16-7 0 16,-10 2 0 0,-18-3 0-16,-17 3 0 15,-11-3-258-15,-24 10 258 0,-12 8-258 16,-7 8 129-16,-9 9-129 15,-4 15 0-15,-7 2-129 16,3 23 0-16,1 1-387 16,14 12 0-16,-13-3-645 15,30 16-2064-15,-9-2-1677 16,7-4-129-16,13 7-129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  <inkml:channel name="T" type="integer" max="2.14748E9" units="dev"/>
        </inkml:traceFormat>
        <inkml:channelProperties>
          <inkml:channelProperty channel="X" name="resolution" value="3971.75732" units="1/in"/>
          <inkml:channelProperty channel="Y" name="resolution" value="5295.24854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4-02T02:38:10.76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809-2 3999 0,'-54'0'5160'16,"25"0"-129"-16,1 16-2709 15,-32-16-258-15,23 23-516 16,-26-6-516-16,13 26-129 16,-17-2-258-16,13 22 0 15,-18 1-129-15,14 23 0 0,-5 1 0 16,13 17 0-16,2 0-129 15,12 15 0-15,8-6 0 16,17 3 0 0,11-9-258-16,23-4 129 0,16-15-129 15,16-13 0-15,18-27-129 16,18-14 129-16,16-22-129 15,11-13 0-15,10-31 0 16,2-21 0-16,-4-14 0 16,-5-24 0-16,-10-9 0 15,-10-11 0-15,-25-8 0 16,-24 2 0-16,-19 0-129 0,-27-2 0 15,-8 11 0-15,-32 13 0 16,-16 15 0 0,-18 13 0-16,-7 20 0 15,-10 10-129-15,-1 24 0 16,1 6-129-16,14 9-258 0,-7-3-516 15,34 19-2967-15,-10-5-1290 16,11-5-129-16,10 2-387 16</inkml:trace>
  <inkml:trace contextRef="#ctx0" brushRef="#br0" timeOffset="-530.4009">358 768 2709 0,'0'0'5031'0,"2"-22"0"16,1-8-387-16,7-14-3483 16,18 14-387-16,-8-20 0 15,21 7-387-15,-6-4-129 0,12 2 0 16,-5 9-258-16,-1 14 258 15,-4 12-258-15,-7 10 129 16,-11 16-129 0,-6 15 0-16,-13 12 129 0,0 15-129 15,-13 2 387-15,-4 2-645 16,-7-3 516-16,3-6-129 15,-3-4-129-15,4-7 129 16,3-9-129-16,4-12 129 16,13-21-258-16,0 0 258 15,-18 14-258-15,18-14 129 16,0-21 0-16,9 0 0 15,2-1 0-15,9-2-129 0,5-1 129 16,4 1 0 0,7 5 0-16,6 5 0 15,1-2 0-15,3 8 0 16,3 7 0-16,-10 1 0 0,-4 5 0 15,-3 15 0-15,-16 2 0 16,-8 10 129-16,-8 8-129 16,-8 1 0-16,-10 2 0 15,-10 1 0-15,-2-5 0 16,-7-6-129-16,5-2-516 15,-7-23-516-15,39-8-3225 16,-37 8-645-16,11-21-258 16,15-10-129-16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  <inkml:channel name="T" type="integer" max="2.14748E9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4-10T19:07:07.87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1E74DC8-1467-4C0F-8009-36579A8D30B1}" emma:medium="tactile" emma:mode="ink">
          <msink:context xmlns:msink="http://schemas.microsoft.com/ink/2010/main" type="writingRegion" rotatedBoundingBox="14007,14379 14260,14379 14260,14463 14007,14463"/>
        </emma:interpretation>
      </emma:emma>
    </inkml:annotationXML>
    <inkml:traceGroup>
      <inkml:annotationXML>
        <emma:emma xmlns:emma="http://www.w3.org/2003/04/emma" version="1.0">
          <emma:interpretation id="{FDEAFA2C-30E9-457A-93BD-C83D2C722411}" emma:medium="tactile" emma:mode="ink">
            <msink:context xmlns:msink="http://schemas.microsoft.com/ink/2010/main" type="paragraph" rotatedBoundingBox="14007,14379 14260,14379 14260,14463 14007,1446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C60A515-D065-4DF0-80F6-8CAC598C2057}" emma:medium="tactile" emma:mode="ink">
              <msink:context xmlns:msink="http://schemas.microsoft.com/ink/2010/main" type="line" rotatedBoundingBox="14007,14379 14260,14379 14260,14463 14007,14463"/>
            </emma:interpretation>
          </emma:emma>
        </inkml:annotationXML>
        <inkml:traceGroup>
          <inkml:annotationXML>
            <emma:emma xmlns:emma="http://www.w3.org/2003/04/emma" version="1.0">
              <emma:interpretation id="{A0DEAFBD-939D-446F-A464-9C848E724497}" emma:medium="tactile" emma:mode="ink">
                <msink:context xmlns:msink="http://schemas.microsoft.com/ink/2010/main" type="inkWord" rotatedBoundingBox="14007,14379 14260,14379 14260,14463 14007,14463"/>
              </emma:interpretation>
              <emma:one-of disjunction-type="recognition" id="oneOf0">
                <emma:interpretation id="interp0" emma:lang="en-US" emma:confidence="0">
                  <emma:literal>-</emma:literal>
                </emma:interpretation>
                <emma:interpretation id="interp1" emma:lang="en-US" emma:confidence="0">
                  <emma:literal>•</emma:literal>
                </emma:interpretation>
                <emma:interpretation id="interp2" emma:lang="en-US" emma:confidence="0">
                  <emma:literal>_</emma:literal>
                </emma:interpretation>
                <emma:interpretation id="interp3" emma:lang="en-US" emma:confidence="0">
                  <emma:literal>.</emma:literal>
                </emma:interpretation>
                <emma:interpretation id="interp4" emma:lang="en-US" emma:confidence="0">
                  <emma:literal>~</emma:literal>
                </emma:interpretation>
              </emma:one-of>
            </emma:emma>
          </inkml:annotationXML>
          <inkml:trace contextRef="#ctx0" brushRef="#br0">10843 5873 0 0,'0'0'0'0,"0"0"0"0,0 0 0 0,0 0 0 0,0 0 0 0,0 0 0 0,0 0 0 0,0 0 0 0,0 0 0 0,0 0 0 0,0 0 0 0,0 0 0 0,0 0 0 0,0 0 0 0,0 0 0 0,0 0 0 0,-253-84 0 0,253 84 0 0,0 0 0 0,0 0 0 0,0 0 0 0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  <inkml:channel name="T" type="integer" max="2.14748E9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4-10T19:07:11.44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46A1937-5965-447D-9C04-92480B1CFFB7}" emma:medium="tactile" emma:mode="ink">
          <msink:context xmlns:msink="http://schemas.microsoft.com/ink/2010/main" type="writingRegion" rotatedBoundingBox="15998,19184 16013,19184 16013,19199 15998,19199"/>
        </emma:interpretation>
      </emma:emma>
    </inkml:annotationXML>
    <inkml:traceGroup>
      <inkml:annotationXML>
        <emma:emma xmlns:emma="http://www.w3.org/2003/04/emma" version="1.0">
          <emma:interpretation id="{3D2A6D07-E5F4-4387-A028-96188276FEDC}" emma:medium="tactile" emma:mode="ink">
            <msink:context xmlns:msink="http://schemas.microsoft.com/ink/2010/main" type="paragraph" rotatedBoundingBox="15998,19184 16013,19184 16013,19199 15998,1919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F66E0F2-402A-4306-854F-BC361D495C45}" emma:medium="tactile" emma:mode="ink">
              <msink:context xmlns:msink="http://schemas.microsoft.com/ink/2010/main" type="line" rotatedBoundingBox="15998,19184 16013,19184 16013,19199 15998,19199"/>
            </emma:interpretation>
          </emma:emma>
        </inkml:annotationXML>
        <inkml:traceGroup>
          <inkml:annotationXML>
            <emma:emma xmlns:emma="http://www.w3.org/2003/04/emma" version="1.0">
              <emma:interpretation id="{8F348882-8782-4A84-B410-CDDF60F016DC}" emma:medium="tactile" emma:mode="ink">
                <msink:context xmlns:msink="http://schemas.microsoft.com/ink/2010/main" type="inkWord" rotatedBoundingBox="15998,19184 16013,19184 16013,19199 15998,19199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 0 0,'0'0'0'0,"0"0"0"0,0 0 0 0,0 0 0 0,0 0 0 0,0 0 0 0,0 0 0 0,0 0 0 0,0 0 0 0,0 0 0 0</inkml:trace>
        </inkml:traceGroup>
      </inkml:traceGroup>
    </inkml:traceGroup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  <inkml:channel name="T" type="integer" max="2.14748E9" units="dev"/>
        </inkml:traceFormat>
        <inkml:channelProperties>
          <inkml:channelProperty channel="X" name="resolution" value="3971.75732" units="1/in"/>
          <inkml:channelProperty channel="Y" name="resolution" value="5295.24854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4-10T19:07:11.33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DAE05B4-F6F4-46C7-A106-9564CBE7F0F8}" emma:medium="tactile" emma:mode="ink">
          <msink:context xmlns:msink="http://schemas.microsoft.com/ink/2010/main" type="writingRegion" rotatedBoundingBox="4601,8530 5092,14732 3671,14845 3180,8642"/>
        </emma:interpretation>
      </emma:emma>
    </inkml:annotationXML>
    <inkml:traceGroup>
      <inkml:annotationXML>
        <emma:emma xmlns:emma="http://www.w3.org/2003/04/emma" version="1.0">
          <emma:interpretation id="{C39DA389-9836-4228-9094-F720FEBE4E9E}" emma:medium="tactile" emma:mode="ink">
            <msink:context xmlns:msink="http://schemas.microsoft.com/ink/2010/main" type="paragraph" rotatedBoundingBox="4601,8530 5092,14732 3671,14845 3180,864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CF6D482-A9B4-4FA0-8B6F-C41D68DFEA0C}" emma:medium="tactile" emma:mode="ink">
              <msink:context xmlns:msink="http://schemas.microsoft.com/ink/2010/main" type="line" rotatedBoundingBox="4601,8530 5092,14732 3671,14845 3180,8642"/>
            </emma:interpretation>
          </emma:emma>
        </inkml:annotationXML>
        <inkml:traceGroup>
          <inkml:annotationXML>
            <emma:emma xmlns:emma="http://www.w3.org/2003/04/emma" version="1.0">
              <emma:interpretation id="{26D7684F-5AB9-49F4-963F-793FCF8502CA}" emma:medium="tactile" emma:mode="ink">
                <msink:context xmlns:msink="http://schemas.microsoft.com/ink/2010/main" type="inkWord" rotatedBoundingBox="4872,11947 5092,14732 3671,14845 3450,12059"/>
              </emma:interpretation>
              <emma:one-of disjunction-type="recognition" id="oneOf0">
                <emma:interpretation id="interp0" emma:lang="en-US" emma:confidence="0">
                  <emma:literal>E</emma:literal>
                </emma:interpretation>
                <emma:interpretation id="interp1" emma:lang="en-US" emma:confidence="0">
                  <emma:literal>k</emma:literal>
                </emma:interpretation>
                <emma:interpretation id="interp2" emma:lang="en-US" emma:confidence="0">
                  <emma:literal>B</emma:literal>
                </emma:interpretation>
                <emma:interpretation id="interp3" emma:lang="en-US" emma:confidence="0">
                  <emma:literal>F</emma:literal>
                </emma:interpretation>
                <emma:interpretation id="interp4" emma:lang="en-US" emma:confidence="0">
                  <emma:literal>K</emma:literal>
                </emma:interpretation>
              </emma:one-of>
            </emma:emma>
          </inkml:annotationXML>
          <inkml:trace contextRef="#ctx0" brushRef="#br0">927 3531 774 0,'31'-51'4257'0,"-15"32"-1032"16,-5-5-258-16,10 12-387 16,-19-13-645-16,22 25-129 15,-24 0-258-15,0 0-387 16,0 0-258-16,0 21 0 15,-9 12-258-15,-6 23-258 16,-15 4 0-16,5 22-258 16,-9 6 129-16,1 14-129 15,-6 2 129-15,5 1-129 16,3-14 129-16,10-7 0 0,6-16-258 15,6-21 129-15,7-25-129 16,2-22 0-16,8-23 0 16,11-26-129-16,6-18 0 15,-1-17 0-15,6-17-129 16,-1-9 258-16,0 2 0 15,-1 4 0-15,-2 6 0 16,-3 17 258-16,-2 12-258 16,-1 19 129-16,-5 23 0 15,-15 27-129-15,26 0 129 16,-9 32 0-16,-3 18 129 15,2 10-129-15,2 16 0 16,4 3-129-16,-3 5 258 0,10 0-258 16,-4-3 129-16,4-6-258 15,-2-8 258-15,-9-13-129 16,0-7-129-16,-13-17 129 15,-5-9-129-15,0-21 0 16,-41 2 0-16,-2-10 0 16,-7-20 0-16,-17-7-129 15,-3-3 129-15,-5-3 0 16,-1 6 129-16,5-1-129 15,2 6 258-15,10 5 0 16,11 5 0-16,14 9-129 16,12-4 129-16,22 15 0 15,0-33-129-15,16 16 129 0,22-6-129 16,10-10 129-16,17-4-129 15,7-4 129 1,3 2-258-16,8-2 258 16,1 4-258-16,-1 1 258 0,-3 3-258 15,-10 13 0-15,-12 7 129 16,-12 3-129-16,-10 4 129 15,-14 6 0-15,-22 0 0 16,0 0 129-16,-7 25-129 16,-20 4-129-16,-6 0 258 15,-6 9-129-15,-9 11 0 16,-1 8 0-16,-7 6 129 15,-3 11-129-15,-7 3 258 16,1 2 0-16,-3-1-129 16,2-1 129-16,5-6-129 15,5-12 0-15,9-11-129 16,11-16 129-16,18-13-387 0,18-19-387 15,0 0-3741-15,17-8-1032 16,11-19-387-16,-1-7-516 16</inkml:trace>
          <inkml:trace contextRef="#ctx0" brushRef="#br0" timeOffset="4465.1746">883 5033 2967 0,'3'-27'4644'15,"-3"27"-774"1,4-21-516-16,-8-2-1032 16,4 23-516-16,0 0-645 15,0 0-129-15,-21 23 0 0,15 24-387 16,-17 7-129-16,7 29-129 15,-17 15 129-15,7 24 0 16,-16 8 0-16,5 13-258 16,-5-12 0-16,6 5 129 15,-3-25-258-15,14-17 258 16,7-31-258-16,7-24-129 15,11-39 129-15,2-11-258 16,16-39 129-16,9-27 0 16,5-19-129-16,2-13-129 15,2-12 258-15,4-2-129 16,-5-1-129-16,1 4 129 15,2 14 0-15,-6 15 129 0,-5 16-129 16,-2 17 129-16,-5 11-129 16,-4 18 129-16,-16 29 129 15,25-14-129-15,-25 14 0 16,17 35 129-16,-10 8 129 15,9 14-129-15,-2 16 129 16,8 19-129-16,-1 7 0 16,6 8 0-16,0 2 129 15,2-3-129-15,0-11-129 16,-4-7 129-16,-4-16-129 15,-1-20 0-15,-6-16 0 16,-14-36-129-16,0 0 0 16,0 0 0-16,-12-28-129 0,-19-16 0 15,-1 1-129-15,-24-15 0 16,-3 9 0-16,-13-6 0 15,-3 17 129 1,-11 1-258-16,1 10 387 0,-6 3 0 16,1 6 0-16,6 6 258 15,7 8-129-15,10 0 258 16,10 0-129-16,19 4 258 15,9-7-129-15,29 7 0 16,0 0 0-16,29-22 0 16,16 1-129-16,16-1 0 15,16-15 0-15,15-2 0 16,8-4-129-16,6-5 129 0,0-3-387 15,-2 1 258 1,-9 7-129-16,-10 7 129 16,-14 7-129-16,-13 9 129 15,-22 10-129-15,-11 10 129 0,-25 0 129 16,2 25 0-16,-13 1 0 15,-14 16-129-15,-13 7 258 16,-5 9-258-16,-9 10 258 16,-4 7-258-16,-3 9 0 15,0-3 129-15,0 6-129 16,1-8 129-16,6-6-129 15,5-7 129-15,12-15-129 16,4-13 0-16,10-10-129 16,21-28 0-16,-15 26-387 15,15-26-516-15,7-21-4257 16,-7 21-258-16,0 0-387 15,13-28-258-15</inkml:trace>
          <inkml:trace contextRef="#ctx0" brushRef="#br0">389 172 5160 0,'16'-65'5289'16,"-3"31"-129"-16,10 17-2967 15,-23-20 129-15,11 37-903 16,-11 0-129-16,0 13-387 15,-14 16-258-15,5 34 129 16,-20 8-258-16,7 28-129 16,-8 7 0-16,1 13-129 15,-5 0 129-15,5-2-258 16,2-8 129-16,4-18-129 15,5-21 0-15,5-18-129 0,8-26 129 16,5-26 0-16,0-22-387 16,13-33 258-16,5-21-129 15,5-30 129-15,0-14-129 16,2-14 0-16,4 1 0 15,-4 1 0-15,0 20 129 16,-7 16-129-16,2 24 129 16,0 37 0-16,0 25 129 15,-1 20 0-15,3 28-129 16,3 23 258-16,5 16-258 15,5 10 258-15,0 4-258 16,5 2 258-16,1-3-258 16,-3-7 0-16,-2-4 129 0,-4-7-129 15,-7-19 129-15,-3-5-258 16,-15-14 258-16,-7-34-387 15,-4 19 258 1,-17-22-258-16,-8-24 0 0,-14-19 0 16,-7-13-129-16,-17-11 0 15,-1 1 0-15,-14 2 129 16,3 5 0-16,-6 10 129 15,3 18 0-15,8 11 258 16,11 15-129-16,11 8 129 16,15 0 0-16,37 0 129 15,0 0-129-15,0 0-129 16,30 0 129-16,24-14-129 0,16-7 129 15,11-9-129 1,10-6 129-16,4-7-129 16,-1 5 0-16,-3 5 0 15,-6 3 0-15,-14 9 0 0,-20 4 0 16,-17 17 129-16,-34 0-129 15,12 37 0-15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EF10D-F9AB-488C-970A-B08890720BDA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AFE75-AE93-4F30-9C42-00CC86034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3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safe</a:t>
            </a:r>
            <a:r>
              <a:rPr lang="en-US" baseline="0" dirty="0" smtClean="0"/>
              <a:t> = LD 50 tests </a:t>
            </a:r>
            <a:r>
              <a:rPr lang="en-US" baseline="0" dirty="0" smtClean="0">
                <a:sym typeface="Wingdings" panose="05000000000000000000" pitchFamily="2" charset="2"/>
              </a:rPr>
              <a:t> acute toxicity test that are conducted to see how much of a chemical is needed to kill 50% of a population</a:t>
            </a:r>
          </a:p>
          <a:p>
            <a:r>
              <a:rPr lang="en-US" baseline="0" dirty="0" smtClean="0">
                <a:sym typeface="Wingdings" panose="05000000000000000000" pitchFamily="2" charset="2"/>
              </a:rPr>
              <a:t>Highest SPF = varies between the different chemicals used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AFE75-AE93-4F30-9C42-00CC8603442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91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</a:t>
            </a:r>
            <a:r>
              <a:rPr lang="en-US" baseline="0" dirty="0" smtClean="0"/>
              <a:t> three of us searched for each ingredient needed in our sunscreen separately online</a:t>
            </a:r>
          </a:p>
          <a:p>
            <a:r>
              <a:rPr lang="en-US" baseline="0" dirty="0" smtClean="0"/>
              <a:t>We looked to try to find the lowest price per gram </a:t>
            </a:r>
          </a:p>
          <a:p>
            <a:r>
              <a:rPr lang="en-US" baseline="0" dirty="0" smtClean="0"/>
              <a:t>We analyzed each of our prices and in this table combined the lowest price found for each ingredient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AFE75-AE93-4F30-9C42-00CC860344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65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 Coli was in an alcohol solutions when we conducted our tests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AFE75-AE93-4F30-9C42-00CC860344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90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HOW 3.26</a:t>
            </a:r>
            <a:r>
              <a:rPr lang="en-US" baseline="0" dirty="0" smtClean="0"/>
              <a:t> G WAS FOUND </a:t>
            </a:r>
            <a:r>
              <a:rPr lang="en-US" baseline="0" dirty="0" smtClean="0">
                <a:sym typeface="Wingdings" panose="05000000000000000000" pitchFamily="2" charset="2"/>
              </a:rPr>
              <a:t> 7.5% OF THE SUNSCREEN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AFE75-AE93-4F30-9C42-00CC8603442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56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50 percent survival rate = (0.016,5)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B8897-C04A-42DF-B04B-A541766343ED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699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 Coli was in an alcohol solutions when we conducted our tests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AFE75-AE93-4F30-9C42-00CC8603442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724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Decided</a:t>
            </a:r>
            <a:r>
              <a:rPr lang="en-US" baseline="0" dirty="0" smtClean="0"/>
              <a:t> to conduct more tests on the Benzophenone </a:t>
            </a:r>
            <a:r>
              <a:rPr lang="en-US" baseline="0" dirty="0" smtClean="0">
                <a:sym typeface="Wingdings" panose="05000000000000000000" pitchFamily="2" charset="2"/>
              </a:rPr>
              <a:t> longer survival rate (time)  could see the sea fleas dying almost as soon as they entered the Cinnamate</a:t>
            </a:r>
          </a:p>
          <a:p>
            <a:r>
              <a:rPr lang="en-US" baseline="0" dirty="0" smtClean="0">
                <a:sym typeface="Wingdings" panose="05000000000000000000" pitchFamily="2" charset="2"/>
              </a:rPr>
              <a:t> Before we found the major flaw in our experiment that would have saved a lot of time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AFE75-AE93-4F30-9C42-00CC8603442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06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verbally why you chose the materials that we</a:t>
            </a:r>
            <a:r>
              <a:rPr lang="en-US" baseline="0" dirty="0" smtClean="0"/>
              <a:t> did and how we are using the other materials to improve the score of our materials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AFE75-AE93-4F30-9C42-00CC8603442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86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AFE75-AE93-4F30-9C42-00CC8603442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26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4/16/2015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258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4/16/2015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329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4/16/2015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327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4/16/2015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10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4/16/2015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461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4/16/2015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85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4/16/2015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58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4/16/2015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676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4/16/2015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7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4/16/2015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854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4/16/2015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757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fld id="{96DFF08F-DC6B-4601-B491-B0F83F6DD2DA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4/16/2015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93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.xml"/><Relationship Id="rId5" Type="http://schemas.openxmlformats.org/officeDocument/2006/relationships/image" Target="../media/image4.emf"/><Relationship Id="rId4" Type="http://schemas.openxmlformats.org/officeDocument/2006/relationships/customXml" Target="../ink/ink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5.png"/><Relationship Id="rId7" Type="http://schemas.openxmlformats.org/officeDocument/2006/relationships/image" Target="../media/image80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10.emf"/><Relationship Id="rId5" Type="http://schemas.openxmlformats.org/officeDocument/2006/relationships/image" Target="../media/image7.png"/><Relationship Id="rId10" Type="http://schemas.openxmlformats.org/officeDocument/2006/relationships/customXml" Target="../ink/ink5.xml"/><Relationship Id="rId4" Type="http://schemas.openxmlformats.org/officeDocument/2006/relationships/image" Target="../media/image6.png"/><Relationship Id="rId9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customXml" Target="../ink/ink6.xml"/><Relationship Id="rId7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customXml" Target="../ink/ink7.xml"/><Relationship Id="rId4" Type="http://schemas.openxmlformats.org/officeDocument/2006/relationships/image" Target="../media/image11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ibaba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mart.com/" TargetMode="External"/><Relationship Id="rId5" Type="http://schemas.openxmlformats.org/officeDocument/2006/relationships/hyperlink" Target="http://www.ablibaba.com/" TargetMode="External"/><Relationship Id="rId4" Type="http://schemas.openxmlformats.org/officeDocument/2006/relationships/hyperlink" Target="http://www.grainger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 SOL SUNSCREEN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Erin Waire,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Reilley Chamness,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Cassidy Craig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741763" cy="457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1763" y="1272153"/>
            <a:ext cx="5450237" cy="211147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8657057" y="5397219"/>
              <a:ext cx="360" cy="36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647697" y="5387859"/>
                <a:ext cx="1908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0" name="Ink 29"/>
              <p14:cNvContentPartPr/>
              <p14:nvPr/>
            </p14:nvContentPartPr>
            <p14:xfrm>
              <a:off x="3304740" y="3062430"/>
              <a:ext cx="5040" cy="5616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292722" y="3055590"/>
                <a:ext cx="31015" cy="75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0241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Continued…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614737" cy="33593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7279" y="-21685"/>
            <a:ext cx="5304721" cy="33810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534" y="3359346"/>
            <a:ext cx="5774745" cy="35145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87278" y="3515823"/>
            <a:ext cx="53047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 1: </a:t>
            </a:r>
          </a:p>
          <a:p>
            <a:pPr algn="ctr" defTabSz="457200"/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TRENDLINE SUGGESTS THAT AMOUNTS FROM 0 g TO 0.26 g CAN BE USED BECAUSE THE SURVIAL RATE IS ABOVE 50%</a:t>
            </a:r>
          </a:p>
          <a:p>
            <a:pPr algn="ctr" defTabSz="457200"/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 2:</a:t>
            </a:r>
          </a:p>
          <a:p>
            <a:pPr algn="ctr" defTabSz="457200"/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TRENDLINE SUGGESTS THAT AMOUNTS FROM 0 g TO 0.075 g CAN BE USED BECAUSE THE SURVIAL RATE IS ABOVE 50%</a:t>
            </a:r>
          </a:p>
          <a:p>
            <a:pPr algn="ctr" defTabSz="457200"/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 3: </a:t>
            </a:r>
          </a:p>
          <a:p>
            <a:pPr algn="ctr" defTabSz="457200"/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TRENDLINE SUGGESTS THAT AMOUNTS FROM 0 g TO 0.018 g CAN BE USED BECAUSE THE SURVIAL RATE IS ABOVE 50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/>
              <p14:cNvContentPartPr/>
              <p14:nvPr/>
            </p14:nvContentPartPr>
            <p14:xfrm>
              <a:off x="51935" y="125072"/>
              <a:ext cx="344880" cy="41364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4655" y="114992"/>
                <a:ext cx="379080" cy="44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4" name="Ink 13"/>
              <p14:cNvContentPartPr/>
              <p14:nvPr/>
            </p14:nvContentPartPr>
            <p14:xfrm>
              <a:off x="7016135" y="134792"/>
              <a:ext cx="383040" cy="42300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998495" y="121832"/>
                <a:ext cx="418320" cy="45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7" name="Ink 16"/>
              <p14:cNvContentPartPr/>
              <p14:nvPr/>
            </p14:nvContentPartPr>
            <p14:xfrm>
              <a:off x="1104935" y="3399992"/>
              <a:ext cx="503640" cy="53136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86935" y="3389192"/>
                <a:ext cx="539640" cy="56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1695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1403400" cy="1499616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 from ld50 </a:t>
            </a:r>
            <a:r>
              <a:rPr lang="en-US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Benzophenone-3 </a:t>
            </a: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tests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8614" y="2427890"/>
            <a:ext cx="11272836" cy="443011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a group, we discuss the solubility of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enzophenone-3	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Soluble in oil and alcohol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Insoluble in water 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E. coli testing, all three values had a survival rate over 50%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E. coli is a bacteria that is stored in alcohol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Benzophenone-3 was fully and thoroughly mixed into the E. coli solution 	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high survival rate (all over 50%)</a:t>
            </a: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03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1020727" cy="1499616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 from ld50 </a:t>
            </a: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Benzophenone-3 tests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100" y="2286000"/>
            <a:ext cx="11004962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D.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pulex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testing, only the control had a survival rate over 50%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D.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pulex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 organism that lives in water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its insolubility in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water, the benzophenone-3 was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able to 	dissolve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 the D.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pulex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high concentration = no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survival rate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(all 0%)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effect on our testing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other complex organisms that are safely stored or mixed with alcohol to test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CHOSE TO USE THE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VAULE OF THE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BENZOPHENONE-3 BECAUSE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INSOLUBILITY OF WATER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5.22 g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6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 for the sunscreen formula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566928"/>
              </p:ext>
            </p:extLst>
          </p:nvPr>
        </p:nvGraphicFramePr>
        <p:xfrm>
          <a:off x="1024128" y="2291792"/>
          <a:ext cx="9900546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0273"/>
                <a:gridCol w="495027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Cetyl Alcohol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857" marR="61857" marT="0" marB="0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Benzophenone-3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857" marR="61857" marT="0" marB="0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5.22 g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Ethylhexylmethoxycinnamate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857" marR="61857" marT="0" marB="0"/>
                </a:tc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3.26</a:t>
                      </a: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Steric Acid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439" marR="57439" marT="0" marB="0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 g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Glycerin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439" marR="57439" marT="0" marB="0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 g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Trethanol Amine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439" marR="57439" marT="0" marB="0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 g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Water, Distilled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439" marR="57439" marT="0" marB="0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78.0 g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19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894603" cy="1499616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SPF (Sun protection factor)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31975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SPF depends on the amount of specific chemicals used in the sunscreen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Ethylhexylmethoxycinnamate: 1% corresponds to an SPF of 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Benzophenone-3: 1% corresponds to an SPF of 1.5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used 3.75%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Ethylhexylmethoxycinnamate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6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Benzophenone-3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Ethylhexylmethoxycinnamate: 	3.75%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×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= 7.5 SPF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Benzophenone-3: 	5.44% × 1.5 = 8.16 SPF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SPF: 16 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87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847" y="507724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 Representation of Initial Material Findings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580346"/>
              </p:ext>
            </p:extLst>
          </p:nvPr>
        </p:nvGraphicFramePr>
        <p:xfrm>
          <a:off x="371959" y="2167150"/>
          <a:ext cx="9453966" cy="4357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1482"/>
                <a:gridCol w="1175129"/>
                <a:gridCol w="1196659"/>
                <a:gridCol w="1225365"/>
                <a:gridCol w="1207424"/>
                <a:gridCol w="1204733"/>
                <a:gridCol w="1066587"/>
                <a:gridCol w="1066587"/>
              </a:tblGrid>
              <a:tr h="3303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Drop Test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Shake Test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Weight Test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Throw Test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Water Test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Heat Test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64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Recyclable Newspaper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64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Plastic Baggies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64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Masking Tape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03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Wax Paper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64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Cardboard Square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03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Plastic Wrap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03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Tin Foil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03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Duct Tape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91241" y="3092714"/>
            <a:ext cx="220075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KEY: 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No Damage: 3</a:t>
            </a:r>
          </a:p>
          <a:p>
            <a:r>
              <a:rPr lang="en-US" dirty="0">
                <a:solidFill>
                  <a:srgbClr val="FF0000"/>
                </a:solidFill>
              </a:rPr>
              <a:t>Little Damage: 2</a:t>
            </a:r>
          </a:p>
          <a:p>
            <a:r>
              <a:rPr lang="en-US" dirty="0">
                <a:solidFill>
                  <a:srgbClr val="FF0000"/>
                </a:solidFill>
              </a:rPr>
              <a:t>Lots of Damage: 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TOTAL AMOUNT OF POINTS IN EACH SECTION: 18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13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1012362" cy="149961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Justification of Materials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elected for Package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onstruction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020683"/>
              </p:ext>
            </p:extLst>
          </p:nvPr>
        </p:nvGraphicFramePr>
        <p:xfrm>
          <a:off x="315658" y="2286000"/>
          <a:ext cx="11291623" cy="4357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6407"/>
                <a:gridCol w="1403550"/>
                <a:gridCol w="1429265"/>
                <a:gridCol w="1463551"/>
                <a:gridCol w="1442122"/>
                <a:gridCol w="1438908"/>
                <a:gridCol w="1273910"/>
                <a:gridCol w="1273910"/>
              </a:tblGrid>
              <a:tr h="3303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Drop Test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Shake Test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 Test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Throw Test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Test 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Heat Test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764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Recyclable Newspaper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764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Plastic Baggies 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764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Masking Tape 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03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Wax Paper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17.5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764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Cardboard Square 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03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Plastic Wrap 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03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Tin Foil 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03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Duct Tape 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/>
              <p14:cNvContentPartPr/>
              <p14:nvPr/>
            </p14:nvContentPartPr>
            <p14:xfrm>
              <a:off x="5042642" y="5176617"/>
              <a:ext cx="91440" cy="306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39762" y="5173737"/>
                <a:ext cx="97200" cy="3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" name="Ink 10"/>
              <p14:cNvContentPartPr/>
              <p14:nvPr/>
            </p14:nvContentPartPr>
            <p14:xfrm>
              <a:off x="5759402" y="6906417"/>
              <a:ext cx="360" cy="36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756522" y="6903537"/>
                <a:ext cx="6120" cy="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3" name="Ink 12"/>
              <p14:cNvContentPartPr/>
              <p14:nvPr/>
            </p14:nvContentPartPr>
            <p14:xfrm>
              <a:off x="1379532" y="3407914"/>
              <a:ext cx="528120" cy="2237815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362252" y="3389916"/>
                <a:ext cx="562320" cy="227345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7165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analysis of the package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846" y="2199691"/>
            <a:ext cx="8119872" cy="3838502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Maximum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(using glue) - $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Maximum budget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(without glue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materials: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- 1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cardboard square - $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1.00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- 2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plastic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$1.00 ($0.50 each)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wax paper - $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0.50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Glue</a:t>
            </a: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2064" y="5891442"/>
            <a:ext cx="3849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COST: $2.50 !!!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3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93330"/>
            <a:ext cx="9720072" cy="1499616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Package Design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516055"/>
            <a:ext cx="4128336" cy="53419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8336" y="1516055"/>
            <a:ext cx="4738406" cy="53419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68872" y="2711669"/>
            <a:ext cx="4023128" cy="2049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02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Testing Results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875783"/>
              </p:ext>
            </p:extLst>
          </p:nvPr>
        </p:nvGraphicFramePr>
        <p:xfrm>
          <a:off x="687876" y="1907628"/>
          <a:ext cx="10189392" cy="3756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674"/>
                <a:gridCol w="1273674"/>
                <a:gridCol w="1273674"/>
                <a:gridCol w="1273674"/>
                <a:gridCol w="1273674"/>
                <a:gridCol w="1273674"/>
                <a:gridCol w="1273674"/>
                <a:gridCol w="1273674"/>
              </a:tblGrid>
              <a:tr h="921738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Test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Drop Test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Shake Test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Weight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Throw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Water Test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Heat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point value out of 18:</a:t>
                      </a:r>
                      <a:endParaRPr lang="en-US" dirty="0"/>
                    </a:p>
                  </a:txBody>
                  <a:tcPr/>
                </a:tc>
              </a:tr>
              <a:tr h="248046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 </a:t>
                      </a:r>
                    </a:p>
                    <a:p>
                      <a:endParaRPr lang="en-US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 no damage</a:t>
                      </a:r>
                    </a:p>
                    <a:p>
                      <a:endParaRPr lang="en-US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 little damage</a:t>
                      </a:r>
                    </a:p>
                    <a:p>
                      <a:endParaRPr lang="en-US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 lots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damage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57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of the task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525" y="2084832"/>
            <a:ext cx="9917675" cy="4316278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 goals: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Create the most safe sunscreen with the highest SPF using 	benzophenone-3 and ethylhexylmethoxycinnamate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Create the most durable package to successfully transport the 	sunscreen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Optimize the lowest cost for both the ingredients used in the 	sunscreen and the packaging materials 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MSDS set a safety maximum for the two chemical used in our sunscreen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 Benzophenone-3: 6%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Ethylhexylmethoxycinnamate: 7.5%</a:t>
            </a:r>
          </a:p>
        </p:txBody>
      </p:sp>
    </p:spTree>
    <p:extLst>
      <p:ext uri="{BB962C8B-B14F-4D97-AF65-F5344CB8AC3E}">
        <p14:creationId xmlns:p14="http://schemas.microsoft.com/office/powerpoint/2010/main" val="348595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MSDS Safety Precautions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908819"/>
              </p:ext>
            </p:extLst>
          </p:nvPr>
        </p:nvGraphicFramePr>
        <p:xfrm>
          <a:off x="260496" y="2237235"/>
          <a:ext cx="11598994" cy="4351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2376"/>
                <a:gridCol w="5846618"/>
              </a:tblGrid>
              <a:tr h="31065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Ingredients</a:t>
                      </a:r>
                      <a:endParaRPr lang="en-US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Common Safety Methods</a:t>
                      </a:r>
                    </a:p>
                  </a:txBody>
                  <a:tcPr/>
                </a:tc>
              </a:tr>
              <a:tr h="266173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Cetyl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Alcohol 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Benzophenone-3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Ethylhexylmethoxycinnamate</a:t>
                      </a:r>
                      <a:endParaRPr lang="en-US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Steric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Acid 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Glycerin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Trethanol Amine 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Slightly hazardous to</a:t>
                      </a: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hazardous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cases of skin contact, eye contact, indigestion, and inhalation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Combustible at high temperature or when exposed to open flames/sparks, heat, or oxidizing materials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Store in a tightly closed container in a cool, well-ventilated area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Wear gloves, lab coat, splash</a:t>
                      </a: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goggles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and vapor respirator</a:t>
                      </a: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while handling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32380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Distilled Water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Contains</a:t>
                      </a: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no chemicals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Not harmful to humans 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00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analysis for the sunscreen ingredients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5671856"/>
              </p:ext>
            </p:extLst>
          </p:nvPr>
        </p:nvGraphicFramePr>
        <p:xfrm>
          <a:off x="227096" y="2331547"/>
          <a:ext cx="11700592" cy="348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7684"/>
                <a:gridCol w="2472612"/>
                <a:gridCol w="2925148"/>
                <a:gridCol w="2925148"/>
              </a:tblGrid>
              <a:tr h="40019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Ingredients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Price per Gram</a:t>
                      </a: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Website</a:t>
                      </a:r>
                    </a:p>
                  </a:txBody>
                  <a:tcPr marL="84524" marR="84524"/>
                </a:tc>
              </a:tr>
              <a:tr h="4001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Cetyl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Alcohol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 g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$0.0175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www.alibaba.com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393" marR="63393" marT="0" marB="0"/>
                </a:tc>
              </a:tr>
              <a:tr h="4001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Benzophenone-3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5.22 g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$0.0027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800" u="sng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www.alibaba.com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393" marR="63393" marT="0" marB="0"/>
                </a:tc>
              </a:tr>
              <a:tr h="690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Ethylhexylmethoxycinnamate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3.26 g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$0.0147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www.alibaba.com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393" marR="63393" marT="0" marB="0"/>
                </a:tc>
              </a:tr>
              <a:tr h="4001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Steric Acid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 g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$0.01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US" sz="1800" u="sng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www.grainger.com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</a:tr>
              <a:tr h="4001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Glycerin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 g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$0.035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www.alibaba.com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393" marR="63393" marT="0" marB="0"/>
                </a:tc>
              </a:tr>
              <a:tr h="4001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Trethanol Amine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 g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$0.048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www.amazon.com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393" marR="63393" marT="0" marB="0"/>
                </a:tc>
              </a:tr>
              <a:tr h="3947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Water, Distilled 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78.0 g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$0.0002325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US" sz="1800" u="sng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www.wallmart.com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90490" y="5903016"/>
            <a:ext cx="34422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PRICE: $0.35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PRICE: $0.27 !!!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06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LD50 testing?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660073"/>
            <a:ext cx="9720073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Tests that are conducted on living things to determine the amount of a chemical is required to kill 50% of the population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- 50% survival rate insures that the specific dose will not have a 	harmful effect on the organism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The safest dose of the chemical will have to highest survival rate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Tested on E. coli (bacteria) and D. 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pulex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(sea fleas)</a:t>
            </a:r>
          </a:p>
        </p:txBody>
      </p:sp>
    </p:spTree>
    <p:extLst>
      <p:ext uri="{BB962C8B-B14F-4D97-AF65-F5344CB8AC3E}">
        <p14:creationId xmlns:p14="http://schemas.microsoft.com/office/powerpoint/2010/main" val="247575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Ld50 data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88" y="2084832"/>
            <a:ext cx="11243294" cy="4846321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Ethylhexylmethoxycinnamate E.coli Testing (Average)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Ethylhexylmethoxycinnamate D.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ulex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Testing (Average)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679592"/>
              </p:ext>
            </p:extLst>
          </p:nvPr>
        </p:nvGraphicFramePr>
        <p:xfrm>
          <a:off x="1024128" y="2605943"/>
          <a:ext cx="252878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3859"/>
                <a:gridCol w="11549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Amount 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#/cm²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0.0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grams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62.7%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0.013 grams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65.9%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0.026 grams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62.1%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752139"/>
              </p:ext>
            </p:extLst>
          </p:nvPr>
        </p:nvGraphicFramePr>
        <p:xfrm>
          <a:off x="1024128" y="5165581"/>
          <a:ext cx="405278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675"/>
                <a:gridCol w="24661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Amount 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Percent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that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Survived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0.0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grams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73.3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1.28 grams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1.56 grams 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0 %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3161" y="2569112"/>
            <a:ext cx="4885926" cy="300598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966450" y="5657671"/>
            <a:ext cx="51193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THE TRENDLINE, AMOUNTS OF CINNAMATE FROM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g TO 0.4 g CAN BE USED BECAUSE THE SURVIAL RATE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 BE ABOVE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</a:t>
            </a:r>
          </a:p>
        </p:txBody>
      </p:sp>
    </p:spTree>
    <p:extLst>
      <p:ext uri="{BB962C8B-B14F-4D97-AF65-F5344CB8AC3E}">
        <p14:creationId xmlns:p14="http://schemas.microsoft.com/office/powerpoint/2010/main" val="236308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1403400" cy="1499616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 from ld50 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Ethylhexylmethoxycinnamate</a:t>
            </a: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tests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8614" y="2427890"/>
            <a:ext cx="11272836" cy="443011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a group, we discuss the solubility of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thylhexylmethoxycinnamate 	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Soluble in oil and alcohol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Insoluble in water 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E. coli testing, all three values had a survival rate over 50%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E. coli is a bacteria that is stored in alcohol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Ethylhexylmethoxycinnamate was fully and thoroughly mixed into the E. 	coli solution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high survival rate (all over 50%)</a:t>
            </a: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53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1020727" cy="1499616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 from ld50 Ethylhexylmethoxycinnamate tests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100" y="2286000"/>
            <a:ext cx="11004962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D.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pulex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testing, only the control had a survival rate over 50%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D.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pulex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 organism that lives in water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its insolubility in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water, ethylhexylmethoxycinnamate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not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able to dissolve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 the D.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pulex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high concentration = no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survival rate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(all 0%)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effect on our testing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other complex organisms that are safely stored or mixed with alcohol to test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CHOSE TO USE THE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VAULE OF THE ETHYLHEXYLMETHOXYCINNAMATE BECAUSE OF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INSOLUBILITY IN WATER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3.26 g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08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227" y="232290"/>
            <a:ext cx="9720072" cy="149961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 for the formula mix and total cost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243" y="1731906"/>
            <a:ext cx="10537056" cy="484632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Benzophenone-3 E.coli Testing (Average)</a:t>
            </a: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Benzophenone-3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ulex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Testing (Average)</a:t>
            </a:r>
          </a:p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743883"/>
              </p:ext>
            </p:extLst>
          </p:nvPr>
        </p:nvGraphicFramePr>
        <p:xfrm>
          <a:off x="3646880" y="2121319"/>
          <a:ext cx="359904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048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Amount 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#/cm²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0.0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grams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67.8%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0.0043 grams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67.6%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0.0107 grams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57.6%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83244" y="4120775"/>
          <a:ext cx="3185598" cy="2457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8210"/>
                <a:gridCol w="1747388"/>
              </a:tblGrid>
              <a:tr h="64008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Amount 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Percent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that Survived</a:t>
                      </a:r>
                    </a:p>
                  </a:txBody>
                  <a:tcPr/>
                </a:tc>
              </a:tr>
              <a:tr h="60579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0.0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grams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95%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60579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0.43 grams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60579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0.85 grams 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74931" y="4120775"/>
          <a:ext cx="3440269" cy="2457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187"/>
                <a:gridCol w="1887082"/>
              </a:tblGrid>
              <a:tr h="64008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Amount 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Percent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that Survived</a:t>
                      </a:r>
                    </a:p>
                  </a:txBody>
                  <a:tcPr/>
                </a:tc>
              </a:tr>
              <a:tr h="60579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0.0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grams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100%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60579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0.1075 grams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60579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0.215 grams 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749102" y="4120776"/>
          <a:ext cx="3737046" cy="2457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74"/>
                <a:gridCol w="2049872"/>
              </a:tblGrid>
              <a:tr h="60579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Amount 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Percent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that Survived</a:t>
                      </a:r>
                    </a:p>
                  </a:txBody>
                  <a:tcPr/>
                </a:tc>
              </a:tr>
              <a:tr h="60579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0.0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grams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100%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60579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0.01 grams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40%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60579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0.05 grams 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57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3322</TotalTime>
  <Words>1095</Words>
  <Application>Microsoft Office PowerPoint</Application>
  <PresentationFormat>Widescreen</PresentationFormat>
  <Paragraphs>403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Symbol</vt:lpstr>
      <vt:lpstr>Times New Roman</vt:lpstr>
      <vt:lpstr>Tw Cen MT</vt:lpstr>
      <vt:lpstr>Tw Cen MT Condensed</vt:lpstr>
      <vt:lpstr>Wingdings</vt:lpstr>
      <vt:lpstr>Wingdings 3</vt:lpstr>
      <vt:lpstr>Integral</vt:lpstr>
      <vt:lpstr>SIN SOL SUNSCREEN</vt:lpstr>
      <vt:lpstr>Summary of the task </vt:lpstr>
      <vt:lpstr>MSDS Safety Precautions </vt:lpstr>
      <vt:lpstr>Cost analysis for the sunscreen ingredients</vt:lpstr>
      <vt:lpstr>What is LD50 testing?</vt:lpstr>
      <vt:lpstr>Ld50 data</vt:lpstr>
      <vt:lpstr>Conclusions from ld50 Ethylhexylmethoxycinnamate tests</vt:lpstr>
      <vt:lpstr>Conclusions from ld50 Ethylhexylmethoxycinnamate tests</vt:lpstr>
      <vt:lpstr>Recommendations for the formula mix and total cost</vt:lpstr>
      <vt:lpstr>Continued…</vt:lpstr>
      <vt:lpstr>Conclusions from ld50 Benzophenone-3 tests</vt:lpstr>
      <vt:lpstr>Conclusions from ld50 Benzophenone-3 tests</vt:lpstr>
      <vt:lpstr>Recommendation for the sunscreen formula </vt:lpstr>
      <vt:lpstr>SPF (Sun protection factor)</vt:lpstr>
      <vt:lpstr>Visual Representation of Initial Material Findings</vt:lpstr>
      <vt:lpstr>Justification of Materials Selected for Package Construction </vt:lpstr>
      <vt:lpstr>Cost analysis of the package </vt:lpstr>
      <vt:lpstr>Package Design </vt:lpstr>
      <vt:lpstr>Product Testing Results </vt:lpstr>
    </vt:vector>
  </TitlesOfParts>
  <Company>RPCS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Constraints</dc:title>
  <dc:creator>Waire, Erin Kendall</dc:creator>
  <cp:lastModifiedBy>Craig, Cassidy</cp:lastModifiedBy>
  <cp:revision>52</cp:revision>
  <dcterms:created xsi:type="dcterms:W3CDTF">2015-04-01T21:12:43Z</dcterms:created>
  <dcterms:modified xsi:type="dcterms:W3CDTF">2015-04-16T18:16:59Z</dcterms:modified>
</cp:coreProperties>
</file>