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 id="2147483728" r:id="rId2"/>
  </p:sldMasterIdLst>
  <p:notesMasterIdLst>
    <p:notesMasterId r:id="rId21"/>
  </p:notesMasterIdLst>
  <p:sldIdLst>
    <p:sldId id="256" r:id="rId3"/>
    <p:sldId id="278" r:id="rId4"/>
    <p:sldId id="257" r:id="rId5"/>
    <p:sldId id="271" r:id="rId6"/>
    <p:sldId id="273" r:id="rId7"/>
    <p:sldId id="274" r:id="rId8"/>
    <p:sldId id="275" r:id="rId9"/>
    <p:sldId id="260" r:id="rId10"/>
    <p:sldId id="261" r:id="rId11"/>
    <p:sldId id="262" r:id="rId12"/>
    <p:sldId id="266" r:id="rId13"/>
    <p:sldId id="267" r:id="rId14"/>
    <p:sldId id="268" r:id="rId15"/>
    <p:sldId id="272" r:id="rId16"/>
    <p:sldId id="277" r:id="rId17"/>
    <p:sldId id="269" r:id="rId18"/>
    <p:sldId id="279" r:id="rId19"/>
    <p:sldId id="28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AE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25EB7-BA10-4E1A-A797-20852581DBEF}" type="datetimeFigureOut">
              <a:rPr lang="en-US" smtClean="0"/>
              <a:t>9/9/2015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CC184-38CC-446E-B37B-28CEF7E15850}" type="slidenum">
              <a:rPr lang="en-US" smtClean="0"/>
              <a:t>‹#›</a:t>
            </a:fld>
            <a:endParaRPr lang="en-US"/>
          </a:p>
        </p:txBody>
      </p:sp>
    </p:spTree>
    <p:extLst>
      <p:ext uri="{BB962C8B-B14F-4D97-AF65-F5344CB8AC3E}">
        <p14:creationId xmlns:p14="http://schemas.microsoft.com/office/powerpoint/2010/main" val="298412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a:t>
            </a:r>
            <a:r>
              <a:rPr lang="en-US" baseline="0" dirty="0" smtClean="0"/>
              <a:t> seconds</a:t>
            </a:r>
            <a:endParaRPr lang="en-US" dirty="0"/>
          </a:p>
        </p:txBody>
      </p:sp>
      <p:sp>
        <p:nvSpPr>
          <p:cNvPr id="4" name="Slide Number Placeholder 3"/>
          <p:cNvSpPr>
            <a:spLocks noGrp="1"/>
          </p:cNvSpPr>
          <p:nvPr>
            <p:ph type="sldNum" sz="quarter" idx="10"/>
          </p:nvPr>
        </p:nvSpPr>
        <p:spPr/>
        <p:txBody>
          <a:bodyPr/>
          <a:lstStyle/>
          <a:p>
            <a:fld id="{79DCC184-38CC-446E-B37B-28CEF7E15850}" type="slidenum">
              <a:rPr lang="en-US" smtClean="0"/>
              <a:t>11</a:t>
            </a:fld>
            <a:endParaRPr lang="en-US"/>
          </a:p>
        </p:txBody>
      </p:sp>
    </p:spTree>
    <p:extLst>
      <p:ext uri="{BB962C8B-B14F-4D97-AF65-F5344CB8AC3E}">
        <p14:creationId xmlns:p14="http://schemas.microsoft.com/office/powerpoint/2010/main" val="184546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266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613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9971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738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4761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27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3146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9391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8687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7691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977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4742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27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6654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86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188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14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039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9915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749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9256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29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9/9/2015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443484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9/9/2015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40519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unisaustralia.com/university-quizzes-problems-brain-teasers-and-experiments/psychological-illusions-and-puzzles/psychological-optical-illusions/" TargetMode="External"/><Relationship Id="rId2" Type="http://schemas.openxmlformats.org/officeDocument/2006/relationships/hyperlink" Target="http://izismile.com/2011/11/11/mind_blowing_afterimages_optical_illusions_3_pics_11_gifs.html" TargetMode="External"/><Relationship Id="rId1" Type="http://schemas.openxmlformats.org/officeDocument/2006/relationships/slideLayout" Target="../slideLayouts/slideLayout2.xml"/><Relationship Id="rId6" Type="http://schemas.openxmlformats.org/officeDocument/2006/relationships/hyperlink" Target="http://eyediologyopticians.co.uk/pages/Optical-illusions.html" TargetMode="External"/><Relationship Id="rId5" Type="http://schemas.openxmlformats.org/officeDocument/2006/relationships/hyperlink" Target="http://etheric.com/government-shut-also-shuts-observation-g2-cloud/" TargetMode="External"/><Relationship Id="rId4" Type="http://schemas.openxmlformats.org/officeDocument/2006/relationships/hyperlink" Target="http://www.worqx.com/color/after_image2.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yediologyopticians.co.uk/pages/Optical-illusions.html" TargetMode="External"/><Relationship Id="rId2" Type="http://schemas.openxmlformats.org/officeDocument/2006/relationships/hyperlink" Target="http://izismile.com/2011/11/11/mind_blowing_afterimages_optical_illusions_3_pics_11_gif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nisaustralia.com/university-quizzes-problems-brain-teasers-and-experiments/psychological-illusions-and-puzzles/psychological-optical-illusions/" TargetMode="External"/><Relationship Id="rId2" Type="http://schemas.openxmlformats.org/officeDocument/2006/relationships/hyperlink" Target="http://www.viralnova.com/instant-optical-illusions/" TargetMode="External"/><Relationship Id="rId1" Type="http://schemas.openxmlformats.org/officeDocument/2006/relationships/slideLayout" Target="../slideLayouts/slideLayout2.xml"/><Relationship Id="rId5" Type="http://schemas.openxmlformats.org/officeDocument/2006/relationships/hyperlink" Target="http://opticalillusionsirisandemily.weebly.com/interesting-facts.html" TargetMode="External"/><Relationship Id="rId4" Type="http://schemas.openxmlformats.org/officeDocument/2006/relationships/hyperlink" Target="http://www.worqx.com/color/after_image2.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9447" t="14469" r="12741" b="22794"/>
          <a:stretch/>
        </p:blipFill>
        <p:spPr>
          <a:xfrm>
            <a:off x="-24063" y="-264696"/>
            <a:ext cx="12272210" cy="7170821"/>
          </a:xfrm>
          <a:prstGeom prst="rect">
            <a:avLst/>
          </a:prstGeom>
        </p:spPr>
      </p:pic>
      <p:sp>
        <p:nvSpPr>
          <p:cNvPr id="2" name="Title 1"/>
          <p:cNvSpPr>
            <a:spLocks noGrp="1"/>
          </p:cNvSpPr>
          <p:nvPr>
            <p:ph type="ctrTitle"/>
          </p:nvPr>
        </p:nvSpPr>
        <p:spPr>
          <a:xfrm>
            <a:off x="729782" y="1408966"/>
            <a:ext cx="11068335" cy="2387600"/>
          </a:xfrm>
        </p:spPr>
        <p:txBody>
          <a:bodyPr>
            <a:prstTxWarp prst="textFadeDown">
              <a:avLst/>
            </a:prstTxWarp>
            <a:noAutofit/>
          </a:bodyPr>
          <a:lstStyle/>
          <a:p>
            <a:r>
              <a:rPr lang="en-US" sz="11500" dirty="0">
                <a:ln w="0"/>
                <a:solidFill>
                  <a:schemeClr val="bg1"/>
                </a:solidFill>
                <a:effectLst>
                  <a:outerShdw blurRad="38100" dist="19050" dir="1320000" algn="tl" rotWithShape="0">
                    <a:schemeClr val="dk1">
                      <a:alpha val="40000"/>
                    </a:schemeClr>
                  </a:outerShdw>
                </a:effectLst>
                <a:cs typeface="Consolas" panose="020B0609020204030204" pitchFamily="49" charset="0"/>
              </a:rPr>
              <a:t>Optical </a:t>
            </a:r>
            <a:r>
              <a:rPr lang="en-US" sz="11500" dirty="0" smtClean="0">
                <a:ln w="0"/>
                <a:solidFill>
                  <a:schemeClr val="bg1"/>
                </a:solidFill>
                <a:effectLst>
                  <a:outerShdw blurRad="38100" dist="19050" dir="1320000" algn="tl" rotWithShape="0">
                    <a:schemeClr val="dk1">
                      <a:alpha val="40000"/>
                    </a:schemeClr>
                  </a:outerShdw>
                </a:effectLst>
                <a:cs typeface="Consolas" panose="020B0609020204030204" pitchFamily="49" charset="0"/>
              </a:rPr>
              <a:t>Illusions </a:t>
            </a:r>
            <a:endParaRPr lang="en-US" sz="11500" dirty="0">
              <a:ln w="0"/>
              <a:solidFill>
                <a:schemeClr val="bg1"/>
              </a:solidFill>
              <a:effectLst>
                <a:outerShdw blurRad="38100" dist="19050" dir="1320000" algn="tl" rotWithShape="0">
                  <a:schemeClr val="dk1">
                    <a:alpha val="40000"/>
                  </a:schemeClr>
                </a:outerShdw>
              </a:effectLst>
              <a:cs typeface="Consolas" panose="020B0609020204030204" pitchFamily="49" charset="0"/>
            </a:endParaRPr>
          </a:p>
        </p:txBody>
      </p:sp>
      <p:sp>
        <p:nvSpPr>
          <p:cNvPr id="3" name="Subtitle 2"/>
          <p:cNvSpPr>
            <a:spLocks noGrp="1"/>
          </p:cNvSpPr>
          <p:nvPr>
            <p:ph type="subTitle" idx="1"/>
          </p:nvPr>
        </p:nvSpPr>
        <p:spPr>
          <a:xfrm>
            <a:off x="1523999" y="3796566"/>
            <a:ext cx="9144000" cy="1655762"/>
          </a:xfrm>
        </p:spPr>
        <p:txBody>
          <a:bodyPr>
            <a:normAutofit/>
          </a:bodyPr>
          <a:lstStyle/>
          <a:p>
            <a:r>
              <a:rPr lang="en-US" sz="3600" dirty="0" smtClean="0">
                <a:solidFill>
                  <a:schemeClr val="bg1"/>
                </a:solidFill>
                <a:latin typeface="+mj-lt"/>
              </a:rPr>
              <a:t>By Hailey and Sally </a:t>
            </a:r>
            <a:endParaRPr lang="en-US" sz="3600" dirty="0">
              <a:solidFill>
                <a:schemeClr val="bg1"/>
              </a:solidFill>
              <a:latin typeface="+mj-lt"/>
            </a:endParaRPr>
          </a:p>
        </p:txBody>
      </p:sp>
    </p:spTree>
    <p:extLst>
      <p:ext uri="{BB962C8B-B14F-4D97-AF65-F5344CB8AC3E}">
        <p14:creationId xmlns:p14="http://schemas.microsoft.com/office/powerpoint/2010/main" val="319377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231" y="2515135"/>
            <a:ext cx="8534400" cy="1507067"/>
          </a:xfrm>
        </p:spPr>
        <p:txBody>
          <a:bodyPr>
            <a:noAutofit/>
          </a:bodyPr>
          <a:lstStyle/>
          <a:p>
            <a:pPr algn="ctr"/>
            <a:r>
              <a:rPr lang="en-US" sz="19900" b="1" dirty="0" smtClean="0">
                <a:ln w="6600">
                  <a:solidFill>
                    <a:srgbClr val="B9DAE9"/>
                  </a:solidFill>
                  <a:prstDash val="solid"/>
                </a:ln>
                <a:solidFill>
                  <a:srgbClr val="FFFFFF"/>
                </a:solidFill>
                <a:effectLst>
                  <a:outerShdw dist="38100" dir="2700000" algn="tl" rotWithShape="0">
                    <a:srgbClr val="B9DAE9"/>
                  </a:outerShdw>
                </a:effectLst>
                <a:latin typeface="Book Antiqua" panose="02040602050305030304" pitchFamily="18" charset="0"/>
                <a:cs typeface="Consolas" panose="020B0609020204030204" pitchFamily="49" charset="0"/>
              </a:rPr>
              <a:t>After Images</a:t>
            </a:r>
            <a:endParaRPr lang="en-US" sz="19900" b="1" dirty="0">
              <a:ln w="6600">
                <a:solidFill>
                  <a:srgbClr val="B9DAE9"/>
                </a:solidFill>
                <a:prstDash val="solid"/>
              </a:ln>
              <a:solidFill>
                <a:srgbClr val="FFFFFF"/>
              </a:solidFill>
              <a:effectLst>
                <a:outerShdw dist="38100" dir="2700000" algn="tl" rotWithShape="0">
                  <a:srgbClr val="B9DAE9"/>
                </a:outerShdw>
              </a:effectLst>
              <a:latin typeface="Book Antiqua" panose="02040602050305030304" pitchFamily="18" charset="0"/>
              <a:cs typeface="Consolas" panose="020B0609020204030204" pitchFamily="49" charset="0"/>
            </a:endParaRPr>
          </a:p>
        </p:txBody>
      </p:sp>
    </p:spTree>
    <p:extLst>
      <p:ext uri="{BB962C8B-B14F-4D97-AF65-F5344CB8AC3E}">
        <p14:creationId xmlns:p14="http://schemas.microsoft.com/office/powerpoint/2010/main" val="155106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rgbClr val="9CC3E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1648496" y="0"/>
            <a:ext cx="8945218" cy="6924738"/>
          </a:xfrm>
          <a:prstGeom prst="rect">
            <a:avLst/>
          </a:prstGeom>
        </p:spPr>
      </p:pic>
      <p:pic>
        <p:nvPicPr>
          <p:cNvPr id="4" name="Picture 3"/>
          <p:cNvPicPr>
            <a:picLocks noChangeAspect="1"/>
          </p:cNvPicPr>
          <p:nvPr/>
        </p:nvPicPr>
        <p:blipFill>
          <a:blip r:embed="rId4"/>
          <a:stretch>
            <a:fillRect/>
          </a:stretch>
        </p:blipFill>
        <p:spPr>
          <a:xfrm>
            <a:off x="1648496" y="0"/>
            <a:ext cx="8945218" cy="6858000"/>
          </a:xfrm>
          <a:prstGeom prst="rect">
            <a:avLst/>
          </a:prstGeom>
        </p:spPr>
      </p:pic>
    </p:spTree>
    <p:extLst>
      <p:ext uri="{BB962C8B-B14F-4D97-AF65-F5344CB8AC3E}">
        <p14:creationId xmlns:p14="http://schemas.microsoft.com/office/powerpoint/2010/main" val="240608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5844" y="0"/>
            <a:ext cx="9313332" cy="6964023"/>
          </a:xfrm>
          <a:prstGeom prst="rect">
            <a:avLst/>
          </a:prstGeom>
        </p:spPr>
      </p:pic>
      <p:pic>
        <p:nvPicPr>
          <p:cNvPr id="2" name="Picture 1"/>
          <p:cNvPicPr>
            <a:picLocks noChangeAspect="1"/>
          </p:cNvPicPr>
          <p:nvPr/>
        </p:nvPicPr>
        <p:blipFill>
          <a:blip r:embed="rId3"/>
          <a:stretch>
            <a:fillRect/>
          </a:stretch>
        </p:blipFill>
        <p:spPr>
          <a:xfrm>
            <a:off x="1545844" y="0"/>
            <a:ext cx="9313332" cy="6858000"/>
          </a:xfrm>
          <a:prstGeom prst="rect">
            <a:avLst/>
          </a:prstGeom>
        </p:spPr>
      </p:pic>
    </p:spTree>
    <p:extLst>
      <p:ext uri="{BB962C8B-B14F-4D97-AF65-F5344CB8AC3E}">
        <p14:creationId xmlns:p14="http://schemas.microsoft.com/office/powerpoint/2010/main" val="295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8302" y="520335"/>
            <a:ext cx="11715800" cy="5730340"/>
          </a:xfrm>
          <a:prstGeom prst="rect">
            <a:avLst/>
          </a:prstGeom>
        </p:spPr>
      </p:pic>
      <p:pic>
        <p:nvPicPr>
          <p:cNvPr id="2" name="Picture 1"/>
          <p:cNvPicPr>
            <a:picLocks noChangeAspect="1"/>
          </p:cNvPicPr>
          <p:nvPr/>
        </p:nvPicPr>
        <p:blipFill>
          <a:blip r:embed="rId3"/>
          <a:stretch>
            <a:fillRect/>
          </a:stretch>
        </p:blipFill>
        <p:spPr>
          <a:xfrm>
            <a:off x="108302" y="520335"/>
            <a:ext cx="11895701" cy="5634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530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241" y="1878727"/>
            <a:ext cx="10829365" cy="4380686"/>
          </a:xfrm>
          <a:prstGeom prst="rect">
            <a:avLst/>
          </a:prstGeom>
        </p:spPr>
        <p:txBody>
          <a:bodyPr wrap="square">
            <a:spAutoFit/>
          </a:bodyPr>
          <a:lstStyle/>
          <a:p>
            <a:pPr>
              <a:lnSpc>
                <a:spcPct val="105000"/>
              </a:lnSpc>
              <a:spcAft>
                <a:spcPts val="800"/>
              </a:spcAft>
            </a:pPr>
            <a:r>
              <a:rPr lang="en-US" sz="2400" dirty="0" smtClean="0">
                <a:solidFill>
                  <a:schemeClr val="bg1">
                    <a:lumMod val="50000"/>
                  </a:schemeClr>
                </a:solidFill>
                <a:latin typeface="+mj-lt"/>
                <a:ea typeface="Calibri" panose="020F0502020204030204" pitchFamily="34" charset="0"/>
                <a:cs typeface="Times New Roman" panose="02020603050405020304" pitchFamily="18" charset="0"/>
              </a:rPr>
              <a:t>Afterimages </a:t>
            </a:r>
            <a:r>
              <a:rPr lang="en-US" sz="2400" dirty="0">
                <a:solidFill>
                  <a:schemeClr val="bg1">
                    <a:lumMod val="50000"/>
                  </a:schemeClr>
                </a:solidFill>
                <a:latin typeface="+mj-lt"/>
                <a:ea typeface="Calibri" panose="020F0502020204030204" pitchFamily="34" charset="0"/>
                <a:cs typeface="Times New Roman" panose="02020603050405020304" pitchFamily="18" charset="0"/>
              </a:rPr>
              <a:t>and other physiological illusions work as they do because of the theory that stimuli have single dedicated neural paths in the beginning stages of processing images in the eye, and the repetition of stimulation of a single or a few channels causes physiological imbalance that </a:t>
            </a:r>
            <a:r>
              <a:rPr lang="en-US" sz="2400" dirty="0" smtClean="0">
                <a:solidFill>
                  <a:schemeClr val="bg1">
                    <a:lumMod val="50000"/>
                  </a:schemeClr>
                </a:solidFill>
                <a:latin typeface="+mj-lt"/>
                <a:ea typeface="Calibri" panose="020F0502020204030204" pitchFamily="34" charset="0"/>
                <a:cs typeface="Times New Roman" panose="02020603050405020304" pitchFamily="18" charset="0"/>
              </a:rPr>
              <a:t>alters perception.</a:t>
            </a:r>
            <a:endParaRPr lang="en-US" sz="2400" dirty="0">
              <a:solidFill>
                <a:schemeClr val="bg1">
                  <a:lumMod val="50000"/>
                </a:schemeClr>
              </a:solidFill>
              <a:effectLst/>
              <a:latin typeface="+mj-lt"/>
              <a:ea typeface="Calibri" panose="020F0502020204030204" pitchFamily="34" charset="0"/>
              <a:cs typeface="Times New Roman" panose="02020603050405020304" pitchFamily="18" charset="0"/>
            </a:endParaRPr>
          </a:p>
          <a:p>
            <a:pPr algn="ctr">
              <a:lnSpc>
                <a:spcPct val="105000"/>
              </a:lnSpc>
              <a:spcAft>
                <a:spcPts val="800"/>
              </a:spcAft>
            </a:pPr>
            <a:r>
              <a:rPr lang="en-US" sz="4800" dirty="0" smtClean="0">
                <a:solidFill>
                  <a:schemeClr val="bg1">
                    <a:lumMod val="50000"/>
                  </a:schemeClr>
                </a:solidFill>
                <a:latin typeface="+mj-lt"/>
              </a:rPr>
              <a:t>IN OTHER WORDS…</a:t>
            </a:r>
            <a:endParaRPr lang="en-US" sz="2400" dirty="0">
              <a:solidFill>
                <a:schemeClr val="bg1">
                  <a:lumMod val="50000"/>
                </a:schemeClr>
              </a:solidFill>
              <a:latin typeface="+mj-lt"/>
            </a:endParaRPr>
          </a:p>
          <a:p>
            <a:pPr>
              <a:lnSpc>
                <a:spcPct val="105000"/>
              </a:lnSpc>
              <a:spcAft>
                <a:spcPts val="800"/>
              </a:spcAft>
            </a:pPr>
            <a:r>
              <a:rPr lang="en-US" sz="2400" dirty="0" smtClean="0">
                <a:solidFill>
                  <a:schemeClr val="bg1">
                    <a:lumMod val="50000"/>
                  </a:schemeClr>
                </a:solidFill>
                <a:latin typeface="+mj-lt"/>
              </a:rPr>
              <a:t>After looking </a:t>
            </a:r>
            <a:r>
              <a:rPr lang="en-US" sz="2400" dirty="0">
                <a:solidFill>
                  <a:schemeClr val="bg1">
                    <a:lumMod val="50000"/>
                  </a:schemeClr>
                </a:solidFill>
                <a:latin typeface="+mj-lt"/>
              </a:rPr>
              <a:t>at an image for an extended period of time the bright hues will tire out the eye rods and cones </a:t>
            </a:r>
          </a:p>
          <a:p>
            <a:pPr>
              <a:lnSpc>
                <a:spcPct val="105000"/>
              </a:lnSpc>
              <a:spcAft>
                <a:spcPts val="800"/>
              </a:spcAft>
            </a:pPr>
            <a:endParaRPr lang="en-US" sz="2400" dirty="0">
              <a:solidFill>
                <a:schemeClr val="bg1">
                  <a:lumMod val="50000"/>
                </a:schemeClr>
              </a:solidFill>
              <a:latin typeface="+mj-lt"/>
            </a:endParaRPr>
          </a:p>
          <a:p>
            <a:pPr>
              <a:lnSpc>
                <a:spcPct val="105000"/>
              </a:lnSpc>
              <a:spcAft>
                <a:spcPts val="800"/>
              </a:spcAft>
            </a:pPr>
            <a:endParaRPr lang="en-US" sz="2400" dirty="0">
              <a:effectLst/>
              <a:latin typeface="+mj-lt"/>
              <a:ea typeface="Calibri" panose="020F0502020204030204" pitchFamily="34" charset="0"/>
              <a:cs typeface="Times New Roman" panose="02020603050405020304" pitchFamily="18" charset="0"/>
            </a:endParaRPr>
          </a:p>
        </p:txBody>
      </p:sp>
      <p:sp>
        <p:nvSpPr>
          <p:cNvPr id="3" name="TextBox 2"/>
          <p:cNvSpPr txBox="1"/>
          <p:nvPr/>
        </p:nvSpPr>
        <p:spPr>
          <a:xfrm>
            <a:off x="1044595" y="225083"/>
            <a:ext cx="9857867" cy="1446550"/>
          </a:xfrm>
          <a:prstGeom prst="rect">
            <a:avLst/>
          </a:prstGeom>
          <a:noFill/>
        </p:spPr>
        <p:txBody>
          <a:bodyPr wrap="square" rtlCol="0">
            <a:spAutoFit/>
          </a:bodyPr>
          <a:lstStyle/>
          <a:p>
            <a:pPr algn="ctr"/>
            <a:r>
              <a:rPr lang="en-US" sz="4400" dirty="0" smtClean="0">
                <a:solidFill>
                  <a:schemeClr val="bg1">
                    <a:lumMod val="50000"/>
                  </a:schemeClr>
                </a:solidFill>
                <a:latin typeface="Aharoni" panose="02010803020104030203" pitchFamily="2" charset="-79"/>
                <a:cs typeface="Aharoni" panose="02010803020104030203" pitchFamily="2" charset="-79"/>
              </a:rPr>
              <a:t>FOCUSING ON PHYSIOLOGICAL OPTICAL ILLUSIONS…</a:t>
            </a:r>
            <a:endParaRPr lang="en-US" sz="4400" dirty="0">
              <a:solidFill>
                <a:schemeClr val="bg1">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05358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Lucida Handwriting" panose="03010101010101010101" pitchFamily="66" charset="0"/>
              </a:rPr>
              <a:t>Our Investigation</a:t>
            </a:r>
            <a:endParaRPr lang="en-US" dirty="0">
              <a:effectLst>
                <a:outerShdw blurRad="38100" dist="38100" dir="2700000" algn="tl">
                  <a:srgbClr val="000000">
                    <a:alpha val="43137"/>
                  </a:srgbClr>
                </a:outerShdw>
              </a:effectLst>
              <a:latin typeface="Lucida Handwriting" panose="03010101010101010101" pitchFamily="66" charset="0"/>
            </a:endParaRPr>
          </a:p>
        </p:txBody>
      </p:sp>
      <p:sp>
        <p:nvSpPr>
          <p:cNvPr id="3" name="Content Placeholder 2"/>
          <p:cNvSpPr>
            <a:spLocks noGrp="1"/>
          </p:cNvSpPr>
          <p:nvPr>
            <p:ph idx="1"/>
          </p:nvPr>
        </p:nvSpPr>
        <p:spPr/>
        <p:txBody>
          <a:bodyPr>
            <a:normAutofit/>
          </a:bodyPr>
          <a:lstStyle/>
          <a:p>
            <a:r>
              <a:rPr lang="en-US" dirty="0" smtClean="0"/>
              <a:t>We tried to analyze certain optical illusions and figure out which types of illusions they are</a:t>
            </a:r>
          </a:p>
          <a:p>
            <a:pPr marL="0" indent="0">
              <a:buNone/>
            </a:pPr>
            <a:endParaRPr lang="en-US" dirty="0" smtClean="0"/>
          </a:p>
          <a:p>
            <a:pPr lvl="1">
              <a:buFont typeface="Wingdings" panose="05000000000000000000" pitchFamily="2" charset="2"/>
              <a:buChar char="q"/>
            </a:pPr>
            <a:r>
              <a:rPr lang="en-US" dirty="0" smtClean="0"/>
              <a:t>For example: face changing optical illusion + “triangle” optical illusion that we printed on the 3D printer</a:t>
            </a:r>
          </a:p>
          <a:p>
            <a:pPr marL="457200" lvl="1" indent="0">
              <a:buNone/>
            </a:pPr>
            <a:endParaRPr lang="en-US" dirty="0"/>
          </a:p>
          <a:p>
            <a:r>
              <a:rPr lang="en-US" dirty="0" smtClean="0"/>
              <a:t>We </a:t>
            </a:r>
            <a:r>
              <a:rPr lang="en-US" dirty="0"/>
              <a:t>concluded the different types of optical illusions and how each type works. We found out that the eyes and brain have a lot to do with optical illusions, and illusions can be perceived different on different people</a:t>
            </a:r>
          </a:p>
          <a:p>
            <a:pPr marL="0" indent="0">
              <a:buNone/>
            </a:pPr>
            <a:endParaRPr lang="en-US" dirty="0"/>
          </a:p>
        </p:txBody>
      </p:sp>
    </p:spTree>
    <p:extLst>
      <p:ext uri="{BB962C8B-B14F-4D97-AF65-F5344CB8AC3E}">
        <p14:creationId xmlns:p14="http://schemas.microsoft.com/office/powerpoint/2010/main" val="2364537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endParaRPr lang="en-US" dirty="0"/>
          </a:p>
        </p:txBody>
      </p:sp>
      <p:sp>
        <p:nvSpPr>
          <p:cNvPr id="3" name="Content Placeholder 2"/>
          <p:cNvSpPr>
            <a:spLocks noGrp="1"/>
          </p:cNvSpPr>
          <p:nvPr>
            <p:ph idx="1"/>
          </p:nvPr>
        </p:nvSpPr>
        <p:spPr/>
        <p:txBody>
          <a:bodyPr>
            <a:normAutofit/>
          </a:bodyPr>
          <a:lstStyle/>
          <a:p>
            <a:r>
              <a:rPr lang="en-US" u="sng" dirty="0" smtClean="0">
                <a:hlinkClick r:id="rId2"/>
              </a:rPr>
              <a:t>http</a:t>
            </a:r>
            <a:r>
              <a:rPr lang="en-US" u="sng" dirty="0">
                <a:hlinkClick r:id="rId2"/>
              </a:rPr>
              <a:t>://</a:t>
            </a:r>
            <a:r>
              <a:rPr lang="en-US" u="sng" dirty="0" smtClean="0">
                <a:hlinkClick r:id="rId2"/>
              </a:rPr>
              <a:t>izismile.com/2011/11/11/mind_blowing_afterimages_optical_illusions_3_pics_11_gifs.html</a:t>
            </a:r>
            <a:endParaRPr lang="en-US" u="sng" dirty="0" smtClean="0"/>
          </a:p>
          <a:p>
            <a:r>
              <a:rPr lang="en-US" dirty="0" smtClean="0">
                <a:hlinkClick r:id="rId3"/>
              </a:rPr>
              <a:t>http://www.unisaustralia.com/university-quizzes-problems-brain-teasers-and-experiments/psychological-illusions-and-puzzles/psychological-optical-illusions/</a:t>
            </a:r>
            <a:r>
              <a:rPr lang="en-US" dirty="0" smtClean="0"/>
              <a:t> </a:t>
            </a:r>
          </a:p>
          <a:p>
            <a:r>
              <a:rPr lang="en-US" dirty="0" smtClean="0">
                <a:hlinkClick r:id="rId4"/>
              </a:rPr>
              <a:t>http://www.worqx.com/color/after_image2.htm</a:t>
            </a:r>
            <a:r>
              <a:rPr lang="en-US" dirty="0" smtClean="0"/>
              <a:t>  </a:t>
            </a:r>
            <a:br>
              <a:rPr lang="en-US" dirty="0" smtClean="0"/>
            </a:br>
            <a:r>
              <a:rPr lang="en-US" dirty="0" smtClean="0">
                <a:hlinkClick r:id="rId5"/>
              </a:rPr>
              <a:t>etheric.com</a:t>
            </a:r>
            <a:endParaRPr lang="en-US" dirty="0" smtClean="0"/>
          </a:p>
          <a:p>
            <a:r>
              <a:rPr lang="en-US" dirty="0">
                <a:hlinkClick r:id="rId6"/>
              </a:rPr>
              <a:t>http</a:t>
            </a:r>
            <a:r>
              <a:rPr lang="en-US" dirty="0" smtClean="0">
                <a:hlinkClick r:id="rId6"/>
              </a:rPr>
              <a:t>://eyediologyopticians.co.uk/pages/Optical-illusions.html</a:t>
            </a:r>
            <a:endParaRPr lang="en-US" dirty="0" smtClean="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54338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Annotated Bibliography</a:t>
            </a:r>
            <a:endParaRPr lang="en-US" dirty="0"/>
          </a:p>
        </p:txBody>
      </p:sp>
      <p:sp>
        <p:nvSpPr>
          <p:cNvPr id="3" name="Content Placeholder 2"/>
          <p:cNvSpPr>
            <a:spLocks noGrp="1"/>
          </p:cNvSpPr>
          <p:nvPr>
            <p:ph idx="1"/>
          </p:nvPr>
        </p:nvSpPr>
        <p:spPr>
          <a:xfrm>
            <a:off x="838200" y="1690688"/>
            <a:ext cx="10515600" cy="4725300"/>
          </a:xfrm>
        </p:spPr>
        <p:txBody>
          <a:bodyPr>
            <a:normAutofit fontScale="85000" lnSpcReduction="10000"/>
          </a:bodyPr>
          <a:lstStyle/>
          <a:p>
            <a:r>
              <a:rPr lang="en-US" dirty="0"/>
              <a:t>"Mind Blowing Afterimages Optical Illusions." </a:t>
            </a:r>
            <a:r>
              <a:rPr lang="en-US" i="1" dirty="0"/>
              <a:t>Izismile.com</a:t>
            </a:r>
            <a:r>
              <a:rPr lang="en-US" dirty="0"/>
              <a:t>. </a:t>
            </a:r>
            <a:r>
              <a:rPr lang="en-US" dirty="0" err="1"/>
              <a:t>N.p</a:t>
            </a:r>
            <a:r>
              <a:rPr lang="en-US" dirty="0"/>
              <a:t>., 2011. Web. 08 Jan. 2015. </a:t>
            </a:r>
            <a:r>
              <a:rPr lang="en-US" dirty="0" smtClean="0">
                <a:hlinkClick r:id="rId2"/>
              </a:rPr>
              <a:t>http</a:t>
            </a:r>
            <a:r>
              <a:rPr lang="en-US" dirty="0">
                <a:hlinkClick r:id="rId2"/>
              </a:rPr>
              <a:t>://</a:t>
            </a:r>
            <a:r>
              <a:rPr lang="en-US" dirty="0" smtClean="0">
                <a:hlinkClick r:id="rId2"/>
              </a:rPr>
              <a:t>izismile.com/2011/11/11/mind_blowing_afterimages_optical_illusions_3_pics_11_gifs.html</a:t>
            </a:r>
            <a:r>
              <a:rPr lang="en-US" dirty="0" smtClean="0"/>
              <a:t> </a:t>
            </a:r>
          </a:p>
          <a:p>
            <a:pPr marL="0" indent="0">
              <a:buNone/>
            </a:pPr>
            <a:r>
              <a:rPr lang="en-US" dirty="0" smtClean="0"/>
              <a:t>This </a:t>
            </a:r>
            <a:r>
              <a:rPr lang="en-US" dirty="0"/>
              <a:t>website gave me examples of after images that are used in the </a:t>
            </a:r>
            <a:r>
              <a:rPr lang="en-US" dirty="0" smtClean="0"/>
              <a:t>PowerPoint</a:t>
            </a:r>
            <a:r>
              <a:rPr lang="en-US" dirty="0"/>
              <a:t>. The examples were different types of afterimages, dealing with different colors and different </a:t>
            </a:r>
            <a:r>
              <a:rPr lang="en-US" dirty="0" smtClean="0"/>
              <a:t>results</a:t>
            </a:r>
          </a:p>
          <a:p>
            <a:pPr marL="0" indent="0">
              <a:buNone/>
            </a:pPr>
            <a:endParaRPr lang="en-US" dirty="0" smtClean="0"/>
          </a:p>
          <a:p>
            <a:r>
              <a:rPr lang="en-US" dirty="0" smtClean="0"/>
              <a:t>"Optical </a:t>
            </a:r>
            <a:r>
              <a:rPr lang="en-US" dirty="0"/>
              <a:t>Illusions - Your Eyes Playing Tricks." </a:t>
            </a:r>
            <a:r>
              <a:rPr lang="en-US" i="1" dirty="0" err="1"/>
              <a:t>Eyediology</a:t>
            </a:r>
            <a:r>
              <a:rPr lang="en-US" i="1" dirty="0"/>
              <a:t> Opticians</a:t>
            </a:r>
            <a:r>
              <a:rPr lang="en-US" dirty="0"/>
              <a:t>. </a:t>
            </a:r>
            <a:r>
              <a:rPr lang="en-US" dirty="0" err="1"/>
              <a:t>N.p</a:t>
            </a:r>
            <a:r>
              <a:rPr lang="en-US" dirty="0"/>
              <a:t>., 2015. Web. 07 Jan. 2015. </a:t>
            </a:r>
            <a:r>
              <a:rPr lang="en-US" dirty="0" smtClean="0">
                <a:hlinkClick r:id="rId3"/>
              </a:rPr>
              <a:t>http</a:t>
            </a:r>
            <a:r>
              <a:rPr lang="en-US" dirty="0">
                <a:hlinkClick r:id="rId3"/>
              </a:rPr>
              <a:t>://</a:t>
            </a:r>
            <a:r>
              <a:rPr lang="en-US" dirty="0" smtClean="0">
                <a:hlinkClick r:id="rId3"/>
              </a:rPr>
              <a:t>eyediologyopticians.co.uk/pages/Optical-illusions.html</a:t>
            </a:r>
            <a:endParaRPr lang="en-US" dirty="0" smtClean="0"/>
          </a:p>
          <a:p>
            <a:pPr marL="0" indent="0">
              <a:buNone/>
            </a:pPr>
            <a:r>
              <a:rPr lang="en-US" dirty="0" smtClean="0"/>
              <a:t>This </a:t>
            </a:r>
            <a:r>
              <a:rPr lang="en-US" dirty="0"/>
              <a:t>website gave me specific information on each of the 3 types of optical </a:t>
            </a:r>
            <a:r>
              <a:rPr lang="en-US" dirty="0" smtClean="0"/>
              <a:t>illusions</a:t>
            </a:r>
            <a:r>
              <a:rPr lang="en-US" dirty="0"/>
              <a:t>: cognitive, literal, and physiological. There were images to go along with the information and I used the definitions and explanations of the images to describe each type of optical illusion.</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02817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57" y="324372"/>
            <a:ext cx="10515600" cy="5858064"/>
          </a:xfrm>
        </p:spPr>
        <p:txBody>
          <a:bodyPr>
            <a:normAutofit fontScale="77500" lnSpcReduction="20000"/>
          </a:bodyPr>
          <a:lstStyle/>
          <a:p>
            <a:r>
              <a:rPr lang="en-US" dirty="0"/>
              <a:t>"Insane Optical Illusions." </a:t>
            </a:r>
            <a:r>
              <a:rPr lang="en-US" i="1" dirty="0"/>
              <a:t>Vial Nova</a:t>
            </a:r>
            <a:r>
              <a:rPr lang="en-US" dirty="0"/>
              <a:t>. </a:t>
            </a:r>
            <a:r>
              <a:rPr lang="en-US" dirty="0" err="1"/>
              <a:t>N.p</a:t>
            </a:r>
            <a:r>
              <a:rPr lang="en-US" dirty="0"/>
              <a:t>., 30 May 2014. Web. 08 Jan. 2015. &lt;</a:t>
            </a:r>
            <a:r>
              <a:rPr lang="en-US" u="sng" dirty="0">
                <a:hlinkClick r:id="rId2"/>
              </a:rPr>
              <a:t>http://www.viralnova.com/instant-optical-illusions/</a:t>
            </a:r>
            <a:r>
              <a:rPr lang="en-US" dirty="0"/>
              <a:t>&gt;. </a:t>
            </a:r>
            <a:endParaRPr lang="en-US" dirty="0" smtClean="0"/>
          </a:p>
          <a:p>
            <a:pPr marL="0" indent="0">
              <a:buNone/>
            </a:pPr>
            <a:r>
              <a:rPr lang="en-US" dirty="0" smtClean="0"/>
              <a:t>This </a:t>
            </a:r>
            <a:r>
              <a:rPr lang="en-US" dirty="0"/>
              <a:t>website was used to find an example of a physiological illusion in motion.</a:t>
            </a:r>
          </a:p>
          <a:p>
            <a:pPr marL="0" indent="0">
              <a:buNone/>
            </a:pPr>
            <a:endParaRPr lang="en-US" dirty="0"/>
          </a:p>
          <a:p>
            <a:r>
              <a:rPr lang="en-US" dirty="0"/>
              <a:t>"Physiological Illusions." </a:t>
            </a:r>
            <a:r>
              <a:rPr lang="en-US" i="1" dirty="0"/>
              <a:t>Psychological Illusions, Cognitive Illusions, Visual and Optical Illusions</a:t>
            </a:r>
            <a:r>
              <a:rPr lang="en-US" dirty="0"/>
              <a:t>. Australia University News and Information Service, </a:t>
            </a:r>
            <a:r>
              <a:rPr lang="en-US" dirty="0" err="1"/>
              <a:t>n.d.</a:t>
            </a:r>
            <a:r>
              <a:rPr lang="en-US" dirty="0"/>
              <a:t> Web. 08 Jan. 2015. &lt;</a:t>
            </a:r>
            <a:r>
              <a:rPr lang="en-US" u="sng" dirty="0">
                <a:hlinkClick r:id="rId3"/>
              </a:rPr>
              <a:t>http://www.unisaustralia.com/university-quizzes-problems-brain-teasers-and-experiments/psychological-illusions-and-puzzles/psychological-optical-illusions/</a:t>
            </a:r>
            <a:r>
              <a:rPr lang="en-US" dirty="0"/>
              <a:t>&gt;. </a:t>
            </a:r>
            <a:endParaRPr lang="en-US" dirty="0" smtClean="0"/>
          </a:p>
          <a:p>
            <a:pPr marL="0" indent="0">
              <a:buNone/>
            </a:pPr>
            <a:r>
              <a:rPr lang="en-US" dirty="0" smtClean="0"/>
              <a:t>This </a:t>
            </a:r>
            <a:r>
              <a:rPr lang="en-US" dirty="0"/>
              <a:t>website was used to provide an example of a physiological optical illusion that was not moving.</a:t>
            </a:r>
          </a:p>
          <a:p>
            <a:pPr marL="0" indent="0">
              <a:buNone/>
            </a:pPr>
            <a:endParaRPr lang="en-US" dirty="0"/>
          </a:p>
          <a:p>
            <a:r>
              <a:rPr lang="en-US" dirty="0"/>
              <a:t>"After Images." </a:t>
            </a:r>
            <a:r>
              <a:rPr lang="en-US" i="1" dirty="0" err="1"/>
              <a:t>Worqx</a:t>
            </a:r>
            <a:r>
              <a:rPr lang="en-US" dirty="0"/>
              <a:t>. </a:t>
            </a:r>
            <a:r>
              <a:rPr lang="en-US" dirty="0" err="1"/>
              <a:t>N.p</a:t>
            </a:r>
            <a:r>
              <a:rPr lang="en-US" dirty="0"/>
              <a:t>., </a:t>
            </a:r>
            <a:r>
              <a:rPr lang="en-US" dirty="0" err="1"/>
              <a:t>n.d.</a:t>
            </a:r>
            <a:r>
              <a:rPr lang="en-US" dirty="0"/>
              <a:t> Web. 08 Jan. 2015. &lt;</a:t>
            </a:r>
            <a:r>
              <a:rPr lang="en-US" u="sng" dirty="0">
                <a:hlinkClick r:id="rId4"/>
              </a:rPr>
              <a:t>http://www.worqx.com/color/after_image2.htm</a:t>
            </a:r>
            <a:r>
              <a:rPr lang="en-US" dirty="0"/>
              <a:t>&gt;. </a:t>
            </a:r>
            <a:endParaRPr lang="en-US" dirty="0" smtClean="0"/>
          </a:p>
          <a:p>
            <a:pPr marL="0" indent="0">
              <a:buNone/>
            </a:pPr>
            <a:r>
              <a:rPr lang="en-US" dirty="0" smtClean="0"/>
              <a:t>This </a:t>
            </a:r>
            <a:r>
              <a:rPr lang="en-US" dirty="0"/>
              <a:t>website was used to learn about after images and their effects on the eyes</a:t>
            </a:r>
            <a:r>
              <a:rPr lang="en-US" dirty="0" smtClean="0"/>
              <a:t>.</a:t>
            </a:r>
          </a:p>
          <a:p>
            <a:pPr marL="0" indent="0">
              <a:buNone/>
            </a:pPr>
            <a:endParaRPr lang="en-US" dirty="0" smtClean="0"/>
          </a:p>
          <a:p>
            <a:r>
              <a:rPr lang="en-US" dirty="0"/>
              <a:t>"Interesting Facts." </a:t>
            </a:r>
            <a:r>
              <a:rPr lang="en-US" i="1" dirty="0"/>
              <a:t>Optical Illusions</a:t>
            </a:r>
            <a:r>
              <a:rPr lang="en-US" dirty="0"/>
              <a:t>. </a:t>
            </a:r>
            <a:r>
              <a:rPr lang="en-US" dirty="0" err="1"/>
              <a:t>N.p</a:t>
            </a:r>
            <a:r>
              <a:rPr lang="en-US" dirty="0"/>
              <a:t>., </a:t>
            </a:r>
            <a:r>
              <a:rPr lang="en-US" dirty="0" err="1"/>
              <a:t>n.d.</a:t>
            </a:r>
            <a:r>
              <a:rPr lang="en-US" dirty="0"/>
              <a:t> Web. 08 Jan. 2015. </a:t>
            </a:r>
            <a:r>
              <a:rPr lang="en-US" dirty="0" smtClean="0">
                <a:hlinkClick r:id="rId5"/>
              </a:rPr>
              <a:t>http</a:t>
            </a:r>
            <a:r>
              <a:rPr lang="en-US" dirty="0">
                <a:hlinkClick r:id="rId5"/>
              </a:rPr>
              <a:t>://</a:t>
            </a:r>
            <a:r>
              <a:rPr lang="en-US" dirty="0" smtClean="0">
                <a:hlinkClick r:id="rId5"/>
              </a:rPr>
              <a:t>opticalillusionsirisandemily.weebly.com/interesting-facts.html</a:t>
            </a:r>
            <a:r>
              <a:rPr lang="en-US" dirty="0" smtClean="0"/>
              <a:t> </a:t>
            </a:r>
          </a:p>
          <a:p>
            <a:pPr marL="0" indent="0">
              <a:buNone/>
            </a:pPr>
            <a:r>
              <a:rPr lang="en-US" dirty="0" smtClean="0"/>
              <a:t>This </a:t>
            </a:r>
            <a:r>
              <a:rPr lang="en-US" dirty="0"/>
              <a:t>website gave me the fun facts about optical illusions.</a:t>
            </a:r>
          </a:p>
          <a:p>
            <a:endParaRPr lang="en-US" dirty="0"/>
          </a:p>
        </p:txBody>
      </p:sp>
    </p:spTree>
    <p:extLst>
      <p:ext uri="{BB962C8B-B14F-4D97-AF65-F5344CB8AC3E}">
        <p14:creationId xmlns:p14="http://schemas.microsoft.com/office/powerpoint/2010/main" val="2306245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Rounded MT Bold" panose="020F0704030504030204" pitchFamily="34" charset="0"/>
              </a:rPr>
              <a:t>Our Investigation</a:t>
            </a:r>
            <a:endParaRPr lang="en-US" sz="6000" dirty="0">
              <a:latin typeface="Arial Rounded MT Bold" panose="020F0704030504030204" pitchFamily="34" charset="0"/>
            </a:endParaRPr>
          </a:p>
        </p:txBody>
      </p:sp>
      <p:sp>
        <p:nvSpPr>
          <p:cNvPr id="3" name="Content Placeholder 2"/>
          <p:cNvSpPr>
            <a:spLocks noGrp="1"/>
          </p:cNvSpPr>
          <p:nvPr>
            <p:ph idx="1"/>
          </p:nvPr>
        </p:nvSpPr>
        <p:spPr/>
        <p:txBody>
          <a:bodyPr/>
          <a:lstStyle/>
          <a:p>
            <a:r>
              <a:rPr lang="en-US" b="1" dirty="0" smtClean="0">
                <a:solidFill>
                  <a:schemeClr val="accent2">
                    <a:lumMod val="75000"/>
                  </a:schemeClr>
                </a:solidFill>
                <a:latin typeface="Gisha" panose="020B0502040204020203" pitchFamily="34" charset="-79"/>
                <a:cs typeface="Gisha" panose="020B0502040204020203" pitchFamily="34" charset="-79"/>
              </a:rPr>
              <a:t>What are we trying to investigate?</a:t>
            </a:r>
          </a:p>
          <a:p>
            <a:pPr lvl="1">
              <a:buFont typeface="Wingdings" panose="05000000000000000000" pitchFamily="2" charset="2"/>
              <a:buChar char="q"/>
            </a:pPr>
            <a:r>
              <a:rPr lang="en-US" b="1" dirty="0">
                <a:solidFill>
                  <a:schemeClr val="accent2">
                    <a:lumMod val="75000"/>
                  </a:schemeClr>
                </a:solidFill>
                <a:latin typeface="Gisha" panose="020B0502040204020203" pitchFamily="34" charset="-79"/>
                <a:cs typeface="Gisha" panose="020B0502040204020203" pitchFamily="34" charset="-79"/>
              </a:rPr>
              <a:t>What optical illusions are</a:t>
            </a:r>
          </a:p>
          <a:p>
            <a:pPr lvl="1">
              <a:buFont typeface="Wingdings" panose="05000000000000000000" pitchFamily="2" charset="2"/>
              <a:buChar char="q"/>
            </a:pPr>
            <a:r>
              <a:rPr lang="en-US" b="1" dirty="0">
                <a:solidFill>
                  <a:schemeClr val="accent2">
                    <a:lumMod val="75000"/>
                  </a:schemeClr>
                </a:solidFill>
                <a:latin typeface="Gisha" panose="020B0502040204020203" pitchFamily="34" charset="-79"/>
                <a:cs typeface="Gisha" panose="020B0502040204020203" pitchFamily="34" charset="-79"/>
              </a:rPr>
              <a:t>How optical illusions work</a:t>
            </a:r>
          </a:p>
          <a:p>
            <a:pPr lvl="1">
              <a:buFont typeface="Wingdings" panose="05000000000000000000" pitchFamily="2" charset="2"/>
              <a:buChar char="q"/>
            </a:pPr>
            <a:r>
              <a:rPr lang="en-US" b="1" dirty="0">
                <a:solidFill>
                  <a:schemeClr val="accent2">
                    <a:lumMod val="75000"/>
                  </a:schemeClr>
                </a:solidFill>
                <a:latin typeface="Gisha" panose="020B0502040204020203" pitchFamily="34" charset="-79"/>
                <a:cs typeface="Gisha" panose="020B0502040204020203" pitchFamily="34" charset="-79"/>
              </a:rPr>
              <a:t>What types of optical illusions there are</a:t>
            </a:r>
          </a:p>
          <a:p>
            <a:pPr lvl="1">
              <a:buFont typeface="Wingdings" panose="05000000000000000000" pitchFamily="2" charset="2"/>
              <a:buChar char="q"/>
            </a:pPr>
            <a:r>
              <a:rPr lang="en-US" b="1" dirty="0">
                <a:solidFill>
                  <a:schemeClr val="accent2">
                    <a:lumMod val="75000"/>
                  </a:schemeClr>
                </a:solidFill>
                <a:latin typeface="Gisha" panose="020B0502040204020203" pitchFamily="34" charset="-79"/>
                <a:cs typeface="Gisha" panose="020B0502040204020203" pitchFamily="34" charset="-79"/>
              </a:rPr>
              <a:t>Research different types of optical illusions and show </a:t>
            </a:r>
            <a:r>
              <a:rPr lang="en-US" b="1" dirty="0" smtClean="0">
                <a:solidFill>
                  <a:schemeClr val="accent2">
                    <a:lumMod val="75000"/>
                  </a:schemeClr>
                </a:solidFill>
                <a:latin typeface="Gisha" panose="020B0502040204020203" pitchFamily="34" charset="-79"/>
                <a:cs typeface="Gisha" panose="020B0502040204020203" pitchFamily="34" charset="-79"/>
              </a:rPr>
              <a:t>examples</a:t>
            </a:r>
          </a:p>
          <a:p>
            <a:pPr lvl="1">
              <a:buFont typeface="Wingdings" panose="05000000000000000000" pitchFamily="2" charset="2"/>
              <a:buChar char="q"/>
            </a:pPr>
            <a:r>
              <a:rPr lang="en-US" b="1" dirty="0" smtClean="0">
                <a:solidFill>
                  <a:schemeClr val="accent2">
                    <a:lumMod val="75000"/>
                  </a:schemeClr>
                </a:solidFill>
                <a:latin typeface="Gisha" panose="020B0502040204020203" pitchFamily="34" charset="-79"/>
                <a:cs typeface="Gisha" panose="020B0502040204020203" pitchFamily="34" charset="-79"/>
              </a:rPr>
              <a:t>3D print an optical illusion</a:t>
            </a:r>
            <a:endParaRPr lang="en-US" b="1" dirty="0">
              <a:solidFill>
                <a:schemeClr val="accent2">
                  <a:lumMod val="75000"/>
                </a:schemeClr>
              </a:solidFill>
              <a:latin typeface="Gisha" panose="020B0502040204020203" pitchFamily="34" charset="-79"/>
              <a:cs typeface="Gisha" panose="020B0502040204020203" pitchFamily="34" charset="-79"/>
            </a:endParaRPr>
          </a:p>
          <a:p>
            <a:pPr marL="0" indent="0">
              <a:buNone/>
            </a:pPr>
            <a:endParaRPr lang="en-US" dirty="0"/>
          </a:p>
        </p:txBody>
      </p:sp>
    </p:spTree>
    <p:extLst>
      <p:ext uri="{BB962C8B-B14F-4D97-AF65-F5344CB8AC3E}">
        <p14:creationId xmlns:p14="http://schemas.microsoft.com/office/powerpoint/2010/main" val="484266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WHAT IS AN OPTICAL ILLUSION?</a:t>
            </a:r>
            <a:endParaRPr lang="en-US" dirty="0">
              <a:solidFill>
                <a:schemeClr val="bg1">
                  <a:lumMod val="50000"/>
                </a:schemeClr>
              </a:solidFill>
            </a:endParaRPr>
          </a:p>
        </p:txBody>
      </p:sp>
      <p:sp>
        <p:nvSpPr>
          <p:cNvPr id="3" name="Content Placeholder 2"/>
          <p:cNvSpPr>
            <a:spLocks noGrp="1"/>
          </p:cNvSpPr>
          <p:nvPr>
            <p:ph idx="1"/>
          </p:nvPr>
        </p:nvSpPr>
        <p:spPr>
          <a:xfrm>
            <a:off x="838200" y="2322177"/>
            <a:ext cx="10515600" cy="4351338"/>
          </a:xfrm>
        </p:spPr>
        <p:txBody>
          <a:bodyPr>
            <a:normAutofit/>
          </a:bodyPr>
          <a:lstStyle/>
          <a:p>
            <a:pPr>
              <a:buFont typeface="Calibri" panose="020F0502020204030204" pitchFamily="34" charset="0"/>
              <a:buChar char="◌"/>
            </a:pPr>
            <a:r>
              <a:rPr lang="en-US" dirty="0" smtClean="0">
                <a:solidFill>
                  <a:schemeClr val="bg1">
                    <a:lumMod val="50000"/>
                  </a:schemeClr>
                </a:solidFill>
                <a:latin typeface="+mj-lt"/>
              </a:rPr>
              <a:t>an </a:t>
            </a:r>
            <a:r>
              <a:rPr lang="en-US" dirty="0">
                <a:solidFill>
                  <a:schemeClr val="bg1">
                    <a:lumMod val="50000"/>
                  </a:schemeClr>
                </a:solidFill>
                <a:latin typeface="+mj-lt"/>
              </a:rPr>
              <a:t>experience of seeing something that is not there or does not appear as it truly </a:t>
            </a:r>
            <a:r>
              <a:rPr lang="en-US" dirty="0" smtClean="0">
                <a:solidFill>
                  <a:schemeClr val="bg1">
                    <a:lumMod val="50000"/>
                  </a:schemeClr>
                </a:solidFill>
                <a:latin typeface="+mj-lt"/>
              </a:rPr>
              <a:t>exists</a:t>
            </a:r>
          </a:p>
          <a:p>
            <a:pPr>
              <a:buFont typeface="Calibri" panose="020F0502020204030204" pitchFamily="34" charset="0"/>
              <a:buChar char="◌"/>
            </a:pPr>
            <a:endParaRPr lang="en-US" dirty="0">
              <a:solidFill>
                <a:schemeClr val="bg1">
                  <a:lumMod val="50000"/>
                </a:schemeClr>
              </a:solidFill>
              <a:latin typeface="+mj-lt"/>
            </a:endParaRPr>
          </a:p>
          <a:p>
            <a:pPr>
              <a:buFont typeface="Calibri" panose="020F0502020204030204" pitchFamily="34" charset="0"/>
              <a:buChar char="◌"/>
            </a:pPr>
            <a:endParaRPr lang="en-US" dirty="0">
              <a:solidFill>
                <a:schemeClr val="bg1">
                  <a:lumMod val="50000"/>
                </a:schemeClr>
              </a:solidFill>
              <a:latin typeface="+mj-lt"/>
            </a:endParaRPr>
          </a:p>
          <a:p>
            <a:pPr>
              <a:buFont typeface="Calibri" panose="020F0502020204030204" pitchFamily="34" charset="0"/>
              <a:buChar char="◌"/>
            </a:pPr>
            <a:r>
              <a:rPr lang="en-US" dirty="0">
                <a:solidFill>
                  <a:schemeClr val="bg1">
                    <a:lumMod val="50000"/>
                  </a:schemeClr>
                </a:solidFill>
                <a:latin typeface="+mj-lt"/>
              </a:rPr>
              <a:t>something that deceives the eye by visually perceiving something that is not realistic</a:t>
            </a:r>
          </a:p>
          <a:p>
            <a:endParaRPr lang="en-US" dirty="0"/>
          </a:p>
        </p:txBody>
      </p:sp>
      <p:sp>
        <p:nvSpPr>
          <p:cNvPr id="4" name="Frame 3"/>
          <p:cNvSpPr/>
          <p:nvPr/>
        </p:nvSpPr>
        <p:spPr>
          <a:xfrm>
            <a:off x="160421" y="128336"/>
            <a:ext cx="11823032" cy="6545179"/>
          </a:xfrm>
          <a:prstGeom prst="frame">
            <a:avLst>
              <a:gd name="adj1" fmla="val 3431"/>
            </a:avLst>
          </a:prstGeom>
          <a:solidFill>
            <a:srgbClr val="B9DAE9"/>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009" y="474307"/>
            <a:ext cx="2593075" cy="1944806"/>
          </a:xfrm>
          <a:prstGeom prst="rect">
            <a:avLst/>
          </a:prstGeom>
        </p:spPr>
      </p:pic>
    </p:spTree>
    <p:extLst>
      <p:ext uri="{BB962C8B-B14F-4D97-AF65-F5344CB8AC3E}">
        <p14:creationId xmlns:p14="http://schemas.microsoft.com/office/powerpoint/2010/main" val="260077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8894" y="679119"/>
            <a:ext cx="10183906" cy="6186309"/>
          </a:xfrm>
          <a:prstGeom prst="rect">
            <a:avLst/>
          </a:prstGeom>
        </p:spPr>
        <p:txBody>
          <a:bodyPr wrap="square">
            <a:spAutoFit/>
          </a:bodyPr>
          <a:lstStyle/>
          <a:p>
            <a:r>
              <a:rPr lang="en-US" sz="2800" dirty="0" smtClean="0">
                <a:solidFill>
                  <a:schemeClr val="bg1">
                    <a:lumMod val="50000"/>
                  </a:schemeClr>
                </a:solidFill>
                <a:latin typeface="+mj-lt"/>
              </a:rPr>
              <a:t>3 MAIN TYPES: </a:t>
            </a:r>
          </a:p>
          <a:p>
            <a:pPr marL="514350" indent="-514350">
              <a:buFont typeface="+mj-lt"/>
              <a:buAutoNum type="arabicPeriod"/>
            </a:pPr>
            <a:endParaRPr lang="en-US" sz="2800" dirty="0">
              <a:solidFill>
                <a:schemeClr val="bg1">
                  <a:lumMod val="50000"/>
                </a:schemeClr>
              </a:solidFill>
              <a:latin typeface="+mj-lt"/>
            </a:endParaRPr>
          </a:p>
          <a:p>
            <a:pPr marL="514350" indent="-514350">
              <a:buFontTx/>
              <a:buAutoNum type="arabicPeriod"/>
            </a:pPr>
            <a:r>
              <a:rPr lang="en-US" sz="2800" u="sng" dirty="0" smtClean="0">
                <a:solidFill>
                  <a:schemeClr val="bg1">
                    <a:lumMod val="50000"/>
                  </a:schemeClr>
                </a:solidFill>
                <a:latin typeface="+mj-lt"/>
              </a:rPr>
              <a:t>A cognitive illusion </a:t>
            </a:r>
            <a:r>
              <a:rPr lang="en-US" sz="2800" dirty="0" smtClean="0">
                <a:solidFill>
                  <a:schemeClr val="bg1">
                    <a:lumMod val="50000"/>
                  </a:schemeClr>
                </a:solidFill>
                <a:latin typeface="+mj-lt"/>
              </a:rPr>
              <a:t>is when the eye is tricked because the brain makes unconscious interferences. </a:t>
            </a:r>
            <a:endParaRPr lang="en-US" sz="2800" dirty="0">
              <a:solidFill>
                <a:schemeClr val="bg1">
                  <a:lumMod val="50000"/>
                </a:schemeClr>
              </a:solidFill>
              <a:latin typeface="+mj-lt"/>
            </a:endParaRPr>
          </a:p>
          <a:p>
            <a:pPr marL="514350" indent="-514350">
              <a:buAutoNum type="arabicPeriod"/>
            </a:pPr>
            <a:endParaRPr lang="en-US" sz="2800" dirty="0" smtClean="0">
              <a:solidFill>
                <a:schemeClr val="bg1">
                  <a:lumMod val="50000"/>
                </a:schemeClr>
              </a:solidFill>
              <a:latin typeface="+mj-lt"/>
            </a:endParaRPr>
          </a:p>
          <a:p>
            <a:pPr marL="514350" indent="-514350">
              <a:buFont typeface="+mj-lt"/>
              <a:buAutoNum type="arabicPeriod"/>
            </a:pPr>
            <a:r>
              <a:rPr lang="en-US" sz="2800" u="sng" dirty="0" smtClean="0">
                <a:solidFill>
                  <a:schemeClr val="bg1">
                    <a:lumMod val="50000"/>
                  </a:schemeClr>
                </a:solidFill>
                <a:latin typeface="+mj-lt"/>
              </a:rPr>
              <a:t>A literal optical illusion </a:t>
            </a:r>
            <a:r>
              <a:rPr lang="en-US" sz="2800" dirty="0" smtClean="0">
                <a:solidFill>
                  <a:schemeClr val="bg1">
                    <a:lumMod val="50000"/>
                  </a:schemeClr>
                </a:solidFill>
                <a:latin typeface="+mj-lt"/>
              </a:rPr>
              <a:t>is when an images different from the objects that make it up.</a:t>
            </a:r>
            <a:endParaRPr lang="en-US" sz="2800" dirty="0">
              <a:solidFill>
                <a:schemeClr val="bg1">
                  <a:lumMod val="50000"/>
                </a:schemeClr>
              </a:solidFill>
              <a:latin typeface="+mj-lt"/>
            </a:endParaRPr>
          </a:p>
          <a:p>
            <a:pPr marL="514350" indent="-514350">
              <a:buAutoNum type="arabicPeriod"/>
            </a:pPr>
            <a:endParaRPr lang="en-US" sz="2800" dirty="0">
              <a:solidFill>
                <a:schemeClr val="bg1">
                  <a:lumMod val="50000"/>
                </a:schemeClr>
              </a:solidFill>
              <a:latin typeface="+mj-lt"/>
            </a:endParaRPr>
          </a:p>
          <a:p>
            <a:pPr marL="514350" indent="-514350">
              <a:buFont typeface="+mj-lt"/>
              <a:buAutoNum type="arabicPeriod"/>
            </a:pPr>
            <a:r>
              <a:rPr lang="en-US" sz="2800" u="sng" dirty="0" smtClean="0">
                <a:solidFill>
                  <a:schemeClr val="bg1">
                    <a:lumMod val="50000"/>
                  </a:schemeClr>
                </a:solidFill>
                <a:latin typeface="+mj-lt"/>
              </a:rPr>
              <a:t>A physiological optical illusion </a:t>
            </a:r>
            <a:r>
              <a:rPr lang="en-US" sz="2800" dirty="0" smtClean="0">
                <a:solidFill>
                  <a:schemeClr val="bg1">
                    <a:lumMod val="50000"/>
                  </a:schemeClr>
                </a:solidFill>
                <a:latin typeface="+mj-lt"/>
              </a:rPr>
              <a:t>is one that effects the eyes and brain because of excessive stimulation such as brightness, tilt, color, movement</a:t>
            </a:r>
          </a:p>
          <a:p>
            <a:endParaRPr lang="en-US" sz="2800" dirty="0">
              <a:solidFill>
                <a:schemeClr val="bg1">
                  <a:lumMod val="50000"/>
                </a:schemeClr>
              </a:solidFill>
              <a:latin typeface="+mj-lt"/>
            </a:endParaRPr>
          </a:p>
          <a:p>
            <a:pPr marL="514350" indent="-514350">
              <a:buAutoNum type="arabicPeriod" startAt="2"/>
            </a:pPr>
            <a:endParaRPr lang="en-US" sz="2800" dirty="0">
              <a:solidFill>
                <a:schemeClr val="bg1">
                  <a:lumMod val="50000"/>
                </a:schemeClr>
              </a:solidFill>
              <a:latin typeface="+mj-lt"/>
            </a:endParaRPr>
          </a:p>
          <a:p>
            <a:pPr marL="514350" indent="-514350">
              <a:buAutoNum type="arabicPeriod" startAt="3"/>
            </a:pPr>
            <a:endParaRPr lang="en-US" sz="3200" dirty="0"/>
          </a:p>
        </p:txBody>
      </p:sp>
      <p:sp>
        <p:nvSpPr>
          <p:cNvPr id="3" name="Frame 2"/>
          <p:cNvSpPr/>
          <p:nvPr/>
        </p:nvSpPr>
        <p:spPr>
          <a:xfrm>
            <a:off x="160421" y="128336"/>
            <a:ext cx="11823032" cy="6545179"/>
          </a:xfrm>
          <a:prstGeom prst="frame">
            <a:avLst>
              <a:gd name="adj1" fmla="val 3431"/>
            </a:avLst>
          </a:prstGeom>
          <a:solidFill>
            <a:srgbClr val="B9DAE9"/>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84122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COGNITIVE ILLUSIONS</a:t>
            </a:r>
            <a:endParaRPr lang="en-US" dirty="0">
              <a:solidFill>
                <a:schemeClr val="bg1">
                  <a:lumMod val="50000"/>
                </a:schemeClr>
              </a:solidFill>
            </a:endParaRPr>
          </a:p>
        </p:txBody>
      </p:sp>
      <p:sp>
        <p:nvSpPr>
          <p:cNvPr id="3" name="Content Placeholder 2"/>
          <p:cNvSpPr>
            <a:spLocks noGrp="1"/>
          </p:cNvSpPr>
          <p:nvPr>
            <p:ph idx="1"/>
          </p:nvPr>
        </p:nvSpPr>
        <p:spPr>
          <a:xfrm>
            <a:off x="838200" y="1825625"/>
            <a:ext cx="8191500" cy="4351338"/>
          </a:xfrm>
        </p:spPr>
        <p:txBody>
          <a:bodyPr/>
          <a:lstStyle/>
          <a:p>
            <a:r>
              <a:rPr lang="en-US" dirty="0" smtClean="0">
                <a:solidFill>
                  <a:schemeClr val="bg1">
                    <a:lumMod val="50000"/>
                  </a:schemeClr>
                </a:solidFill>
                <a:latin typeface="+mj-lt"/>
              </a:rPr>
              <a:t>Necker Cube is one of the most common examples</a:t>
            </a:r>
          </a:p>
          <a:p>
            <a:r>
              <a:rPr lang="en-US" dirty="0" smtClean="0">
                <a:solidFill>
                  <a:schemeClr val="bg1">
                    <a:lumMod val="50000"/>
                  </a:schemeClr>
                </a:solidFill>
                <a:latin typeface="+mj-lt"/>
              </a:rPr>
              <a:t>The box if shifted based on the viewer’s vision:</a:t>
            </a:r>
          </a:p>
          <a:p>
            <a:pPr marL="800100" lvl="2" indent="-342900">
              <a:spcBef>
                <a:spcPts val="1000"/>
              </a:spcBef>
              <a:buFont typeface="Courier New" panose="02070309020205020404" pitchFamily="49" charset="0"/>
              <a:buChar char="o"/>
            </a:pPr>
            <a:r>
              <a:rPr lang="en-US" dirty="0">
                <a:solidFill>
                  <a:schemeClr val="bg1">
                    <a:lumMod val="50000"/>
                  </a:schemeClr>
                </a:solidFill>
                <a:latin typeface="+mj-lt"/>
              </a:rPr>
              <a:t>Can be perceived from a downward position or an upward </a:t>
            </a:r>
            <a:r>
              <a:rPr lang="en-US" dirty="0" smtClean="0">
                <a:solidFill>
                  <a:schemeClr val="bg1">
                    <a:lumMod val="50000"/>
                  </a:schemeClr>
                </a:solidFill>
                <a:latin typeface="+mj-lt"/>
              </a:rPr>
              <a:t>position</a:t>
            </a:r>
          </a:p>
          <a:p>
            <a:r>
              <a:rPr lang="en-US" dirty="0" smtClean="0">
                <a:solidFill>
                  <a:schemeClr val="bg1">
                    <a:lumMod val="50000"/>
                  </a:schemeClr>
                </a:solidFill>
                <a:latin typeface="+mj-lt"/>
              </a:rPr>
              <a:t>An example of the human eye’s ability to see a 2D object in a 3D manner</a:t>
            </a:r>
          </a:p>
          <a:p>
            <a:r>
              <a:rPr lang="en-US" dirty="0" smtClean="0">
                <a:solidFill>
                  <a:schemeClr val="bg1">
                    <a:lumMod val="50000"/>
                  </a:schemeClr>
                </a:solidFill>
                <a:latin typeface="+mj-lt"/>
              </a:rPr>
              <a:t>Other cognitive illusion = impossible cube</a:t>
            </a:r>
          </a:p>
          <a:p>
            <a:pPr lvl="1"/>
            <a:r>
              <a:rPr lang="en-US" dirty="0" smtClean="0">
                <a:solidFill>
                  <a:schemeClr val="bg1">
                    <a:lumMod val="50000"/>
                  </a:schemeClr>
                </a:solidFill>
                <a:latin typeface="+mj-lt"/>
              </a:rPr>
              <a:t>Could seem to be possible at first, however it has missing sides and can never be fully drawn as a cube</a:t>
            </a:r>
          </a:p>
          <a:p>
            <a:pPr lvl="1"/>
            <a:r>
              <a:rPr lang="en-US" dirty="0" smtClean="0">
                <a:solidFill>
                  <a:schemeClr val="bg1">
                    <a:lumMod val="50000"/>
                  </a:schemeClr>
                </a:solidFill>
                <a:latin typeface="+mj-lt"/>
              </a:rPr>
              <a:t>The missing sections allow for us to perceive and misinterpret the image we are actually looking act</a:t>
            </a:r>
          </a:p>
          <a:p>
            <a:endParaRPr lang="en-US" dirty="0">
              <a:solidFill>
                <a:schemeClr val="bg1">
                  <a:lumMod val="50000"/>
                </a:schemeClr>
              </a:solidFill>
              <a:latin typeface="+mj-lt"/>
            </a:endParaRPr>
          </a:p>
          <a:p>
            <a:pPr marL="457200" lvl="1" indent="0">
              <a:buNone/>
            </a:pPr>
            <a:endParaRPr lang="en-US" dirty="0">
              <a:solidFill>
                <a:schemeClr val="bg1">
                  <a:lumMod val="50000"/>
                </a:schemeClr>
              </a:solidFill>
              <a:latin typeface="+mj-lt"/>
            </a:endParaRPr>
          </a:p>
        </p:txBody>
      </p:sp>
      <p:pic>
        <p:nvPicPr>
          <p:cNvPr id="6" name="Picture 2" descr="Necker_Cube_Small.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1901" y="454895"/>
            <a:ext cx="2816225" cy="27414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449433" y="3995738"/>
            <a:ext cx="2095500" cy="2181225"/>
          </a:xfrm>
          <a:prstGeom prst="rect">
            <a:avLst/>
          </a:prstGeom>
        </p:spPr>
      </p:pic>
    </p:spTree>
    <p:extLst>
      <p:ext uri="{BB962C8B-B14F-4D97-AF65-F5344CB8AC3E}">
        <p14:creationId xmlns:p14="http://schemas.microsoft.com/office/powerpoint/2010/main" val="3777176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LITERAL OPTICAL ILLUSIONS</a:t>
            </a:r>
            <a:endParaRPr lang="en-US" dirty="0">
              <a:solidFill>
                <a:schemeClr val="bg1">
                  <a:lumMod val="50000"/>
                </a:schemeClr>
              </a:solidFill>
            </a:endParaRPr>
          </a:p>
        </p:txBody>
      </p:sp>
      <p:sp>
        <p:nvSpPr>
          <p:cNvPr id="3" name="Content Placeholder 2"/>
          <p:cNvSpPr>
            <a:spLocks noGrp="1"/>
          </p:cNvSpPr>
          <p:nvPr>
            <p:ph idx="1"/>
          </p:nvPr>
        </p:nvSpPr>
        <p:spPr>
          <a:xfrm>
            <a:off x="838200" y="1593613"/>
            <a:ext cx="10515600" cy="4351338"/>
          </a:xfrm>
        </p:spPr>
        <p:txBody>
          <a:bodyPr/>
          <a:lstStyle/>
          <a:p>
            <a:r>
              <a:rPr lang="en-US" dirty="0" smtClean="0">
                <a:solidFill>
                  <a:schemeClr val="bg1">
                    <a:lumMod val="50000"/>
                  </a:schemeClr>
                </a:solidFill>
                <a:latin typeface="+mj-lt"/>
              </a:rPr>
              <a:t>Caused by one or more objects interacting with each other</a:t>
            </a:r>
          </a:p>
          <a:p>
            <a:r>
              <a:rPr lang="en-US" dirty="0" smtClean="0">
                <a:solidFill>
                  <a:schemeClr val="bg1">
                    <a:lumMod val="50000"/>
                  </a:schemeClr>
                </a:solidFill>
                <a:latin typeface="+mj-lt"/>
              </a:rPr>
              <a:t>Includes the weird ability of the human eye to assume details and fill in images when they do not truly exist</a:t>
            </a:r>
          </a:p>
          <a:p>
            <a:pPr lvl="1">
              <a:buFont typeface="Courier New" panose="02070309020205020404" pitchFamily="49" charset="0"/>
              <a:buChar char="o"/>
            </a:pPr>
            <a:r>
              <a:rPr lang="en-US" dirty="0">
                <a:solidFill>
                  <a:schemeClr val="bg1">
                    <a:lumMod val="50000"/>
                  </a:schemeClr>
                </a:solidFill>
                <a:latin typeface="+mj-lt"/>
              </a:rPr>
              <a:t>The brain will chose certain details and insert them into the </a:t>
            </a:r>
            <a:r>
              <a:rPr lang="en-US" dirty="0" smtClean="0">
                <a:solidFill>
                  <a:schemeClr val="bg1">
                    <a:lumMod val="50000"/>
                  </a:schemeClr>
                </a:solidFill>
                <a:latin typeface="+mj-lt"/>
              </a:rPr>
              <a:t>image</a:t>
            </a:r>
          </a:p>
          <a:p>
            <a:r>
              <a:rPr lang="en-US" dirty="0" smtClean="0">
                <a:solidFill>
                  <a:schemeClr val="bg1">
                    <a:lumMod val="50000"/>
                  </a:schemeClr>
                </a:solidFill>
                <a:latin typeface="+mj-lt"/>
              </a:rPr>
              <a:t>Common example = elephant with more than 4 feet</a:t>
            </a:r>
          </a:p>
          <a:p>
            <a:endParaRPr lang="en-US" dirty="0" smtClean="0">
              <a:solidFill>
                <a:schemeClr val="bg1">
                  <a:lumMod val="50000"/>
                </a:schemeClr>
              </a:solidFill>
              <a:latin typeface="+mj-lt"/>
            </a:endParaRPr>
          </a:p>
          <a:p>
            <a:endParaRPr lang="en-US" dirty="0" smtClean="0">
              <a:solidFill>
                <a:schemeClr val="bg1">
                  <a:lumMod val="50000"/>
                </a:schemeClr>
              </a:solidFill>
              <a:latin typeface="+mj-lt"/>
            </a:endParaRPr>
          </a:p>
        </p:txBody>
      </p:sp>
      <p:pic>
        <p:nvPicPr>
          <p:cNvPr id="4" name="Picture 3"/>
          <p:cNvPicPr>
            <a:picLocks noChangeAspect="1"/>
          </p:cNvPicPr>
          <p:nvPr/>
        </p:nvPicPr>
        <p:blipFill>
          <a:blip r:embed="rId2"/>
          <a:stretch>
            <a:fillRect/>
          </a:stretch>
        </p:blipFill>
        <p:spPr>
          <a:xfrm>
            <a:off x="4067033" y="4140716"/>
            <a:ext cx="3555810" cy="2539864"/>
          </a:xfrm>
          <a:prstGeom prst="rect">
            <a:avLst/>
          </a:prstGeom>
        </p:spPr>
      </p:pic>
    </p:spTree>
    <p:extLst>
      <p:ext uri="{BB962C8B-B14F-4D97-AF65-F5344CB8AC3E}">
        <p14:creationId xmlns:p14="http://schemas.microsoft.com/office/powerpoint/2010/main" val="3401990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solidFill>
                  <a:schemeClr val="bg1">
                    <a:lumMod val="50000"/>
                  </a:schemeClr>
                </a:solidFill>
              </a:rPr>
              <a:t>PHYSIOLOGICAL OPTICAL ILLUSIONS</a:t>
            </a:r>
            <a:endParaRPr lang="en-US" dirty="0">
              <a:solidFill>
                <a:schemeClr val="bg1">
                  <a:lumMod val="50000"/>
                </a:schemeClr>
              </a:solidFill>
            </a:endParaRPr>
          </a:p>
        </p:txBody>
      </p:sp>
      <p:sp>
        <p:nvSpPr>
          <p:cNvPr id="3" name="Content Placeholder 2"/>
          <p:cNvSpPr>
            <a:spLocks noGrp="1"/>
          </p:cNvSpPr>
          <p:nvPr>
            <p:ph idx="1"/>
          </p:nvPr>
        </p:nvSpPr>
        <p:spPr>
          <a:xfrm>
            <a:off x="838200" y="1325563"/>
            <a:ext cx="10515600" cy="4351338"/>
          </a:xfrm>
        </p:spPr>
        <p:txBody>
          <a:bodyPr/>
          <a:lstStyle/>
          <a:p>
            <a:r>
              <a:rPr lang="en-US" dirty="0" smtClean="0">
                <a:solidFill>
                  <a:schemeClr val="bg1">
                    <a:lumMod val="50000"/>
                  </a:schemeClr>
                </a:solidFill>
                <a:latin typeface="+mj-lt"/>
              </a:rPr>
              <a:t>Due to the over occurrence of an image and the over stimulation of bright light</a:t>
            </a:r>
          </a:p>
          <a:p>
            <a:r>
              <a:rPr lang="en-US" dirty="0" smtClean="0">
                <a:solidFill>
                  <a:schemeClr val="bg1">
                    <a:lumMod val="50000"/>
                  </a:schemeClr>
                </a:solidFill>
                <a:latin typeface="+mj-lt"/>
              </a:rPr>
              <a:t>Common example = The Herman Grid</a:t>
            </a:r>
          </a:p>
          <a:p>
            <a:pPr lvl="1">
              <a:buFont typeface="Courier New" panose="02070309020205020404" pitchFamily="49" charset="0"/>
              <a:buChar char="o"/>
            </a:pPr>
            <a:r>
              <a:rPr lang="en-US" dirty="0" smtClean="0">
                <a:solidFill>
                  <a:schemeClr val="bg1">
                    <a:lumMod val="50000"/>
                  </a:schemeClr>
                </a:solidFill>
                <a:latin typeface="+mj-lt"/>
              </a:rPr>
              <a:t>“the contrast between the two images causes the human eye to see gray </a:t>
            </a:r>
            <a:r>
              <a:rPr lang="en-US" dirty="0" err="1" smtClean="0">
                <a:solidFill>
                  <a:schemeClr val="bg1">
                    <a:lumMod val="50000"/>
                  </a:schemeClr>
                </a:solidFill>
                <a:latin typeface="+mj-lt"/>
              </a:rPr>
              <a:t>blibs</a:t>
            </a:r>
            <a:r>
              <a:rPr lang="en-US" dirty="0" smtClean="0">
                <a:solidFill>
                  <a:schemeClr val="bg1">
                    <a:lumMod val="50000"/>
                  </a:schemeClr>
                </a:solidFill>
                <a:latin typeface="+mj-lt"/>
              </a:rPr>
              <a:t> in the center unless an specific intersection is focused on”</a:t>
            </a:r>
          </a:p>
          <a:p>
            <a:pPr lvl="1">
              <a:buFont typeface="Courier New" panose="02070309020205020404" pitchFamily="49" charset="0"/>
              <a:buChar char="o"/>
            </a:pPr>
            <a:r>
              <a:rPr lang="en-US" dirty="0" smtClean="0">
                <a:solidFill>
                  <a:schemeClr val="bg1">
                    <a:lumMod val="50000"/>
                  </a:schemeClr>
                </a:solidFill>
                <a:latin typeface="+mj-lt"/>
              </a:rPr>
              <a:t>First found by </a:t>
            </a:r>
            <a:r>
              <a:rPr lang="en-US" dirty="0" err="1" smtClean="0">
                <a:solidFill>
                  <a:schemeClr val="bg1">
                    <a:lumMod val="50000"/>
                  </a:schemeClr>
                </a:solidFill>
                <a:latin typeface="+mj-lt"/>
              </a:rPr>
              <a:t>Ludimar</a:t>
            </a:r>
            <a:r>
              <a:rPr lang="en-US" dirty="0" smtClean="0">
                <a:solidFill>
                  <a:schemeClr val="bg1">
                    <a:lumMod val="50000"/>
                  </a:schemeClr>
                </a:solidFill>
                <a:latin typeface="+mj-lt"/>
              </a:rPr>
              <a:t> Hermann</a:t>
            </a:r>
          </a:p>
        </p:txBody>
      </p:sp>
      <p:pic>
        <p:nvPicPr>
          <p:cNvPr id="4" name="Picture 3"/>
          <p:cNvPicPr>
            <a:picLocks noChangeAspect="1"/>
          </p:cNvPicPr>
          <p:nvPr/>
        </p:nvPicPr>
        <p:blipFill>
          <a:blip r:embed="rId2"/>
          <a:stretch>
            <a:fillRect/>
          </a:stretch>
        </p:blipFill>
        <p:spPr>
          <a:xfrm>
            <a:off x="6624965" y="3501232"/>
            <a:ext cx="3451859" cy="3105308"/>
          </a:xfrm>
          <a:prstGeom prst="rect">
            <a:avLst/>
          </a:prstGeom>
        </p:spPr>
      </p:pic>
    </p:spTree>
    <p:extLst>
      <p:ext uri="{BB962C8B-B14F-4D97-AF65-F5344CB8AC3E}">
        <p14:creationId xmlns:p14="http://schemas.microsoft.com/office/powerpoint/2010/main" val="600350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ysiological illusion 3"/>
          <p:cNvPicPr>
            <a:picLocks noChangeAspect="1" noChangeArrowheads="1"/>
          </p:cNvPicPr>
          <p:nvPr/>
        </p:nvPicPr>
        <p:blipFill rotWithShape="1">
          <a:blip r:embed="rId2">
            <a:extLst>
              <a:ext uri="{28A0092B-C50C-407E-A947-70E740481C1C}">
                <a14:useLocalDpi xmlns:a14="http://schemas.microsoft.com/office/drawing/2010/main" val="0"/>
              </a:ext>
            </a:extLst>
          </a:blip>
          <a:srcRect l="1989" t="1586" r="1009" b="1000"/>
          <a:stretch/>
        </p:blipFill>
        <p:spPr bwMode="auto">
          <a:xfrm>
            <a:off x="3350953" y="1152140"/>
            <a:ext cx="5459614" cy="54989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0080" y="136477"/>
            <a:ext cx="10881360" cy="1015663"/>
          </a:xfrm>
          <a:prstGeom prst="rect">
            <a:avLst/>
          </a:prstGeom>
          <a:noFill/>
        </p:spPr>
        <p:txBody>
          <a:bodyPr wrap="square" rtlCol="0">
            <a:spAutoFit/>
          </a:bodyPr>
          <a:lstStyle/>
          <a:p>
            <a:pPr algn="ctr"/>
            <a:r>
              <a:rPr lang="en-US" sz="3000" dirty="0" smtClean="0">
                <a:solidFill>
                  <a:schemeClr val="bg1">
                    <a:lumMod val="50000"/>
                  </a:schemeClr>
                </a:solidFill>
                <a:latin typeface="+mj-lt"/>
              </a:rPr>
              <a:t>Another example of a physiological optical illusion: is the picture really moving?</a:t>
            </a:r>
            <a:endParaRPr lang="en-US" sz="3000" dirty="0">
              <a:solidFill>
                <a:schemeClr val="bg1">
                  <a:lumMod val="50000"/>
                </a:schemeClr>
              </a:solidFill>
              <a:latin typeface="+mj-lt"/>
            </a:endParaRPr>
          </a:p>
        </p:txBody>
      </p:sp>
    </p:spTree>
    <p:extLst>
      <p:ext uri="{BB962C8B-B14F-4D97-AF65-F5344CB8AC3E}">
        <p14:creationId xmlns:p14="http://schemas.microsoft.com/office/powerpoint/2010/main" val="370564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408"/>
            <a:ext cx="10515600" cy="1325563"/>
          </a:xfrm>
        </p:spPr>
        <p:txBody>
          <a:bodyPr/>
          <a:lstStyle/>
          <a:p>
            <a:r>
              <a:rPr lang="en-US" dirty="0" smtClean="0">
                <a:solidFill>
                  <a:schemeClr val="bg1">
                    <a:lumMod val="50000"/>
                  </a:schemeClr>
                </a:solidFill>
              </a:rPr>
              <a:t>TIED TO PREVIOUS WORK</a:t>
            </a:r>
            <a:endParaRPr lang="en-US" dirty="0">
              <a:solidFill>
                <a:schemeClr val="bg1">
                  <a:lumMod val="50000"/>
                </a:schemeClr>
              </a:solidFill>
            </a:endParaRPr>
          </a:p>
        </p:txBody>
      </p:sp>
      <p:sp>
        <p:nvSpPr>
          <p:cNvPr id="3" name="Content Placeholder 2"/>
          <p:cNvSpPr>
            <a:spLocks noGrp="1"/>
          </p:cNvSpPr>
          <p:nvPr>
            <p:ph idx="1"/>
          </p:nvPr>
        </p:nvSpPr>
        <p:spPr>
          <a:xfrm>
            <a:off x="838200" y="1485971"/>
            <a:ext cx="10515600" cy="4351338"/>
          </a:xfrm>
        </p:spPr>
        <p:txBody>
          <a:bodyPr/>
          <a:lstStyle/>
          <a:p>
            <a:r>
              <a:rPr lang="en-US" dirty="0" err="1" smtClean="0">
                <a:solidFill>
                  <a:schemeClr val="bg1">
                    <a:lumMod val="50000"/>
                  </a:schemeClr>
                </a:solidFill>
                <a:latin typeface="+mj-lt"/>
              </a:rPr>
              <a:t>Müiller-Lyer</a:t>
            </a:r>
            <a:r>
              <a:rPr lang="en-US" dirty="0" smtClean="0">
                <a:solidFill>
                  <a:schemeClr val="bg1">
                    <a:lumMod val="50000"/>
                  </a:schemeClr>
                </a:solidFill>
                <a:latin typeface="+mj-lt"/>
              </a:rPr>
              <a:t> Illusion</a:t>
            </a:r>
          </a:p>
          <a:p>
            <a:pPr lvl="1"/>
            <a:r>
              <a:rPr lang="en-US" dirty="0" smtClean="0">
                <a:solidFill>
                  <a:schemeClr val="bg1">
                    <a:lumMod val="50000"/>
                  </a:schemeClr>
                </a:solidFill>
                <a:latin typeface="+mj-lt"/>
              </a:rPr>
              <a:t>An optical illusion that consists of straight line segments of equal length, the different arrows on each line segment cause the line segments to seem unequal</a:t>
            </a:r>
          </a:p>
          <a:p>
            <a:pPr lvl="1"/>
            <a:r>
              <a:rPr lang="en-US" dirty="0" smtClean="0">
                <a:solidFill>
                  <a:schemeClr val="bg1">
                    <a:lumMod val="50000"/>
                  </a:schemeClr>
                </a:solidFill>
                <a:latin typeface="+mj-lt"/>
              </a:rPr>
              <a:t>The fins, which are on the end of the line segments, can point inwards or outwards making the shaft seem longer or shorter</a:t>
            </a:r>
            <a:endParaRPr lang="en-US" dirty="0">
              <a:solidFill>
                <a:schemeClr val="bg1">
                  <a:lumMod val="50000"/>
                </a:schemeClr>
              </a:solidFill>
              <a:latin typeface="+mj-lt"/>
            </a:endParaRPr>
          </a:p>
        </p:txBody>
      </p:sp>
      <p:pic>
        <p:nvPicPr>
          <p:cNvPr id="1026" name="Picture 2" descr="http://upload.wikimedia.org/wikipedia/commons/thumb/f/fe/M%C3%BCller-Lyer_illusion.svg/200px-M%C3%BCller-Lyer_illusion.svg.png"/>
          <p:cNvPicPr>
            <a:picLocks noChangeAspect="1" noChangeArrowheads="1"/>
          </p:cNvPicPr>
          <p:nvPr/>
        </p:nvPicPr>
        <p:blipFill rotWithShape="1">
          <a:blip r:embed="rId2">
            <a:extLst>
              <a:ext uri="{28A0092B-C50C-407E-A947-70E740481C1C}">
                <a14:useLocalDpi xmlns:a14="http://schemas.microsoft.com/office/drawing/2010/main" val="0"/>
              </a:ext>
            </a:extLst>
          </a:blip>
          <a:srcRect t="53604"/>
          <a:stretch/>
        </p:blipFill>
        <p:spPr bwMode="auto">
          <a:xfrm>
            <a:off x="6767461" y="3997435"/>
            <a:ext cx="4693034" cy="23842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upload.wikimedia.org/wikipedia/commons/thumb/f/fe/M%C3%BCller-Lyer_illusion.svg/200px-M%C3%BCller-Lyer_illusion.svg.png"/>
          <p:cNvPicPr>
            <a:picLocks noChangeAspect="1" noChangeArrowheads="1"/>
          </p:cNvPicPr>
          <p:nvPr/>
        </p:nvPicPr>
        <p:blipFill rotWithShape="1">
          <a:blip r:embed="rId2">
            <a:extLst>
              <a:ext uri="{28A0092B-C50C-407E-A947-70E740481C1C}">
                <a14:useLocalDpi xmlns:a14="http://schemas.microsoft.com/office/drawing/2010/main" val="0"/>
              </a:ext>
            </a:extLst>
          </a:blip>
          <a:srcRect b="46473"/>
          <a:stretch/>
        </p:blipFill>
        <p:spPr bwMode="auto">
          <a:xfrm>
            <a:off x="1067725" y="3997435"/>
            <a:ext cx="4486914" cy="262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63171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553</TotalTime>
  <Words>607</Words>
  <Application>Microsoft Office PowerPoint</Application>
  <PresentationFormat>Widescreen</PresentationFormat>
  <Paragraphs>81</Paragraphs>
  <Slides>18</Slides>
  <Notes>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18</vt:i4>
      </vt:variant>
    </vt:vector>
  </HeadingPairs>
  <TitlesOfParts>
    <vt:vector size="35" baseType="lpstr">
      <vt:lpstr>Aharoni</vt:lpstr>
      <vt:lpstr>Arial</vt:lpstr>
      <vt:lpstr>Arial Rounded MT Bold</vt:lpstr>
      <vt:lpstr>Book Antiqua</vt:lpstr>
      <vt:lpstr>Calibri</vt:lpstr>
      <vt:lpstr>Calibri Light</vt:lpstr>
      <vt:lpstr>Consolas</vt:lpstr>
      <vt:lpstr>Courier New</vt:lpstr>
      <vt:lpstr>Gisha</vt:lpstr>
      <vt:lpstr>Lucida Handwriting</vt:lpstr>
      <vt:lpstr>Times New Roman</vt:lpstr>
      <vt:lpstr>Tw Cen MT</vt:lpstr>
      <vt:lpstr>Tw Cen MT Condensed</vt:lpstr>
      <vt:lpstr>Wingdings</vt:lpstr>
      <vt:lpstr>Wingdings 3</vt:lpstr>
      <vt:lpstr>Office Theme</vt:lpstr>
      <vt:lpstr>Integral</vt:lpstr>
      <vt:lpstr>Optical Illusions </vt:lpstr>
      <vt:lpstr>Our Investigation</vt:lpstr>
      <vt:lpstr>WHAT IS AN OPTICAL ILLUSION?</vt:lpstr>
      <vt:lpstr>PowerPoint Presentation</vt:lpstr>
      <vt:lpstr>COGNITIVE ILLUSIONS</vt:lpstr>
      <vt:lpstr>LITERAL OPTICAL ILLUSIONS</vt:lpstr>
      <vt:lpstr>PHYSIOLOGICAL OPTICAL ILLUSIONS</vt:lpstr>
      <vt:lpstr>PowerPoint Presentation</vt:lpstr>
      <vt:lpstr>TIED TO PREVIOUS WORK</vt:lpstr>
      <vt:lpstr>After Images</vt:lpstr>
      <vt:lpstr>PowerPoint Presentation</vt:lpstr>
      <vt:lpstr>PowerPoint Presentation</vt:lpstr>
      <vt:lpstr>PowerPoint Presentation</vt:lpstr>
      <vt:lpstr>PowerPoint Presentation</vt:lpstr>
      <vt:lpstr>Our Investigation</vt:lpstr>
      <vt:lpstr>Sources </vt:lpstr>
      <vt:lpstr>Annotated Bibliography</vt:lpstr>
      <vt:lpstr>PowerPoint Presentation</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 Illusion</dc:title>
  <dc:creator>Askew, Sally</dc:creator>
  <cp:lastModifiedBy>Morris, Hailey</cp:lastModifiedBy>
  <cp:revision>30</cp:revision>
  <dcterms:created xsi:type="dcterms:W3CDTF">2015-01-05T19:34:29Z</dcterms:created>
  <dcterms:modified xsi:type="dcterms:W3CDTF">2015-09-09T15:39:38Z</dcterms:modified>
</cp:coreProperties>
</file>