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58" r:id="rId4"/>
    <p:sldId id="274" r:id="rId5"/>
    <p:sldId id="261" r:id="rId6"/>
    <p:sldId id="273" r:id="rId7"/>
    <p:sldId id="260" r:id="rId8"/>
    <p:sldId id="262" r:id="rId9"/>
    <p:sldId id="281" r:id="rId10"/>
    <p:sldId id="286" r:id="rId11"/>
    <p:sldId id="283" r:id="rId12"/>
    <p:sldId id="284" r:id="rId13"/>
    <p:sldId id="277" r:id="rId14"/>
    <p:sldId id="278" r:id="rId15"/>
    <p:sldId id="279" r:id="rId16"/>
    <p:sldId id="280" r:id="rId17"/>
    <p:sldId id="282"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78276" autoAdjust="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5-05-11T22:50:12.592"/>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C5166C31-527F-46C5-877C-452D072BB7B9}" emma:medium="tactile" emma:mode="ink">
          <msink:context xmlns:msink="http://schemas.microsoft.com/ink/2010/main" type="writingRegion" rotatedBoundingBox="3255,1073 3270,1073 3270,1088 3255,1088"/>
        </emma:interpretation>
      </emma:emma>
    </inkml:annotationXML>
    <inkml:traceGroup>
      <inkml:annotationXML>
        <emma:emma xmlns:emma="http://www.w3.org/2003/04/emma" version="1.0">
          <emma:interpretation id="{13AF4A84-DD2D-44C1-8B19-B563DF0E2DB5}" emma:medium="tactile" emma:mode="ink">
            <msink:context xmlns:msink="http://schemas.microsoft.com/ink/2010/main" type="paragraph" rotatedBoundingBox="3255,1073 3270,1073 3270,1088 3255,1088" alignmentLevel="1"/>
          </emma:interpretation>
        </emma:emma>
      </inkml:annotationXML>
      <inkml:traceGroup>
        <inkml:annotationXML>
          <emma:emma xmlns:emma="http://www.w3.org/2003/04/emma" version="1.0">
            <emma:interpretation id="{70091305-D967-4DA3-86E0-A667D9BF810D}" emma:medium="tactile" emma:mode="ink">
              <msink:context xmlns:msink="http://schemas.microsoft.com/ink/2010/main" type="line" rotatedBoundingBox="3255,1073 3270,1073 3270,1088 3255,1088"/>
            </emma:interpretation>
          </emma:emma>
        </inkml:annotationXML>
        <inkml:traceGroup>
          <inkml:annotationXML>
            <emma:emma xmlns:emma="http://www.w3.org/2003/04/emma" version="1.0">
              <emma:interpretation id="{6C9673DD-7B06-4EB6-8BA6-8E1B4BC63460}" emma:medium="tactile" emma:mode="ink">
                <msink:context xmlns:msink="http://schemas.microsoft.com/ink/2010/main" type="inkWord" rotatedBoundingBox="3255,1073 3270,1073 3270,1088 3255,1088"/>
              </emma:interpretation>
              <emma:one-of disjunction-type="recognition" id="oneOf0">
                <emma:interpretation id="interp0" emma:lang="en-US" emma:confidence="0">
                  <emma:literal>t</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r</emma:literal>
                </emma:interpretation>
                <emma:interpretation id="interp4" emma:lang="en-US" emma:confidence="0">
                  <emma:literal>f</emma:literal>
                </emma:interpretation>
              </emma:one-of>
            </emma:emma>
          </inkml:annotationXML>
          <inkml:trace contextRef="#ctx0" brushRef="#br0">0 0 0</inkml:trace>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196.78027" units="1/in"/>
          <inkml:channelProperty channel="Y" name="resolution" value="5041.07666" units="1/in"/>
          <inkml:channelProperty channel="F" name="resolution" value="0" units="1/dev"/>
          <inkml:channelProperty channel="T" name="resolution" value="1" units="1/dev"/>
        </inkml:channelProperties>
      </inkml:inkSource>
      <inkml:timestamp xml:id="ts0" timeString="2015-05-26T19:58:38.0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8728 7717 0 0,'0'0'0'0,"0"0"0"0,0 0 0 0,0 0 0 0,0 0 0 0,0 0 0 0,0 0 0 0,0 0 0 0,0 0 0 0,0 0 0 0,0 0 0 0,0 0 0 0,0 0 0 0,0 0 0 0,0 0 0 0,0 0 0 0,-210 0 0 0,210 0 0 0,0 0 0 0,0 0 0 0,0 0 0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37.51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7DF9E98-0ADB-46BD-8EA6-547C9076DF70}" emma:medium="tactile" emma:mode="ink">
          <msink:context xmlns:msink="http://schemas.microsoft.com/ink/2010/main" type="writingRegion" rotatedBoundingBox="25367,8470 27702,8428 27712,8987 25377,9029"/>
        </emma:interpretation>
      </emma:emma>
    </inkml:annotationXML>
    <inkml:traceGroup>
      <inkml:annotationXML>
        <emma:emma xmlns:emma="http://www.w3.org/2003/04/emma" version="1.0">
          <emma:interpretation id="{D3162FFB-60B3-4C9F-AB7E-B2D453F1D415}" emma:medium="tactile" emma:mode="ink">
            <msink:context xmlns:msink="http://schemas.microsoft.com/ink/2010/main" type="paragraph" rotatedBoundingBox="25367,8470 27702,8428 27712,8987 25377,9029" alignmentLevel="1"/>
          </emma:interpretation>
        </emma:emma>
      </inkml:annotationXML>
      <inkml:traceGroup>
        <inkml:annotationXML>
          <emma:emma xmlns:emma="http://www.w3.org/2003/04/emma" version="1.0">
            <emma:interpretation id="{3E1A0BAB-7BDE-4E0E-ABEB-B3F8EC0FAC64}" emma:medium="tactile" emma:mode="ink">
              <msink:context xmlns:msink="http://schemas.microsoft.com/ink/2010/main" type="line" rotatedBoundingBox="25367,8470 27702,8428 27712,8987 25377,9029"/>
            </emma:interpretation>
          </emma:emma>
        </inkml:annotationXML>
        <inkml:traceGroup>
          <inkml:annotationXML>
            <emma:emma xmlns:emma="http://www.w3.org/2003/04/emma" version="1.0">
              <emma:interpretation id="{1BE8CD09-B853-4734-980A-73D18C0EDECF}" emma:medium="tactile" emma:mode="ink">
                <msink:context xmlns:msink="http://schemas.microsoft.com/ink/2010/main" type="inkWord" rotatedBoundingBox="25367,8470 27702,8428 27712,8987 25377,9029"/>
              </emma:interpretation>
              <emma:one-of disjunction-type="recognition" id="oneOf0">
                <emma:interpretation id="interp0" emma:lang="en-US" emma:confidence="1">
                  <emma:literal>0.2m</emma:literal>
                </emma:interpretation>
                <emma:interpretation id="interp1" emma:lang="en-US" emma:confidence="1">
                  <emma:literal>0. 2m</emma:literal>
                </emma:interpretation>
                <emma:interpretation id="interp2" emma:lang="en-US" emma:confidence="0">
                  <emma:literal>0. 2 m</emma:literal>
                </emma:interpretation>
                <emma:interpretation id="interp3" emma:lang="en-US" emma:confidence="0">
                  <emma:literal>0.2 m</emma:literal>
                </emma:interpretation>
                <emma:interpretation id="interp4" emma:lang="en-US" emma:confidence="0">
                  <emma:literal>0. 2 M</emma:literal>
                </emma:interpretation>
              </emma:one-of>
            </emma:emma>
          </inkml:annotationXML>
          <inkml:trace contextRef="#ctx0" brushRef="#br0">213 18 1419 0,'-5'-14'4902'15,"5"14"258"-15,-21-4 0 16,8 15-2580-16,-15-11-774 15,20 11-387-15,-19 2-645 16,12 18 0-16,-12 0-129 16,8 16-129-16,-3-1-258 15,8 11 129-15,2 3-129 16,12-1-129-16,0-5 129 15,18-6-258-15,11-12 0 16,5-10 129-16,5-10-129 16,4-16 0-16,0-18 0 15,-4-16-129-15,-5-10 0 0,-11-15 0 16,-10-4 129-16,-10-3-258 15,-3 5 129-15,-18 3 0 16,-9 14 0-16,-6 5-129 16,-1 21-129-16,-5 5-258 15,16 16-516-15,-16-3-1935 16,21 10-1806-16,6 8-258 15,12-18-387-15</inkml:trace>
          <inkml:trace contextRef="#ctx0" brushRef="#br0">633 408 1 0,'0'0'4256'16,"0"0"388"-16,0 0-1806 15,0 0-258-15,0 0-129 16,0 0-516-16,0 0-129 15,0 0 0-15,0 0-387 16,0 0-129-16,0 0-387 16,0 0-258-16,0 0-258 15,-18 0-258-15</inkml:trace>
          <inkml:trace contextRef="#ctx0" brushRef="#br0" timeOffset="1357.2783">902 77 1161 0,'0'0'5289'16,"-20"-4"0"-16,20 4-258 15,-13-25-2580-15,13 25-516 16,0 0-645-16,13-12-516 0,-13 12-258 16,36-23-258-16,-9 14 0 15,6 0 129-15,1 4-258 16,-1 5-129-16,3 0 0 15,-5 14 0-15,-4 4 0 16,-11 9 129-16,-7 8-129 16,-9 5 0-16,-3 3 0 15,-13 3 129-15,-8 0-129 16,-9-1 129-16,0-3-129 15,2-3 129-15,-3-4 129 16,7-4-129-16,0-8 0 16,8-5 0-16,1-5 0 0,18-13 0 15,-17 15 0-15,17-15 129 16,0 0-258-16,0 0 129 15,0 0 0-15,0 0 129 16,9-11-129-16,-9 11 0 16,20-13 0-16,-4 9 0 15,2 0 0-15,4-2-129 16,7 3 129-16,3 1-129 15,7-1 0-15,7-1 129 16,4 2-129-16,5-3 0 16,-3-1 0-16,-1 3-129 15,-2 0 129-15,-4-2-129 16,-8 3 0-16,-13-2-129 0,-3 4 0 15,-21 0-516-15,24 0-2967 16,-24 0-1419-16,0 0-258 16,-9 0-516-16</inkml:trace>
          <inkml:trace contextRef="#ctx0" brushRef="#br0" timeOffset="2480.5431">1725 84 7224 0,'0'-28'5160'0,"0"28"-129"16,0 0-774-16,-14-3-3096 15,14 10-258-15,0-7-516 16,5 42 129-16,-2-11 0 0,7 7-129 15,-2 0-129-15,1 8 0 16,-3-4-129-16,1-1 129 16,-2-6-258-16,-2-7 0 15,-3-12 0-15,0-16-129 16,0 0 0-16,-17-5 0 15,8-19 0-15,3-15 0 16,5-6 0-16,-4-4 0 16,5 2 0-16,11 1 0 15,5 4 129-15,2 4 0 16,3 12 0-16,1 12 0 15,2 14 0-15,0 0 129 0,-3 17 0 16,-2 12 0-16,-2 7 0 16,-4 8 129-16,-2-2-129 15,-1 7 0 1,-2-1 129-16,-3-9-129 15,-5-5 0-15,2-9-129 0,-1-9 0 16,-1-16 0-16,0 0-129 16,0-10 129-16,0-17-129 15,0-15 0-15,2-7 0 16,2-6 0-16,4 2 0 15,1-2 0-15,7 5 129 16,2 7-129-16,5 7 129 16,2 11 0-16,3 8 0 0,-1 9 129 15,-2 8 0 1,5 3 0-16,-4 15 0 15,-3 11 129-15,-3 6-129 16,-1 7 129-16,-8 4 0 0,1 8-129 16,-2-7 0-16,-1 0 129 15,-5-8-258-15,1-7 129 16,-1-9-129-16,-2-9 0 15,-2-14-129-15,0 0 0 16,0 0-258-16,0-27-258 16,0 27-2064-16,4-29-2322 15,-4 6-387-15,-10 1-387 16,-4 5-129-16</inkml:trace>
        </inkml:traceGroup>
      </inkml:traceGroup>
    </inkml:traceGroup>
  </inkml:traceGroup>
</inkml:ink>
</file>

<file path=ppt/ink/ink4.xml><?xml version="1.0" encoding="utf-8"?>
<inkml:ink xmlns:inkml="http://www.w3.org/2003/InkML">
  <inkml:definitions/>
  <inkml:traceGroup>
    <inkml:annotationXML>
      <emma:emma xmlns:emma="http://www.w3.org/2003/04/emma" version="1.0">
        <emma:interpretation id="{0A599FEB-640F-411F-8B31-6CFEBD145468}" emma:medium="tactile" emma:mode="ink">
          <msink:context xmlns:msink="http://schemas.microsoft.com/ink/2010/main" type="writingRegion" rotatedBoundingBox="34506,16591 34716,16591 34716,16606 34506,16606"/>
        </emma:interpretation>
      </emma:emma>
    </inkml:annotationXML>
    <inkml:traceGroup>
      <inkml:annotationXML>
        <emma:emma xmlns:emma="http://www.w3.org/2003/04/emma" version="1.0">
          <emma:interpretation id="{71CADA2C-E4AF-4CF0-9D10-6EC9B63A63BE}" emma:medium="tactile" emma:mode="ink">
            <msink:context xmlns:msink="http://schemas.microsoft.com/ink/2010/main" type="paragraph" rotatedBoundingBox="34506,16591 34716,16591 34716,16606 34506,16606" alignmentLevel="1"/>
          </emma:interpretation>
        </emma:emma>
      </inkml:annotationXML>
      <inkml:traceGroup>
        <inkml:annotationXML>
          <emma:emma xmlns:emma="http://www.w3.org/2003/04/emma" version="1.0">
            <emma:interpretation id="{AC7997C8-7B97-40A8-B647-94872A724753}" emma:medium="tactile" emma:mode="ink">
              <msink:context xmlns:msink="http://schemas.microsoft.com/ink/2010/main" type="line" rotatedBoundingBox="34506,16591 34716,16591 34716,16606 34506,16606"/>
            </emma:interpretation>
          </emma:emma>
        </inkml:annotationXML>
        <inkml:traceGroup>
          <inkml:annotationXML>
            <emma:emma xmlns:emma="http://www.w3.org/2003/04/emma" version="1.0">
              <emma:interpretation id="{3C9D8908-2D90-40A0-B47A-C8D1FE717989}" emma:medium="tactile" emma:mode="ink">
                <msink:context xmlns:msink="http://schemas.microsoft.com/ink/2010/main" type="inkWord" rotatedBoundingBox="34506,16591 34716,16591 34716,16606 34506,16606"/>
              </emma:interpretation>
            </emma:emma>
          </inkml:annotationXML>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3.26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29 5805 0,'0'16'5676'16,"0"-16"-129"-16,0 0-387 15,0 0-3741-15,0 0-129 16,0-8-645-16,0 8-129 16,0 0-258-16,0 0-258 15,0 0-387-15,0 0-1548 0,0-16-3096 16,0 16-387-16,0 0-129 15,0-23-645-15</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3.84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992A6B-718D-475E-93AD-84A49826A157}" emma:medium="tactile" emma:mode="ink">
          <msink:context xmlns:msink="http://schemas.microsoft.com/ink/2010/main" type="writingRegion" rotatedBoundingBox="20721,11962 23180,12038 23161,12651 20702,12575"/>
        </emma:interpretation>
      </emma:emma>
    </inkml:annotationXML>
    <inkml:traceGroup>
      <inkml:annotationXML>
        <emma:emma xmlns:emma="http://www.w3.org/2003/04/emma" version="1.0">
          <emma:interpretation id="{C9E4B5EA-37CF-4731-B1E1-EC8A3115A5DC}" emma:medium="tactile" emma:mode="ink">
            <msink:context xmlns:msink="http://schemas.microsoft.com/ink/2010/main" type="paragraph" rotatedBoundingBox="20721,11962 23180,12038 23161,12651 20702,12575" alignmentLevel="1"/>
          </emma:interpretation>
        </emma:emma>
      </inkml:annotationXML>
      <inkml:traceGroup>
        <inkml:annotationXML>
          <emma:emma xmlns:emma="http://www.w3.org/2003/04/emma" version="1.0">
            <emma:interpretation id="{9DB0C959-B275-4C8A-88BF-38C40FA5FC90}" emma:medium="tactile" emma:mode="ink">
              <msink:context xmlns:msink="http://schemas.microsoft.com/ink/2010/main" type="line" rotatedBoundingBox="20721,11962 23180,12038 23161,12651 20702,12575"/>
            </emma:interpretation>
          </emma:emma>
        </inkml:annotationXML>
        <inkml:traceGroup>
          <inkml:annotationXML>
            <emma:emma xmlns:emma="http://www.w3.org/2003/04/emma" version="1.0">
              <emma:interpretation id="{FED2D5D0-937E-4E8E-9D69-FE3D997EADC6}" emma:medium="tactile" emma:mode="ink">
                <msink:context xmlns:msink="http://schemas.microsoft.com/ink/2010/main" type="inkWord" rotatedBoundingBox="20721,11962 23180,12038 23161,12651 20702,12575"/>
              </emma:interpretation>
              <emma:one-of disjunction-type="recognition" id="oneOf0">
                <emma:interpretation id="interp0" emma:lang="en-US" emma:confidence="1">
                  <emma:literal>02m</emma:literal>
                </emma:interpretation>
                <emma:interpretation id="interp1" emma:lang="en-US" emma:confidence="1">
                  <emma:literal>02 m</emma:literal>
                </emma:interpretation>
                <emma:interpretation id="interp2" emma:lang="en-US" emma:confidence="0">
                  <emma:literal>0 2m</emma:literal>
                </emma:interpretation>
                <emma:interpretation id="interp3" emma:lang="en-US" emma:confidence="0">
                  <emma:literal>O 2m</emma:literal>
                </emma:interpretation>
                <emma:interpretation id="interp4" emma:lang="en-US" emma:confidence="0">
                  <emma:literal>o 2m</emma:literal>
                </emma:interpretation>
              </emma:one-of>
            </emma:emma>
          </inkml:annotationXML>
          <inkml:trace contextRef="#ctx0" brushRef="#br0">1005 73 3612 0,'0'0'5031'0,"0"0"-129"0,0 0-258 15,-7-11-3612-15,21 7 0 16,4-14-645-16,8 5 0 16,4-3 0-16,5 7-129 15,-5 0 0-15,1 9 0 16,-5 7-129-16,-7 13 129 15,-10 8-129-15,-6 11 129 16,-9 6 0-16,-7 9 0 16,-10-3 129-16,-2 6-258 15,-2-8 258-15,3-1-387 16,-1-11 387-16,6-8-258 15,4-11 129-15,15-18-129 16,-15 18 0-16,15-18-129 0,0 0 129 16,0 0-129-16,0 0 129 15,13-5-129-15,-13 5 0 16,20-6 0-16,-20 6 0 15,25-1 129-15,-9 1-129 16,4 0 129-16,1 0-129 16,1 1 0-16,5 1 0 15,3-2 0-15,4 0-129 16,-3 0 0-16,4 0-129 15,-7-11-129-15,9 11-774 16,-20-22-1548-16,5 17-2322 16,-6-5-258-16,-16 10-645 15</inkml:trace>
          <inkml:trace contextRef="#ctx0" brushRef="#br0" timeOffset="748.843">1764 87 1032 0,'0'0'4773'15,"0"0"387"-15,5 24-387 16,-5 11-2451-16,0-17-903 16,6 23-258-16,-5-9-387 15,8 17-258 1,-8-11 0-16,7 5-258 0,-5-12 0 15,-2-1-258-15,2-11 129 16,-3-19-387-16,0 0 129 16,0 0 0-16,0-26-258 15,0-13-129-15,0 0-129 16,0-14 258-16,14 8 0 15,-7-6 129-15,11 9-129 16,-1 11 258-16,3 7 129 0,4 11 258 16,-4 8 129-1,4 10 0-15,-24-5 0 16,34 44 129-16,-27-15 129 15,7 16-129-15,-11-2 129 0,6 8-387 16,-9-7 258-16,6 2-258 16,-5-6 258-16,1-9-516 15,1-10 129-15,-3-21-258 16,0 0 0-16,0 0 258 15,9-12-645-15,-5-18 516 16,1-2-258-16,2-9 258 16,3-1-258-16,5-3 258 15,5 3-258-15,2 3 129 16,6 8 129-16,4 6 0 15,1 7 0-15,2 8 0 16,-5 9 129-16,4 2 0 16,-10 16 0-16,-1 8 258 0,-7 10-258 15,2 7 258-15,-8-1-129 16,1 5-129-16,-2-4 258 15,-2-4-387-15,-2-4 129 16,2-8-129-16,-7-26 0 16,8 17-258-16,-8-17-258 15,0-17-903-15,13-7-3483 16,-13 0-387-16,0 1-258 15,0-7-258-15</inkml:trace>
          <inkml:trace contextRef="#ctx0" brushRef="#br0" timeOffset="-1045.2603">216 38 3354 0,'12'-13'4902'16,"-12"13"-1935"-16,-2-19-387 16,2 19-129-16,0 0-645 15,0 0 0-15,-29-13-516 16,17 22-129-16,-18 0-516 15,8 18-129-15,-13 2 0 16,8 13-129-16,-2 8 129 16,8 10-258-16,6-3 0 15,10 7 0-15,5-6 0 16,17 1-258-16,5-11 258 0,12-10-258 15,5-15 0-15,3-15-129 16,1-8 129-16,0-20 0 16,-2-19-129-16,-10-12 0 15,-3-9-129-15,-10-9 0 16,-10 0 0-16,-8 1 129 15,-9 13-387-15,-17 5 258 16,-3 19 129-16,-7 9-129 16,4 19-129-16,-6 1-258 15,18 18-1548-15,1 0-2709 16,5 1 0-16,14-17-645 15,-7 24 388-15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8.11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 0 6321 0,'0'0'5676'16,"0"0"-387"-16,-3 17-129 15,3-17-4128-15,0 0 258 16,0 0-1161-16,-16 7-1032 15,16-7-3741-15,0 0-516 16,0 0-387-16,0-11-387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8.78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720DBBC-CF3A-4B28-A8BF-4EE3818288CE}" emma:medium="tactile" emma:mode="ink">
          <msink:context xmlns:msink="http://schemas.microsoft.com/ink/2010/main" type="writingRegion" rotatedBoundingBox="21317,4838 23561,4973 23522,5618 21278,5483"/>
        </emma:interpretation>
      </emma:emma>
    </inkml:annotationXML>
    <inkml:traceGroup>
      <inkml:annotationXML>
        <emma:emma xmlns:emma="http://www.w3.org/2003/04/emma" version="1.0">
          <emma:interpretation id="{97D5BEF9-335A-4399-A951-20B20CAF4602}" emma:medium="tactile" emma:mode="ink">
            <msink:context xmlns:msink="http://schemas.microsoft.com/ink/2010/main" type="paragraph" rotatedBoundingBox="21317,4838 23561,4973 23522,5618 21278,5483" alignmentLevel="1"/>
          </emma:interpretation>
        </emma:emma>
      </inkml:annotationXML>
      <inkml:traceGroup>
        <inkml:annotationXML>
          <emma:emma xmlns:emma="http://www.w3.org/2003/04/emma" version="1.0">
            <emma:interpretation id="{5C41C877-D742-4AD0-B5AA-AEEB63ED7F81}" emma:medium="tactile" emma:mode="ink">
              <msink:context xmlns:msink="http://schemas.microsoft.com/ink/2010/main" type="line" rotatedBoundingBox="21317,4838 23561,4973 23522,5618 21278,5483"/>
            </emma:interpretation>
          </emma:emma>
        </inkml:annotationXML>
        <inkml:traceGroup>
          <inkml:annotationXML>
            <emma:emma xmlns:emma="http://www.w3.org/2003/04/emma" version="1.0">
              <emma:interpretation id="{31F5E4A3-B1FA-4000-9A8C-C389A14D9B88}" emma:medium="tactile" emma:mode="ink">
                <msink:context xmlns:msink="http://schemas.microsoft.com/ink/2010/main" type="inkWord" rotatedBoundingBox="21317,4838 23561,4973 23522,5618 21278,5483"/>
              </emma:interpretation>
              <emma:one-of disjunction-type="recognition" id="oneOf0">
                <emma:interpretation id="interp0" emma:lang="en-US" emma:confidence="1">
                  <emma:literal>02m</emma:literal>
                </emma:interpretation>
                <emma:interpretation id="interp1" emma:lang="en-US" emma:confidence="1">
                  <emma:literal>02 m</emma:literal>
                </emma:interpretation>
                <emma:interpretation id="interp2" emma:lang="en-US" emma:confidence="0">
                  <emma:literal>0 2 m</emma:literal>
                </emma:interpretation>
                <emma:interpretation id="interp3" emma:lang="en-US" emma:confidence="0">
                  <emma:literal>0 2m</emma:literal>
                </emma:interpretation>
                <emma:interpretation id="interp4" emma:lang="en-US" emma:confidence="0">
                  <emma:literal>o 2 m</emma:literal>
                </emma:interpretation>
              </emma:one-of>
            </emma:emma>
          </inkml:annotationXML>
          <inkml:trace contextRef="#ctx0" brushRef="#br0">1071 160 1935 0,'-15'-26'5289'16,"15"26"-387"-16,-7-16-129 15,-7-8-2967-15,14 24-258 16,5-18-774-16,11 12-129 16,-2-10-129-16,11 9-258 15,-3 0 0-15,10 4-129 16,1 3-129-16,-1 10 129 15,-3 8-129-15,-7 11 129 16,-8 11-129-16,-8 9 258 16,-6 5-129-16,-3 7 0 15,-18 2 129-15,-3-3 0 16,-5-5-129-16,7 1 258 0,-2-14-387 15,2-4 258-15,2-9-258 16,7-8 129-16,13-21 0 16,-12 17 0-1,12-17 0-15,0 0 0 0,20-7-129 16,2-2 129-16,8-6-129 15,5 4 129-15,3 4-258 16,2 2 129-16,-1-1 0 16,0 3-129-16,-7 3 0 15,-3 0 0-15,-5 0-387 16,-24 0-516-16,34 10-1935 15,-34-10-2193-15,0 0-129 16,18 0-387-16</inkml:trace>
          <inkml:trace contextRef="#ctx0" brushRef="#br0" timeOffset="608.4349">1724 218 5031 0,'0'0'5289'0,"0"0"-387"16,5 10-258-16,1 10-3870 15,-6 2 0-15,0 16 0 16,0-3-387-16,4 11 129 15,-4-3-129-15,2 5-129 16,-2-6 0-16,0-5 0 16,0-10-129-16,-3-9-129 0,3-18 0 15,0 0 0-15,-14-18 0 16,10-15-129-16,4-11 129 15,0-9-258-15,1 0 258 16,8-2-129-16,3 8 0 16,5 6 129-16,2 10 0 15,5 17 0-15,3 10 129 16,3 11 0-16,-2 15 0 15,2 12 0-15,-2 6 258 16,1 4-258-16,-9 1 0 16,0 1 129-16,-10-8-129 15,-1 0 0-15,-9-13-129 16,0-8 0-16,0-17 129 0,0 0-258 15,-9-9 129-15,3-22 0 16,3-10-129 0,3-12 0-16,0 1 0 15,3-4 129-15,12 2-129 0,3 8 129 16,4 11 0-16,4 13 0 15,-2 10 0-15,3 12 129 16,-5 12 0-16,3 15 0 16,-10 13 129-16,2 3 0 15,-10 0-129-15,2 4 129 16,-8-2 0-16,-1-3-129 15,0-7-129-15,0-14 0 0,0-21-387 16,0 0-516-16,0 0-4128 16,0 0 0-1,2-25-645-15,-1-3-387 16</inkml:trace>
          <inkml:trace contextRef="#ctx0" brushRef="#br0" timeOffset="-1060.861">141-5 2709 0,'0'0'4902'0,"0"0"0"15,0 0-2838-15,-26 0 387 16,26 0-774-16,-16 7-387 15,13 9-258-15,-14-6-129 16,12 14-258-16,-9-1-129 16,7 15-129-16,-10 2 0 0,7 13 0 15,-2 3 0 1,4 7-129-16,4-3 0 15,4 4 0-15,1-11-129 16,16-5 0-16,4-14-129 0,10-9 0 16,5-15 0-16,4-10 0 15,0-17-129-15,-2-18 0 16,-4-10-129-16,-7-15 129 15,-8 0 0-15,-16-6-129 16,-3 2 0-16,-13 7 129 16,-13 10 0-16,-5 13 0 15,-5 13 129-15,2 13-129 16,6 8-258-16,-4 0-387 15,19 27-1677-15,5-11-2193 16,8-16-516-16,0 26-258 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50.6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087EDA0-50A6-499B-A5EC-699DBCFF67F8}" emma:medium="tactile" emma:mode="ink">
          <msink:context xmlns:msink="http://schemas.microsoft.com/ink/2010/main" type="writingRegion" rotatedBoundingBox="16218,7971 17940,8091 17897,8718 16175,8598"/>
        </emma:interpretation>
      </emma:emma>
    </inkml:annotationXML>
    <inkml:traceGroup>
      <inkml:annotationXML>
        <emma:emma xmlns:emma="http://www.w3.org/2003/04/emma" version="1.0">
          <emma:interpretation id="{A8D112B5-23A8-4307-AF55-527492247955}" emma:medium="tactile" emma:mode="ink">
            <msink:context xmlns:msink="http://schemas.microsoft.com/ink/2010/main" type="paragraph" rotatedBoundingBox="16218,7971 17940,8091 17897,8718 16175,8598" alignmentLevel="1"/>
          </emma:interpretation>
        </emma:emma>
      </inkml:annotationXML>
      <inkml:traceGroup>
        <inkml:annotationXML>
          <emma:emma xmlns:emma="http://www.w3.org/2003/04/emma" version="1.0">
            <emma:interpretation id="{F7D40191-8E17-434F-8AA1-B5CD2A5ED42E}" emma:medium="tactile" emma:mode="ink">
              <msink:context xmlns:msink="http://schemas.microsoft.com/ink/2010/main" type="line" rotatedBoundingBox="16218,7971 17940,8091 17897,8718 16175,8598"/>
            </emma:interpretation>
          </emma:emma>
        </inkml:annotationXML>
        <inkml:traceGroup>
          <inkml:annotationXML>
            <emma:emma xmlns:emma="http://www.w3.org/2003/04/emma" version="1.0">
              <emma:interpretation id="{1E0C722F-2262-4223-994D-36716F4D186A}" emma:medium="tactile" emma:mode="ink">
                <msink:context xmlns:msink="http://schemas.microsoft.com/ink/2010/main" type="inkWord" rotatedBoundingBox="16218,7971 17940,8091 17897,8718 16175,8598"/>
              </emma:interpretation>
              <emma:one-of disjunction-type="recognition" id="oneOf0">
                <emma:interpretation id="interp0" emma:lang="en-US" emma:confidence="1">
                  <emma:literal>0.2m</emma:literal>
                </emma:interpretation>
                <emma:interpretation id="interp1" emma:lang="en-US" emma:confidence="0.5">
                  <emma:literal>0.2 m</emma:literal>
                </emma:interpretation>
                <emma:interpretation id="interp2" emma:lang="en-US" emma:confidence="0">
                  <emma:literal>02 m</emma:literal>
                </emma:interpretation>
                <emma:interpretation id="interp3" emma:lang="en-US" emma:confidence="0">
                  <emma:literal>02.2 m</emma:literal>
                </emma:interpretation>
                <emma:interpretation id="interp4" emma:lang="en-US" emma:confidence="0">
                  <emma:literal>022 m</emma:literal>
                </emma:interpretation>
              </emma:one-of>
            </emma:emma>
          </inkml:annotationXML>
          <inkml:trace contextRef="#ctx0" brushRef="#br0">200 28 645 0,'-22'-3'4644'0,"22"3"516"16,-25 0-258-16,8 0-2451 0,7 15-645 15,-20-2-387-15,16 18-516 16,-11-4-129-16,13 18-129 16,-12-8 0-1,14 20 0-15,-2-7-129 0,12 6-129 16,0-12-129-16,12 2-129 15,7-11 0-15,10-10 0 16,5-13-129-16,2-12 0 16,5-19-129-16,-2-9 129 15,-5-13-129-15,-5-10 0 16,-8-11 0-16,-12-4-129 15,-8 3 129-15,-4 4 0 16,-16 12-129-16,-8 8 129 0,0 13-258 16,-6 10 0-16,6 16-129 15,-5 0-516 1,21 27-1419-16,-7-2-2193 15,8-4-645-15,2 1-129 0</inkml:trace>
          <inkml:trace contextRef="#ctx0" brushRef="#br0" timeOffset="296.4169">563 338 8256 0,'-2'25'5547'15,"2"-25"-516"-15,0 0-387 16,0 0-4257-16,-16 0-516 16,16 0-903-16,0 0-2838 15,0 0-1161-15,0 0-387 16,-12-21-258-16</inkml:trace>
          <inkml:trace contextRef="#ctx0" brushRef="#br0" timeOffset="795.6459">776 15 5934 0,'22'-24'5547'15,"-4"11"-516"-15,0-6-645 16,12 19-3612-16,-14-10 258 15,13 10-645-15,-5 0 0 0,-2 14 0 16,-10 6-129-16,-3 8 0 16,-9 5 0-16,-2 11 0 15,-16-2-129 1,-1 8 129-16,-8-2-129 0,-3 4-129 15,3-8 129-15,1-3 0 16,2-6 0-16,9-10 0 16,4-4 0-16,11-21-129 15,0 17 129-15,0-17 0 16,20-3-129-16,-1 0 129 15,1-5-129-15,5 5 129 16,2-3-129-16,0 5 129 16,-4 1-258-16,3 0 129 0,-4 0-258 15,-2 0-129 1,-1 7-129-16,-19-7-516 15,27 7-1419-15,-27-7-2580 16,0 0-516-16,4-18-129 0,-4 18 129 16</inkml:trace>
          <inkml:trace contextRef="#ctx0" brushRef="#br0" timeOffset="1513.2873">1238 129 1806 0,'0'0'5031'0,"0"0"0"16,0 0-129-16,0 17-2709 15,0-17-774-15,0 41-387 16,0-20-258-16,3 15 0 16,-3-1-258-16,3 7 0 15,-3-6-258-15,3 5 129 16,-3-10-387-16,0-8 129 15,0-4-129-15,0-19 0 16,0 0 0-16,0 0-129 16,0-22 129-16,-1-5-258 15,1-8 129-15,0-4 0 16,3 1 0-16,6-3 0 15,4 6 129-15,5 5 0 0,1 10 0 16,5 7-129-16,-4 8 129 16,2 5 129-16,-3 12 0 15,-1 12 0 1,-4 4 0-16,-2 7 0 0,-8 3 129 15,-1-2-129-15,-3 2 0 16,0-4 0-16,0-5-129 16,-7-10 129-16,7-19-129 15,-15 14 0-15,15-14 0 16,-17-24 129-16,17-7-258 15,-1-13 129-15,1-6 0 16,9 1-129-16,9 0 129 16,-2 3 0-16,8 8 0 0,0 4-129 15,1 15 129 1,2 14 129-16,-3 7-129 15,-2 16 258-15,-2 7-129 16,-3 10 129-16,-3 3 0 0,1 10 0 16,-6-2 0-16,0 3 0 15,-2-8-258-15,-4-6 0 16,3-7-258-16,-6-11-387 15,15 5-1935-15,-15-22-2580 16,9-15-129-16,-9-10-645 16,1-12 0-16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96140-45A9-437D-9CA0-AF656A50A8E1}" type="datetimeFigureOut">
              <a:rPr lang="en-US" smtClean="0"/>
              <a:t>5/26/2015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19C59-F560-40C4-BEC4-A90ED2166BE5}" type="slidenum">
              <a:rPr lang="en-US" smtClean="0"/>
              <a:t>‹#›</a:t>
            </a:fld>
            <a:endParaRPr lang="en-US"/>
          </a:p>
        </p:txBody>
      </p:sp>
    </p:spTree>
    <p:extLst>
      <p:ext uri="{BB962C8B-B14F-4D97-AF65-F5344CB8AC3E}">
        <p14:creationId xmlns:p14="http://schemas.microsoft.com/office/powerpoint/2010/main" val="77075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2</a:t>
            </a:fld>
            <a:endParaRPr lang="en-US"/>
          </a:p>
        </p:txBody>
      </p:sp>
    </p:spTree>
    <p:extLst>
      <p:ext uri="{BB962C8B-B14F-4D97-AF65-F5344CB8AC3E}">
        <p14:creationId xmlns:p14="http://schemas.microsoft.com/office/powerpoint/2010/main" val="3804048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E3B63D5-B70B-45DC-9B91-A08E85C67AAB}" type="datetimeFigureOut">
              <a:rPr lang="en-US" smtClean="0"/>
              <a:t>5/26/2015</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27841345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B63D5-B70B-45DC-9B91-A08E85C67AAB}"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48686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B63D5-B70B-45DC-9B91-A08E85C67AAB}"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60007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B63D5-B70B-45DC-9B91-A08E85C67AAB}"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7724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AE3B63D5-B70B-45DC-9B91-A08E85C67AAB}" type="datetimeFigureOut">
              <a:rPr lang="en-US" smtClean="0"/>
              <a:t>5/26/2015</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1879678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3B63D5-B70B-45DC-9B91-A08E85C67AAB}"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126329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3B63D5-B70B-45DC-9B91-A08E85C67AAB}" type="datetimeFigureOut">
              <a:rPr lang="en-US" smtClean="0"/>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312647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3B63D5-B70B-45DC-9B91-A08E85C67AAB}" type="datetimeFigureOut">
              <a:rPr lang="en-US" smtClean="0"/>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78132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B63D5-B70B-45DC-9B91-A08E85C67AAB}" type="datetimeFigureOut">
              <a:rPr lang="en-US" smtClean="0"/>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140153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AE3B63D5-B70B-45DC-9B91-A08E85C67AAB}"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1364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AE3B63D5-B70B-45DC-9B91-A08E85C67AAB}" type="datetimeFigureOut">
              <a:rPr lang="en-US" smtClean="0"/>
              <a:t>5/26/2015</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172958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E3B63D5-B70B-45DC-9B91-A08E85C67AAB}" type="datetimeFigureOut">
              <a:rPr lang="en-US" smtClean="0"/>
              <a:t>5/26/2015</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126290-A204-49AC-99F3-F1E5E5553944}"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86185720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18" Type="http://schemas.openxmlformats.org/officeDocument/2006/relationships/image" Target="../media/image21.emf"/><Relationship Id="rId3" Type="http://schemas.openxmlformats.org/officeDocument/2006/relationships/image" Target="../media/image14.png"/><Relationship Id="rId7" Type="http://schemas.openxmlformats.org/officeDocument/2006/relationships/image" Target="../media/image16.emf"/><Relationship Id="rId12" Type="http://schemas.openxmlformats.org/officeDocument/2006/relationships/image" Target="../media/image18.emf"/><Relationship Id="rId17" Type="http://schemas.openxmlformats.org/officeDocument/2006/relationships/customXml" Target="../ink/ink9.xml"/><Relationship Id="rId2" Type="http://schemas.openxmlformats.org/officeDocument/2006/relationships/image" Target="../media/image13.png"/><Relationship Id="rId16"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15.emf"/><Relationship Id="rId15" Type="http://schemas.openxmlformats.org/officeDocument/2006/relationships/customXml" Target="../ink/ink8.xml"/><Relationship Id="rId10" Type="http://schemas.openxmlformats.org/officeDocument/2006/relationships/image" Target="../media/image17.emf"/><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erocksalt.com/wp-content/themes/vulcan/timthumb.php?src=http://www.erocksalt.com/imatges/road-salt-for-snow-melting.jpg&amp;w=600&amp;zc=1" TargetMode="External"/><Relationship Id="rId3" Type="http://schemas.openxmlformats.org/officeDocument/2006/relationships/hyperlink" Target="http://a3145z1.americdn.com/wp-content/uploads/2014/11/how-to-fight-colds-and-the-flu-with-baking-soda1.jpg" TargetMode="External"/><Relationship Id="rId7" Type="http://schemas.openxmlformats.org/officeDocument/2006/relationships/hyperlink" Target="http://www.sciencelab.com/msds.php?msdsId=9927258" TargetMode="External"/><Relationship Id="rId2" Type="http://schemas.openxmlformats.org/officeDocument/2006/relationships/hyperlink" Target="http://www.flinnsci.com/store/catalogPhotos/C0016cat.jpg" TargetMode="External"/><Relationship Id="rId1" Type="http://schemas.openxmlformats.org/officeDocument/2006/relationships/slideLayout" Target="../slideLayouts/slideLayout2.xml"/><Relationship Id="rId6" Type="http://schemas.openxmlformats.org/officeDocument/2006/relationships/hyperlink" Target="http://www.sciencelab.com/msds.php?msdsId=9923251" TargetMode="External"/><Relationship Id="rId11" Type="http://schemas.openxmlformats.org/officeDocument/2006/relationships/hyperlink" Target="http://www.greenlivingonline.com/article/alternatives-rock-salt" TargetMode="External"/><Relationship Id="rId5" Type="http://schemas.openxmlformats.org/officeDocument/2006/relationships/hyperlink" Target="http://www.sciencelab.com/msds.php?msdsId=9927593" TargetMode="External"/><Relationship Id="rId10" Type="http://schemas.openxmlformats.org/officeDocument/2006/relationships/hyperlink" Target="http://webdmamrl.er.usgs.gov/g1/ggranato/WRIR99-4077.pdf" TargetMode="External"/><Relationship Id="rId4" Type="http://schemas.openxmlformats.org/officeDocument/2006/relationships/hyperlink" Target="http://i.walmartimages.com/i/p/00/78/59/21/81/0078592181482_500X500.jpg" TargetMode="External"/><Relationship Id="rId9" Type="http://schemas.openxmlformats.org/officeDocument/2006/relationships/hyperlink" Target="http://www.scotwoodindustries.com/brands/1/products/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hyperlink" Target="http://www.lowes.com/pd_151998-10611-50B-HEAT_0__?productId=3540820" TargetMode="External"/><Relationship Id="rId2" Type="http://schemas.openxmlformats.org/officeDocument/2006/relationships/hyperlink" Target="http://www.sciencecompany.com/Sodium-Chloride-500g-P6374.aspx" TargetMode="External"/><Relationship Id="rId1" Type="http://schemas.openxmlformats.org/officeDocument/2006/relationships/slideLayout" Target="../slideLayouts/slideLayout2.xml"/><Relationship Id="rId5" Type="http://schemas.openxmlformats.org/officeDocument/2006/relationships/hyperlink" Target="http://www.acehardware.com/" TargetMode="External"/><Relationship Id="rId4" Type="http://schemas.openxmlformats.org/officeDocument/2006/relationships/hyperlink" Target="http://www.webstaurantstore.com/granulated-sugar-25-lb/104SUGAR25.html?utm_source=Google&amp;utm_medium=cpc&amp;utm_campaign=GoogleShopping&amp;gclid=CNyQrKjErsUCFYgXHwodxRgA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Snow Salts</a:t>
            </a:r>
            <a:endParaRPr lang="en-US" dirty="0"/>
          </a:p>
        </p:txBody>
      </p:sp>
      <p:sp>
        <p:nvSpPr>
          <p:cNvPr id="3" name="Subtitle 2"/>
          <p:cNvSpPr>
            <a:spLocks noGrp="1"/>
          </p:cNvSpPr>
          <p:nvPr>
            <p:ph type="subTitle" idx="1"/>
          </p:nvPr>
        </p:nvSpPr>
        <p:spPr/>
        <p:txBody>
          <a:bodyPr/>
          <a:lstStyle/>
          <a:p>
            <a:r>
              <a:rPr lang="en-US" dirty="0" smtClean="0"/>
              <a:t>By: Marsie Salvatori, Hailey Morris, and Cassidy Craig</a:t>
            </a:r>
            <a:endParaRPr lang="en-US" dirty="0"/>
          </a:p>
        </p:txBody>
      </p:sp>
    </p:spTree>
    <p:extLst>
      <p:ext uri="{BB962C8B-B14F-4D97-AF65-F5344CB8AC3E}">
        <p14:creationId xmlns:p14="http://schemas.microsoft.com/office/powerpoint/2010/main" val="51341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642594"/>
            <a:ext cx="11526590" cy="1371600"/>
          </a:xfrm>
        </p:spPr>
        <p:txBody>
          <a:bodyPr>
            <a:normAutofit/>
          </a:bodyPr>
          <a:lstStyle/>
          <a:p>
            <a:r>
              <a:rPr lang="en-US" sz="4000" dirty="0" smtClean="0"/>
              <a:t>Replacing Calcium Chloride with Sugar</a:t>
            </a:r>
            <a:endParaRPr lang="en-US" sz="4000" dirty="0"/>
          </a:p>
        </p:txBody>
      </p:sp>
      <p:sp>
        <p:nvSpPr>
          <p:cNvPr id="7" name="Rectangle 6"/>
          <p:cNvSpPr/>
          <p:nvPr/>
        </p:nvSpPr>
        <p:spPr>
          <a:xfrm>
            <a:off x="656823" y="2014195"/>
            <a:ext cx="6761407" cy="4493025"/>
          </a:xfrm>
          <a:prstGeom prst="rect">
            <a:avLst/>
          </a:prstGeom>
        </p:spPr>
        <p:txBody>
          <a:bodyPr wrap="square">
            <a:spAutoFit/>
          </a:bodyPr>
          <a:lstStyle/>
          <a:p>
            <a:pPr marL="342900" indent="-342900">
              <a:lnSpc>
                <a:spcPct val="105000"/>
              </a:lnSpc>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Sugar chemical formula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rPr>
              <a:t>C</a:t>
            </a:r>
            <a:r>
              <a:rPr lang="en-US" sz="2800" baseline="-25000" dirty="0">
                <a:latin typeface="Calibri" panose="020F0502020204030204" pitchFamily="34" charset="0"/>
              </a:rPr>
              <a:t>12</a:t>
            </a:r>
            <a:r>
              <a:rPr lang="en-US" sz="2800" dirty="0">
                <a:latin typeface="Calibri" panose="020F0502020204030204" pitchFamily="34" charset="0"/>
              </a:rPr>
              <a:t>H</a:t>
            </a:r>
            <a:r>
              <a:rPr lang="en-US" sz="2800" baseline="-25000" dirty="0">
                <a:latin typeface="Calibri" panose="020F0502020204030204" pitchFamily="34" charset="0"/>
              </a:rPr>
              <a:t>22</a:t>
            </a:r>
            <a:r>
              <a:rPr lang="en-US" sz="2800" dirty="0">
                <a:latin typeface="Calibri" panose="020F0502020204030204" pitchFamily="34" charset="0"/>
              </a:rPr>
              <a:t>O</a:t>
            </a:r>
            <a:r>
              <a:rPr lang="en-US" sz="2800" baseline="-25000" dirty="0">
                <a:latin typeface="Calibri" panose="020F0502020204030204" pitchFamily="34" charset="0"/>
              </a:rPr>
              <a:t>11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5000"/>
              </a:lnSpc>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Calcium Chloride chemical formula = </a:t>
            </a:r>
            <a:r>
              <a:rPr lang="en-US" sz="2800" dirty="0" smtClean="0">
                <a:latin typeface="Calibri" panose="020F0502020204030204" pitchFamily="34" charset="0"/>
              </a:rPr>
              <a:t>CaCl</a:t>
            </a:r>
            <a:r>
              <a:rPr lang="en-US" sz="2800" baseline="-25000" dirty="0" smtClean="0">
                <a:latin typeface="Calibri" panose="020F0502020204030204" pitchFamily="34" charset="0"/>
              </a:rPr>
              <a:t>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Sugar interferes with the crystalline bonds (formed when water freezes), which occur between the water molecules and are maintained by hydrogen bonding</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Calcium chloride </a:t>
            </a:r>
            <a:r>
              <a:rPr lang="en-US" dirty="0">
                <a:latin typeface="Calibri" panose="020F0502020204030204" pitchFamily="34" charset="0"/>
                <a:ea typeface="Calibri" panose="020F0502020204030204" pitchFamily="34" charset="0"/>
                <a:cs typeface="Times New Roman" panose="02020603050405020304" pitchFamily="18" charset="0"/>
              </a:rPr>
              <a:t>breaks down into </a:t>
            </a:r>
            <a:r>
              <a:rPr lang="en-US" u="sng" dirty="0" smtClean="0">
                <a:latin typeface="Calibri" panose="020F0502020204030204" pitchFamily="34" charset="0"/>
                <a:ea typeface="Calibri" panose="020F0502020204030204" pitchFamily="34" charset="0"/>
                <a:cs typeface="Times New Roman" panose="02020603050405020304" pitchFamily="18" charset="0"/>
              </a:rPr>
              <a:t>calcium and </a:t>
            </a:r>
            <a:r>
              <a:rPr lang="en-US" u="sng" dirty="0">
                <a:latin typeface="Calibri" panose="020F0502020204030204" pitchFamily="34" charset="0"/>
                <a:ea typeface="Calibri" panose="020F0502020204030204" pitchFamily="34" charset="0"/>
                <a:cs typeface="Times New Roman" panose="02020603050405020304" pitchFamily="18" charset="0"/>
              </a:rPr>
              <a:t>chlorine</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Chlorine </a:t>
            </a:r>
            <a:r>
              <a:rPr lang="en-US" dirty="0">
                <a:latin typeface="Calibri" panose="020F0502020204030204" pitchFamily="34" charset="0"/>
                <a:ea typeface="Calibri" panose="020F0502020204030204" pitchFamily="34" charset="0"/>
                <a:cs typeface="Times New Roman" panose="02020603050405020304" pitchFamily="18" charset="0"/>
              </a:rPr>
              <a:t>is much more </a:t>
            </a:r>
            <a:r>
              <a:rPr lang="en-US" dirty="0" smtClean="0">
                <a:latin typeface="Calibri" panose="020F0502020204030204" pitchFamily="34" charset="0"/>
                <a:ea typeface="Calibri" panose="020F0502020204030204" pitchFamily="34" charset="0"/>
                <a:cs typeface="Times New Roman" panose="02020603050405020304" pitchFamily="18" charset="0"/>
              </a:rPr>
              <a:t>harmful/toxic </a:t>
            </a:r>
            <a:r>
              <a:rPr lang="en-US" dirty="0">
                <a:latin typeface="Calibri" panose="020F0502020204030204" pitchFamily="34" charset="0"/>
                <a:ea typeface="Calibri" panose="020F0502020204030204" pitchFamily="34" charset="0"/>
                <a:cs typeface="Times New Roman" panose="02020603050405020304" pitchFamily="18" charset="0"/>
              </a:rPr>
              <a:t>to plant </a:t>
            </a:r>
            <a:r>
              <a:rPr lang="en-US" dirty="0" smtClean="0">
                <a:latin typeface="Calibri" panose="020F0502020204030204" pitchFamily="34" charset="0"/>
                <a:ea typeface="Calibri" panose="020F0502020204030204" pitchFamily="34" charset="0"/>
                <a:cs typeface="Times New Roman" panose="02020603050405020304" pitchFamily="18" charset="0"/>
              </a:rPr>
              <a:t>life -- for </a:t>
            </a:r>
            <a:r>
              <a:rPr lang="en-US" dirty="0">
                <a:latin typeface="Calibri" panose="020F0502020204030204" pitchFamily="34" charset="0"/>
                <a:ea typeface="Calibri" panose="020F0502020204030204" pitchFamily="34" charset="0"/>
                <a:cs typeface="Times New Roman" panose="02020603050405020304" pitchFamily="18" charset="0"/>
              </a:rPr>
              <a:t>example chlorine is used to clean pools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We </a:t>
            </a:r>
            <a:r>
              <a:rPr lang="en-US" sz="2800" dirty="0">
                <a:latin typeface="Calibri" panose="020F0502020204030204" pitchFamily="34" charset="0"/>
                <a:ea typeface="Calibri" panose="020F0502020204030204" pitchFamily="34" charset="0"/>
                <a:cs typeface="Times New Roman" panose="02020603050405020304" pitchFamily="18" charset="0"/>
              </a:rPr>
              <a:t>chose to replace </a:t>
            </a:r>
            <a:r>
              <a:rPr lang="en-US" sz="2800" dirty="0" smtClean="0">
                <a:latin typeface="Calibri" panose="020F0502020204030204" pitchFamily="34" charset="0"/>
                <a:ea typeface="Calibri" panose="020F0502020204030204" pitchFamily="34" charset="0"/>
                <a:cs typeface="Times New Roman" panose="02020603050405020304" pitchFamily="18" charset="0"/>
              </a:rPr>
              <a:t>calcium chloride </a:t>
            </a:r>
            <a:r>
              <a:rPr lang="en-US" sz="2800" dirty="0">
                <a:latin typeface="Calibri" panose="020F0502020204030204" pitchFamily="34" charset="0"/>
                <a:ea typeface="Calibri" panose="020F0502020204030204" pitchFamily="34" charset="0"/>
                <a:cs typeface="Times New Roman" panose="02020603050405020304" pitchFamily="18" charset="0"/>
              </a:rPr>
              <a:t>with a substance that does not contain chlorine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ight Arrow 3"/>
          <p:cNvSpPr/>
          <p:nvPr/>
        </p:nvSpPr>
        <p:spPr>
          <a:xfrm>
            <a:off x="888642" y="4353059"/>
            <a:ext cx="592429"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S\STEM\IMG_3033.JPG"/>
          <p:cNvPicPr/>
          <p:nvPr/>
        </p:nvPicPr>
        <p:blipFill rotWithShape="1">
          <a:blip r:embed="rId2" cstate="print">
            <a:extLst>
              <a:ext uri="{28A0092B-C50C-407E-A947-70E740481C1C}">
                <a14:useLocalDpi xmlns:a14="http://schemas.microsoft.com/office/drawing/2010/main" val="0"/>
              </a:ext>
            </a:extLst>
          </a:blip>
          <a:srcRect l="10649" r="13286"/>
          <a:stretch/>
        </p:blipFill>
        <p:spPr bwMode="auto">
          <a:xfrm>
            <a:off x="7418230" y="1854557"/>
            <a:ext cx="4159877" cy="43530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82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Testing Details</a:t>
            </a:r>
            <a:endParaRPr lang="en-US" dirty="0"/>
          </a:p>
        </p:txBody>
      </p:sp>
      <p:sp>
        <p:nvSpPr>
          <p:cNvPr id="3" name="Content Placeholder 2"/>
          <p:cNvSpPr>
            <a:spLocks noGrp="1"/>
          </p:cNvSpPr>
          <p:nvPr>
            <p:ph idx="1"/>
          </p:nvPr>
        </p:nvSpPr>
        <p:spPr>
          <a:xfrm>
            <a:off x="1066800" y="2386455"/>
            <a:ext cx="3955961" cy="1709026"/>
          </a:xfrm>
        </p:spPr>
        <p:txBody>
          <a:bodyPr/>
          <a:lstStyle/>
          <a:p>
            <a:r>
              <a:rPr lang="en-US" dirty="0" smtClean="0"/>
              <a:t>0.2 by 0.2 meter plots outside</a:t>
            </a:r>
          </a:p>
          <a:p>
            <a:r>
              <a:rPr lang="en-US" dirty="0" smtClean="0"/>
              <a:t>Square plots marked with flags</a:t>
            </a:r>
          </a:p>
          <a:p>
            <a:r>
              <a:rPr lang="en-US" dirty="0" smtClean="0"/>
              <a:t>Places on front lawn, in sunlight</a:t>
            </a:r>
          </a:p>
        </p:txBody>
      </p:sp>
      <p:sp>
        <p:nvSpPr>
          <p:cNvPr id="4" name="TextBox 3"/>
          <p:cNvSpPr txBox="1"/>
          <p:nvPr/>
        </p:nvSpPr>
        <p:spPr>
          <a:xfrm>
            <a:off x="599987" y="4561548"/>
            <a:ext cx="10992025" cy="2092881"/>
          </a:xfrm>
          <a:prstGeom prst="rect">
            <a:avLst/>
          </a:prstGeom>
          <a:noFill/>
        </p:spPr>
        <p:txBody>
          <a:bodyPr wrap="square" rtlCol="0">
            <a:spAutoFit/>
          </a:bodyPr>
          <a:lstStyle/>
          <a:p>
            <a:pPr marL="285750" indent="-285750">
              <a:buFont typeface="Arial" panose="020B0604020202020204" pitchFamily="34" charset="0"/>
              <a:buChar char="•"/>
            </a:pPr>
            <a:r>
              <a:rPr lang="en-US" b="1" dirty="0"/>
              <a:t>7.31</a:t>
            </a:r>
            <a:r>
              <a:rPr lang="en-US" dirty="0"/>
              <a:t> grams of each formula poured evenly onto </a:t>
            </a:r>
            <a:r>
              <a:rPr lang="en-US" dirty="0" smtClean="0"/>
              <a:t>plot</a:t>
            </a:r>
          </a:p>
          <a:p>
            <a:r>
              <a:rPr lang="en-US" dirty="0"/>
              <a:t>	</a:t>
            </a:r>
            <a:r>
              <a:rPr lang="en-US" dirty="0" smtClean="0"/>
              <a:t>- Reason</a:t>
            </a:r>
            <a:r>
              <a:rPr lang="en-US" dirty="0"/>
              <a:t>: we looked up the Maryland snow salt use on roads in 2014-2015 and made a </a:t>
            </a:r>
            <a:r>
              <a:rPr lang="en-US" dirty="0" smtClean="0"/>
              <a:t>	proportion </a:t>
            </a:r>
            <a:r>
              <a:rPr lang="en-US" dirty="0"/>
              <a:t>to find the total number of grams per 0.2 by 0.2 meter plots</a:t>
            </a:r>
          </a:p>
          <a:p>
            <a:pPr lvl="1"/>
            <a:endParaRPr lang="en-US" dirty="0"/>
          </a:p>
          <a:p>
            <a:pPr marL="342900" indent="-342900">
              <a:buFont typeface="Arial" panose="020B0604020202020204" pitchFamily="34" charset="0"/>
              <a:buChar char="•"/>
            </a:pPr>
            <a:r>
              <a:rPr lang="en-US" sz="2000" dirty="0"/>
              <a:t>Waited 2 full days to take “after” photos and analyze condition of </a:t>
            </a:r>
            <a:r>
              <a:rPr lang="en-US" sz="2000" dirty="0" smtClean="0"/>
              <a:t>plots</a:t>
            </a:r>
          </a:p>
          <a:p>
            <a:r>
              <a:rPr lang="en-US" sz="2000" dirty="0"/>
              <a:t>	</a:t>
            </a:r>
            <a:r>
              <a:rPr lang="en-US" sz="2000" dirty="0" smtClean="0"/>
              <a:t>- </a:t>
            </a:r>
            <a:r>
              <a:rPr lang="en-US" dirty="0" smtClean="0"/>
              <a:t>Large </a:t>
            </a:r>
            <a:r>
              <a:rPr lang="en-US" dirty="0"/>
              <a:t>storm and sunny weather for each day respectively</a:t>
            </a:r>
          </a:p>
          <a:p>
            <a:endParaRPr lang="en-US" dirty="0"/>
          </a:p>
        </p:txBody>
      </p:sp>
      <p:pic>
        <p:nvPicPr>
          <p:cNvPr id="6" name="Picture 5"/>
          <p:cNvPicPr>
            <a:picLocks noChangeAspect="1"/>
          </p:cNvPicPr>
          <p:nvPr/>
        </p:nvPicPr>
        <p:blipFill>
          <a:blip r:embed="rId2"/>
          <a:stretch>
            <a:fillRect/>
          </a:stretch>
        </p:blipFill>
        <p:spPr>
          <a:xfrm>
            <a:off x="5821049" y="1826556"/>
            <a:ext cx="4031289" cy="2593324"/>
          </a:xfrm>
          <a:prstGeom prst="rect">
            <a:avLst/>
          </a:prstGeom>
        </p:spPr>
      </p:pic>
      <p:sp>
        <p:nvSpPr>
          <p:cNvPr id="7" name="Rectangle 6"/>
          <p:cNvSpPr/>
          <p:nvPr/>
        </p:nvSpPr>
        <p:spPr>
          <a:xfrm>
            <a:off x="6503831" y="2014194"/>
            <a:ext cx="2498501" cy="2210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y/0/B/5/J/Q/yellow-flag-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191" y="1684888"/>
            <a:ext cx="565642" cy="548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y/0/B/5/J/Q/yellow-flag-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151" y="1684888"/>
            <a:ext cx="565642" cy="548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y/0/B/5/J/Q/yellow-flag-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010" y="3694676"/>
            <a:ext cx="565642" cy="548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y/0/B/5/J/Q/yellow-flag-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697" y="3746431"/>
            <a:ext cx="565642" cy="5486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12422469" y="5978774"/>
              <a:ext cx="75960" cy="0"/>
            </p14:xfrm>
          </p:contentPart>
        </mc:Choice>
        <mc:Fallback xmlns="">
          <p:pic>
            <p:nvPicPr>
              <p:cNvPr id="15" name="Ink 14"/>
              <p:cNvPicPr/>
              <p:nvPr/>
            </p:nvPicPr>
            <p:blipFill>
              <a:blip r:embed="rId5"/>
              <a:stretch>
                <a:fillRect/>
              </a:stretch>
            </p:blipFill>
            <p:spPr>
              <a:xfrm>
                <a:off x="3066480" y="2778480"/>
                <a:ext cx="759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9134589" y="3035054"/>
              <a:ext cx="839520" cy="214920"/>
            </p14:xfrm>
          </p:contentPart>
        </mc:Choice>
        <mc:Fallback xmlns="">
          <p:pic>
            <p:nvPicPr>
              <p:cNvPr id="16" name="Ink 15"/>
              <p:cNvPicPr/>
              <p:nvPr/>
            </p:nvPicPr>
            <p:blipFill>
              <a:blip r:embed="rId7"/>
              <a:stretch>
                <a:fillRect/>
              </a:stretch>
            </p:blipFill>
            <p:spPr>
              <a:xfrm>
                <a:off x="9116949" y="3017774"/>
                <a:ext cx="874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0" y="0"/>
              <a:ext cx="0" cy="0"/>
            </p14:xfrm>
          </p:contentPart>
        </mc:Choice>
        <mc:Fallback xmlns="">
          <p:pic>
            <p:nvPicPr>
              <p:cNvPr id="17" name="Ink 16"/>
              <p:cNvPicPr/>
              <p:nvPr/>
            </p:nvPicPr>
            <p:blipFill>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p14:cNvContentPartPr/>
              <p14:nvPr/>
            </p14:nvContentPartPr>
            <p14:xfrm>
              <a:off x="7699269" y="4467494"/>
              <a:ext cx="0" cy="14040"/>
            </p14:xfrm>
          </p:contentPart>
        </mc:Choice>
        <mc:Fallback xmlns="">
          <p:pic>
            <p:nvPicPr>
              <p:cNvPr id="21" name="Ink 20"/>
              <p:cNvPicPr/>
              <p:nvPr/>
            </p:nvPicPr>
            <p:blipFill>
              <a:blip r:embed="rId10"/>
              <a:stretch>
                <a:fillRect/>
              </a:stretch>
            </p:blipFill>
            <p:spPr>
              <a:xfrm>
                <a:off x="0" y="0"/>
                <a:ext cx="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p14:cNvContentPartPr/>
              <p14:nvPr/>
            </p14:nvContentPartPr>
            <p14:xfrm>
              <a:off x="7455549" y="4319894"/>
              <a:ext cx="884520" cy="210600"/>
            </p14:xfrm>
          </p:contentPart>
        </mc:Choice>
        <mc:Fallback xmlns="">
          <p:pic>
            <p:nvPicPr>
              <p:cNvPr id="23" name="Ink 22"/>
              <p:cNvPicPr/>
              <p:nvPr/>
            </p:nvPicPr>
            <p:blipFill>
              <a:blip r:embed="rId12"/>
              <a:stretch>
                <a:fillRect/>
              </a:stretch>
            </p:blipFill>
            <p:spPr>
              <a:xfrm>
                <a:off x="7438269" y="4304774"/>
                <a:ext cx="914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p14:cNvContentPartPr/>
              <p14:nvPr/>
            </p14:nvContentPartPr>
            <p14:xfrm>
              <a:off x="7935789" y="1939574"/>
              <a:ext cx="0" cy="5760"/>
            </p14:xfrm>
          </p:contentPart>
        </mc:Choice>
        <mc:Fallback xmlns="">
          <p:pic>
            <p:nvPicPr>
              <p:cNvPr id="26" name="Ink 25"/>
              <p:cNvPicPr/>
              <p:nvPr/>
            </p:nvPicPr>
            <p:blipFill>
              <a:blip r:embed="rId14"/>
              <a:stretch>
                <a:fillRect/>
              </a:stretch>
            </p:blipFill>
            <p:spPr>
              <a:xfrm>
                <a:off x="0" y="0"/>
                <a:ext cx="0" cy="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p14:cNvContentPartPr/>
              <p14:nvPr/>
            </p14:nvContentPartPr>
            <p14:xfrm>
              <a:off x="7664709" y="1753814"/>
              <a:ext cx="810000" cy="244800"/>
            </p14:xfrm>
          </p:contentPart>
        </mc:Choice>
        <mc:Fallback xmlns="">
          <p:pic>
            <p:nvPicPr>
              <p:cNvPr id="27" name="Ink 26"/>
              <p:cNvPicPr/>
              <p:nvPr/>
            </p:nvPicPr>
            <p:blipFill>
              <a:blip r:embed="rId16"/>
              <a:stretch>
                <a:fillRect/>
              </a:stretch>
            </p:blipFill>
            <p:spPr>
              <a:xfrm>
                <a:off x="7647789" y="1740494"/>
                <a:ext cx="843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5" name="Ink 1024"/>
              <p14:cNvContentPartPr/>
              <p14:nvPr/>
            </p14:nvContentPartPr>
            <p14:xfrm>
              <a:off x="5829069" y="2892854"/>
              <a:ext cx="617760" cy="205920"/>
            </p14:xfrm>
          </p:contentPart>
        </mc:Choice>
        <mc:Fallback xmlns="">
          <p:pic>
            <p:nvPicPr>
              <p:cNvPr id="1025" name="Ink 1024"/>
              <p:cNvPicPr/>
              <p:nvPr/>
            </p:nvPicPr>
            <p:blipFill>
              <a:blip r:embed="rId18"/>
              <a:stretch>
                <a:fillRect/>
              </a:stretch>
            </p:blipFill>
            <p:spPr>
              <a:xfrm>
                <a:off x="5811789" y="2876654"/>
                <a:ext cx="647280" cy="239760"/>
              </a:xfrm>
              <a:prstGeom prst="rect">
                <a:avLst/>
              </a:prstGeom>
            </p:spPr>
          </p:pic>
        </mc:Fallback>
      </mc:AlternateContent>
    </p:spTree>
    <p:extLst>
      <p:ext uri="{BB962C8B-B14F-4D97-AF65-F5344CB8AC3E}">
        <p14:creationId xmlns:p14="http://schemas.microsoft.com/office/powerpoint/2010/main" val="184402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662724"/>
          </a:xfrm>
        </p:spPr>
        <p:txBody>
          <a:bodyPr>
            <a:normAutofit/>
          </a:bodyPr>
          <a:lstStyle/>
          <a:p>
            <a:r>
              <a:rPr lang="en-US" dirty="0" smtClean="0"/>
              <a:t>Ice-Melt Testing</a:t>
            </a:r>
            <a:br>
              <a:rPr lang="en-US" dirty="0" smtClean="0"/>
            </a:br>
            <a:r>
              <a:rPr lang="en-US" dirty="0" smtClean="0"/>
              <a:t> Details</a:t>
            </a:r>
            <a:endParaRPr lang="en-US" dirty="0"/>
          </a:p>
        </p:txBody>
      </p:sp>
      <p:sp>
        <p:nvSpPr>
          <p:cNvPr id="3" name="Content Placeholder 2"/>
          <p:cNvSpPr>
            <a:spLocks noGrp="1"/>
          </p:cNvSpPr>
          <p:nvPr>
            <p:ph idx="1"/>
          </p:nvPr>
        </p:nvSpPr>
        <p:spPr>
          <a:xfrm>
            <a:off x="1066800" y="2460805"/>
            <a:ext cx="5102180" cy="3931920"/>
          </a:xfrm>
        </p:spPr>
        <p:txBody>
          <a:bodyPr/>
          <a:lstStyle/>
          <a:p>
            <a:r>
              <a:rPr lang="en-US" dirty="0" smtClean="0"/>
              <a:t>20 ml of tap water frozen into ice cubes over 24 hour time period</a:t>
            </a:r>
          </a:p>
          <a:p>
            <a:r>
              <a:rPr lang="en-US" dirty="0" smtClean="0"/>
              <a:t>Ice cubes made from Dixie cups to control surface area and shape</a:t>
            </a:r>
          </a:p>
          <a:p>
            <a:r>
              <a:rPr lang="en-US" dirty="0" smtClean="0"/>
              <a:t>3 grams of formula poured onto ice cube</a:t>
            </a:r>
          </a:p>
          <a:p>
            <a:r>
              <a:rPr lang="en-US" dirty="0" smtClean="0"/>
              <a:t>Wait time = 10.00 minutes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17821" y="1220846"/>
            <a:ext cx="5869905" cy="4402428"/>
          </a:xfrm>
          <a:prstGeom prst="rect">
            <a:avLst/>
          </a:prstGeom>
        </p:spPr>
      </p:pic>
    </p:spTree>
    <p:extLst>
      <p:ext uri="{BB962C8B-B14F-4D97-AF65-F5344CB8AC3E}">
        <p14:creationId xmlns:p14="http://schemas.microsoft.com/office/powerpoint/2010/main" val="412104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Melt Data-averages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38854262"/>
              </p:ext>
            </p:extLst>
          </p:nvPr>
        </p:nvGraphicFramePr>
        <p:xfrm>
          <a:off x="1066800" y="1900357"/>
          <a:ext cx="9609786" cy="4435295"/>
        </p:xfrm>
        <a:graphic>
          <a:graphicData uri="http://schemas.openxmlformats.org/drawingml/2006/table">
            <a:tbl>
              <a:tblPr firstRow="1" firstCol="1" bandRow="1">
                <a:tableStyleId>{5C22544A-7EE6-4342-B048-85BDC9FD1C3A}</a:tableStyleId>
              </a:tblPr>
              <a:tblGrid>
                <a:gridCol w="3316578"/>
                <a:gridCol w="3311051"/>
                <a:gridCol w="2982157"/>
              </a:tblGrid>
              <a:tr h="782387">
                <a:tc>
                  <a:txBody>
                    <a:bodyPr/>
                    <a:lstStyle/>
                    <a:p>
                      <a:pPr marL="0" marR="0" algn="l">
                        <a:lnSpc>
                          <a:spcPct val="107000"/>
                        </a:lnSpc>
                        <a:spcBef>
                          <a:spcPts val="0"/>
                        </a:spcBef>
                        <a:spcAft>
                          <a:spcPts val="0"/>
                        </a:spcAft>
                      </a:pPr>
                      <a:r>
                        <a:rPr lang="en-US" sz="1600" dirty="0">
                          <a:effectLst/>
                        </a:rPr>
                        <a:t>Number of Solution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Amount of Ice Melted (out of 23 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Percent of Ice Melted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7.35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31.96%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solidFill>
                            <a:srgbClr val="FF0000"/>
                          </a:solidFill>
                          <a:effectLst/>
                        </a:rPr>
                        <a:t>2</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7.5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32.61%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6.7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29.13%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kern="1200" dirty="0">
                          <a:solidFill>
                            <a:schemeClr val="dk1"/>
                          </a:solidFill>
                          <a:effectLst/>
                          <a:latin typeface="+mn-lt"/>
                          <a:ea typeface="+mn-ea"/>
                          <a:cs typeface="+mn-cs"/>
                        </a:rPr>
                        <a:t>4.5 g</a:t>
                      </a:r>
                    </a:p>
                  </a:txBody>
                  <a:tcPr marL="68580" marR="68580" marT="0" marB="0"/>
                </a:tc>
                <a:tc>
                  <a:txBody>
                    <a:bodyPr/>
                    <a:lstStyle/>
                    <a:p>
                      <a:pPr marL="0" marR="0" algn="l">
                        <a:lnSpc>
                          <a:spcPct val="107000"/>
                        </a:lnSpc>
                        <a:spcBef>
                          <a:spcPts val="0"/>
                        </a:spcBef>
                        <a:spcAft>
                          <a:spcPts val="0"/>
                        </a:spcAft>
                      </a:pPr>
                      <a:r>
                        <a:rPr lang="en-US" sz="1600" kern="1200" dirty="0">
                          <a:solidFill>
                            <a:schemeClr val="dk1"/>
                          </a:solidFill>
                          <a:effectLst/>
                          <a:latin typeface="+mn-lt"/>
                          <a:ea typeface="+mn-ea"/>
                          <a:cs typeface="+mn-cs"/>
                        </a:rPr>
                        <a:t>19.57%</a:t>
                      </a:r>
                    </a:p>
                  </a:txBody>
                  <a:tcPr marL="68580" marR="68580" marT="0" marB="0"/>
                </a:tc>
              </a:tr>
              <a:tr h="251777">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7.15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31.09%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solidFill>
                            <a:srgbClr val="FF0000"/>
                          </a:solidFill>
                          <a:effectLst/>
                        </a:rPr>
                        <a:t>6</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9.75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42.39%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6.85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29.78%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solidFill>
                            <a:srgbClr val="FF0000"/>
                          </a:solidFill>
                          <a:effectLst/>
                        </a:rPr>
                        <a:t>8</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8.9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highlight>
                            <a:srgbClr val="FFFF00"/>
                          </a:highlight>
                        </a:rPr>
                        <a:t>38.70%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28.26%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7.05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30.65%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6.15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26.74%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6.9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30.00%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dk1"/>
                          </a:solidFill>
                          <a:effectLst/>
                          <a:latin typeface="+mn-lt"/>
                          <a:ea typeface="+mn-ea"/>
                          <a:cs typeface="+mn-cs"/>
                        </a:rPr>
                        <a:t>4.9 g</a:t>
                      </a:r>
                      <a:endParaRPr lang="en-US" sz="16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21.30%</a:t>
                      </a:r>
                    </a:p>
                  </a:txBody>
                  <a:tcPr marL="68580" marR="68580" marT="0" marB="0"/>
                </a:tc>
              </a:tr>
              <a:tr h="251777">
                <a:tc>
                  <a:txBody>
                    <a:bodyPr/>
                    <a:lstStyle/>
                    <a:p>
                      <a:pPr marL="0" marR="0" algn="l">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28.26%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669701" y="457928"/>
            <a:ext cx="3296992" cy="369332"/>
          </a:xfrm>
          <a:prstGeom prst="rect">
            <a:avLst/>
          </a:prstGeom>
          <a:solidFill>
            <a:srgbClr val="FFFF00"/>
          </a:solidFill>
        </p:spPr>
        <p:txBody>
          <a:bodyPr wrap="square" rtlCol="0">
            <a:spAutoFit/>
          </a:bodyPr>
          <a:lstStyle/>
          <a:p>
            <a:r>
              <a:rPr lang="en-US" dirty="0" smtClean="0">
                <a:solidFill>
                  <a:schemeClr val="bg1"/>
                </a:solidFill>
              </a:rPr>
              <a:t>3 most efficient formulas</a:t>
            </a:r>
            <a:endParaRPr lang="en-US" dirty="0">
              <a:solidFill>
                <a:schemeClr val="bg1"/>
              </a:solidFill>
            </a:endParaRPr>
          </a:p>
        </p:txBody>
      </p:sp>
    </p:spTree>
    <p:extLst>
      <p:ext uri="{BB962C8B-B14F-4D97-AF65-F5344CB8AC3E}">
        <p14:creationId xmlns:p14="http://schemas.microsoft.com/office/powerpoint/2010/main" val="236054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642594"/>
            <a:ext cx="11281893" cy="1371600"/>
          </a:xfrm>
        </p:spPr>
        <p:txBody>
          <a:bodyPr>
            <a:normAutofit fontScale="90000"/>
          </a:bodyPr>
          <a:lstStyle/>
          <a:p>
            <a:r>
              <a:rPr lang="en-US" dirty="0" smtClean="0"/>
              <a:t>Environmental Affects—Before and After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6" y="1677473"/>
            <a:ext cx="3015598" cy="2261699"/>
          </a:xfrm>
          <a:prstGeom prst="rect">
            <a:avLst/>
          </a:prstGeom>
        </p:spPr>
      </p:pic>
      <p:sp>
        <p:nvSpPr>
          <p:cNvPr id="8" name="TextBox 7"/>
          <p:cNvSpPr txBox="1"/>
          <p:nvPr/>
        </p:nvSpPr>
        <p:spPr>
          <a:xfrm>
            <a:off x="1509459" y="1863797"/>
            <a:ext cx="1983347" cy="369332"/>
          </a:xfrm>
          <a:prstGeom prst="rect">
            <a:avLst/>
          </a:prstGeom>
          <a:noFill/>
        </p:spPr>
        <p:txBody>
          <a:bodyPr wrap="square" rtlCol="0">
            <a:spAutoFit/>
          </a:bodyPr>
          <a:lstStyle/>
          <a:p>
            <a:r>
              <a:rPr lang="en-US" b="1" dirty="0" smtClean="0"/>
              <a:t>2-before</a:t>
            </a:r>
            <a:endParaRPr lang="en-US" b="1"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80" t="16656" r="39192" b="13007"/>
          <a:stretch/>
        </p:blipFill>
        <p:spPr>
          <a:xfrm>
            <a:off x="8283833" y="1625782"/>
            <a:ext cx="2645046" cy="2365080"/>
          </a:xfrm>
          <a:prstGeom prst="rect">
            <a:avLst/>
          </a:prstGeom>
        </p:spPr>
      </p:pic>
      <p:sp>
        <p:nvSpPr>
          <p:cNvPr id="10" name="TextBox 9"/>
          <p:cNvSpPr txBox="1"/>
          <p:nvPr/>
        </p:nvSpPr>
        <p:spPr>
          <a:xfrm>
            <a:off x="9017439" y="1625782"/>
            <a:ext cx="1335110" cy="369332"/>
          </a:xfrm>
          <a:prstGeom prst="rect">
            <a:avLst/>
          </a:prstGeom>
          <a:noFill/>
        </p:spPr>
        <p:txBody>
          <a:bodyPr wrap="square" rtlCol="0">
            <a:spAutoFit/>
          </a:bodyPr>
          <a:lstStyle/>
          <a:p>
            <a:r>
              <a:rPr lang="en-US" b="1" dirty="0" smtClean="0"/>
              <a:t>6-before</a:t>
            </a:r>
            <a:endParaRPr lang="en-US" b="1"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6308" r="11225" b="14769"/>
          <a:stretch/>
        </p:blipFill>
        <p:spPr>
          <a:xfrm>
            <a:off x="631066" y="4032909"/>
            <a:ext cx="3015598" cy="2392958"/>
          </a:xfrm>
          <a:prstGeom prst="rect">
            <a:avLst/>
          </a:prstGeom>
        </p:spPr>
      </p:pic>
      <p:sp>
        <p:nvSpPr>
          <p:cNvPr id="12" name="TextBox 11"/>
          <p:cNvSpPr txBox="1"/>
          <p:nvPr/>
        </p:nvSpPr>
        <p:spPr>
          <a:xfrm>
            <a:off x="931858" y="3994755"/>
            <a:ext cx="1313645" cy="369332"/>
          </a:xfrm>
          <a:prstGeom prst="rect">
            <a:avLst/>
          </a:prstGeom>
          <a:noFill/>
        </p:spPr>
        <p:txBody>
          <a:bodyPr wrap="square" rtlCol="0">
            <a:spAutoFit/>
          </a:bodyPr>
          <a:lstStyle/>
          <a:p>
            <a:r>
              <a:rPr lang="en-US" b="1" dirty="0" smtClean="0"/>
              <a:t>8-before</a:t>
            </a:r>
            <a:endParaRPr lang="en-US" b="1"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030" y="1659223"/>
            <a:ext cx="3039932" cy="2279949"/>
          </a:xfrm>
          <a:prstGeom prst="rect">
            <a:avLst/>
          </a:prstGeom>
        </p:spPr>
      </p:pic>
      <p:sp>
        <p:nvSpPr>
          <p:cNvPr id="14" name="Rectangle 13"/>
          <p:cNvSpPr/>
          <p:nvPr/>
        </p:nvSpPr>
        <p:spPr>
          <a:xfrm>
            <a:off x="5069221" y="1829528"/>
            <a:ext cx="917239" cy="369332"/>
          </a:xfrm>
          <a:prstGeom prst="rect">
            <a:avLst/>
          </a:prstGeom>
        </p:spPr>
        <p:txBody>
          <a:bodyPr wrap="none">
            <a:spAutoFit/>
          </a:bodyPr>
          <a:lstStyle/>
          <a:p>
            <a:r>
              <a:rPr lang="en-US" b="1" dirty="0" smtClean="0"/>
              <a:t>2-after</a:t>
            </a:r>
            <a:endParaRPr lang="en-US" b="1"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6669"/>
          <a:stretch/>
        </p:blipFill>
        <p:spPr>
          <a:xfrm>
            <a:off x="8164925" y="4071063"/>
            <a:ext cx="2882862" cy="2316650"/>
          </a:xfrm>
          <a:prstGeom prst="rect">
            <a:avLst/>
          </a:prstGeom>
        </p:spPr>
      </p:pic>
      <p:sp>
        <p:nvSpPr>
          <p:cNvPr id="17" name="TextBox 16"/>
          <p:cNvSpPr txBox="1"/>
          <p:nvPr/>
        </p:nvSpPr>
        <p:spPr>
          <a:xfrm>
            <a:off x="9066727" y="4179421"/>
            <a:ext cx="1335110" cy="369332"/>
          </a:xfrm>
          <a:prstGeom prst="rect">
            <a:avLst/>
          </a:prstGeom>
          <a:noFill/>
        </p:spPr>
        <p:txBody>
          <a:bodyPr wrap="square" rtlCol="0">
            <a:spAutoFit/>
          </a:bodyPr>
          <a:lstStyle/>
          <a:p>
            <a:r>
              <a:rPr lang="en-US" b="1" dirty="0" smtClean="0"/>
              <a:t>6-after</a:t>
            </a:r>
            <a:endParaRPr lang="en-US" b="1" dirty="0"/>
          </a:p>
        </p:txBody>
      </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3338" r="25662" b="13941"/>
          <a:stretch/>
        </p:blipFill>
        <p:spPr>
          <a:xfrm>
            <a:off x="3979054" y="4032909"/>
            <a:ext cx="3084160" cy="2394283"/>
          </a:xfrm>
          <a:prstGeom prst="rect">
            <a:avLst/>
          </a:prstGeom>
        </p:spPr>
      </p:pic>
      <p:sp>
        <p:nvSpPr>
          <p:cNvPr id="19" name="TextBox 18"/>
          <p:cNvSpPr txBox="1"/>
          <p:nvPr/>
        </p:nvSpPr>
        <p:spPr>
          <a:xfrm>
            <a:off x="4908793" y="4121757"/>
            <a:ext cx="1313645" cy="369332"/>
          </a:xfrm>
          <a:prstGeom prst="rect">
            <a:avLst/>
          </a:prstGeom>
          <a:noFill/>
        </p:spPr>
        <p:txBody>
          <a:bodyPr wrap="square" rtlCol="0">
            <a:spAutoFit/>
          </a:bodyPr>
          <a:lstStyle/>
          <a:p>
            <a:r>
              <a:rPr lang="en-US" b="1" dirty="0" smtClean="0"/>
              <a:t>8-after</a:t>
            </a:r>
            <a:endParaRPr lang="en-US" b="1" dirty="0"/>
          </a:p>
        </p:txBody>
      </p:sp>
    </p:spTree>
    <p:extLst>
      <p:ext uri="{BB962C8B-B14F-4D97-AF65-F5344CB8AC3E}">
        <p14:creationId xmlns:p14="http://schemas.microsoft.com/office/powerpoint/2010/main" val="328261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164" y="462290"/>
            <a:ext cx="10058400" cy="1371600"/>
          </a:xfrm>
        </p:spPr>
        <p:txBody>
          <a:bodyPr/>
          <a:lstStyle/>
          <a:p>
            <a:r>
              <a:rPr lang="en-US" dirty="0" smtClean="0"/>
              <a:t>Environmental effects-analysis </a:t>
            </a:r>
            <a:endParaRPr lang="en-US" dirty="0"/>
          </a:p>
        </p:txBody>
      </p:sp>
      <p:sp>
        <p:nvSpPr>
          <p:cNvPr id="7" name="TextBox 6"/>
          <p:cNvSpPr txBox="1"/>
          <p:nvPr/>
        </p:nvSpPr>
        <p:spPr>
          <a:xfrm>
            <a:off x="901521" y="1700011"/>
            <a:ext cx="9942490" cy="1754326"/>
          </a:xfrm>
          <a:prstGeom prst="rect">
            <a:avLst/>
          </a:prstGeom>
          <a:noFill/>
        </p:spPr>
        <p:txBody>
          <a:bodyPr wrap="square" rtlCol="0">
            <a:spAutoFit/>
          </a:bodyPr>
          <a:lstStyle/>
          <a:p>
            <a:pPr algn="ctr"/>
            <a:r>
              <a:rPr lang="en-US" dirty="0" smtClean="0"/>
              <a:t>We concluded that formula 6, formula 8, and formula 2 were respectively the most efficient at melting ice. Due to the solutions clear lack of negative effects on the grass plots, we concluded that all three of these solutions are environmentally friendly and no one solution has more of a negative environmental effect on the soil and grass. This allows us to only consider cost and efficiency when choosing the best formula for our solution.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132" y="3454337"/>
            <a:ext cx="2735687" cy="27754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932" y="3454337"/>
            <a:ext cx="2735687" cy="2775450"/>
          </a:xfrm>
          <a:prstGeom prst="rect">
            <a:avLst/>
          </a:prstGeom>
        </p:spPr>
      </p:pic>
    </p:spTree>
    <p:extLst>
      <p:ext uri="{BB962C8B-B14F-4D97-AF65-F5344CB8AC3E}">
        <p14:creationId xmlns:p14="http://schemas.microsoft.com/office/powerpoint/2010/main" val="417753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for top 3 formulas</a:t>
            </a:r>
            <a:endParaRPr lang="en-US" dirty="0"/>
          </a:p>
        </p:txBody>
      </p:sp>
      <p:sp>
        <p:nvSpPr>
          <p:cNvPr id="3" name="Rectangle 2"/>
          <p:cNvSpPr/>
          <p:nvPr/>
        </p:nvSpPr>
        <p:spPr>
          <a:xfrm>
            <a:off x="785612" y="2152645"/>
            <a:ext cx="6529588" cy="2059538"/>
          </a:xfrm>
          <a:prstGeom prst="rect">
            <a:avLst/>
          </a:prstGeom>
        </p:spPr>
        <p:txBody>
          <a:bodyPr wrap="square" numCol="2">
            <a:spAutoFit/>
          </a:bodyPr>
          <a:lstStyle/>
          <a:p>
            <a:pPr>
              <a:lnSpc>
                <a:spcPct val="105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Formula 2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80% sodium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$0.2148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10% calcium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$0.001254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10% sugar = </a:t>
            </a:r>
            <a:r>
              <a:rPr lang="en-US" dirty="0" smtClean="0">
                <a:latin typeface="Calibri" panose="020F0502020204030204" pitchFamily="34" charset="0"/>
                <a:ea typeface="Calibri" panose="020F0502020204030204" pitchFamily="34" charset="0"/>
                <a:cs typeface="Times New Roman" panose="02020603050405020304" pitchFamily="18" charset="0"/>
              </a:rPr>
              <a:t>$0.0017844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a:t>
            </a:r>
            <a:r>
              <a:rPr lang="en-US" b="1" dirty="0" smtClean="0">
                <a:latin typeface="Calibri" panose="020F0502020204030204" pitchFamily="34" charset="0"/>
                <a:ea typeface="Calibri" panose="020F0502020204030204" pitchFamily="34" charset="0"/>
                <a:cs typeface="Times New Roman" panose="02020603050405020304" pitchFamily="18" charset="0"/>
              </a:rPr>
              <a:t>$0.22</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4490433" y="2154518"/>
            <a:ext cx="4009623" cy="2350387"/>
          </a:xfrm>
          <a:prstGeom prst="rect">
            <a:avLst/>
          </a:prstGeom>
        </p:spPr>
        <p:txBody>
          <a:bodyPr wrap="square">
            <a:spAutoFit/>
          </a:bodyPr>
          <a:lstStyle/>
          <a:p>
            <a:pPr>
              <a:lnSpc>
                <a:spcPct val="105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Formula 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60% sodium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$0.1611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baking soda = </a:t>
            </a:r>
            <a:r>
              <a:rPr lang="en-US" dirty="0" smtClean="0">
                <a:latin typeface="Calibri" panose="020F0502020204030204" pitchFamily="34" charset="0"/>
                <a:ea typeface="Calibri" panose="020F0502020204030204" pitchFamily="34" charset="0"/>
                <a:cs typeface="Times New Roman" panose="02020603050405020304" pitchFamily="18" charset="0"/>
              </a:rPr>
              <a:t>$0.001971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calcium = </a:t>
            </a:r>
            <a:r>
              <a:rPr lang="en-US" dirty="0" smtClean="0">
                <a:latin typeface="Calibri" panose="020F0502020204030204" pitchFamily="34" charset="0"/>
                <a:ea typeface="Calibri" panose="020F0502020204030204" pitchFamily="34" charset="0"/>
                <a:cs typeface="Times New Roman" panose="02020603050405020304" pitchFamily="18" charset="0"/>
              </a:rPr>
              <a:t>$0.002508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a:t>
            </a:r>
            <a:r>
              <a:rPr lang="en-US" b="1" dirty="0" smtClean="0">
                <a:latin typeface="Calibri" panose="020F0502020204030204" pitchFamily="34" charset="0"/>
                <a:ea typeface="Calibri" panose="020F0502020204030204" pitchFamily="34" charset="0"/>
                <a:cs typeface="Times New Roman" panose="02020603050405020304" pitchFamily="18" charset="0"/>
              </a:rPr>
              <a:t>$0.17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p:cNvSpPr/>
          <p:nvPr/>
        </p:nvSpPr>
        <p:spPr>
          <a:xfrm>
            <a:off x="7843233" y="2014194"/>
            <a:ext cx="3979573" cy="1956946"/>
          </a:xfrm>
          <a:prstGeom prst="rect">
            <a:avLst/>
          </a:prstGeom>
        </p:spPr>
        <p:txBody>
          <a:bodyPr wrap="square">
            <a:spAutoFit/>
          </a:bodyPr>
          <a:lstStyle/>
          <a:p>
            <a:pPr>
              <a:lnSpc>
                <a:spcPct val="105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Formula 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sodium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$0.0537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60% baking soda = </a:t>
            </a:r>
            <a:r>
              <a:rPr lang="en-US" dirty="0" smtClean="0">
                <a:latin typeface="Calibri" panose="020F0502020204030204" pitchFamily="34" charset="0"/>
                <a:ea typeface="Calibri" panose="020F0502020204030204" pitchFamily="34" charset="0"/>
                <a:cs typeface="Times New Roman" panose="02020603050405020304" pitchFamily="18" charset="0"/>
              </a:rPr>
              <a:t>$0.005913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calcium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$0.002508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a:t>
            </a:r>
            <a:r>
              <a:rPr lang="en-US" b="1" dirty="0" smtClean="0">
                <a:latin typeface="Calibri" panose="020F0502020204030204" pitchFamily="34" charset="0"/>
                <a:ea typeface="Calibri" panose="020F0502020204030204" pitchFamily="34" charset="0"/>
                <a:cs typeface="Times New Roman" panose="02020603050405020304" pitchFamily="18" charset="0"/>
              </a:rPr>
              <a:t>$0.06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433" y="4350634"/>
            <a:ext cx="3002147" cy="2251610"/>
          </a:xfrm>
          <a:prstGeom prst="rect">
            <a:avLst/>
          </a:prstGeom>
        </p:spPr>
      </p:pic>
    </p:spTree>
    <p:extLst>
      <p:ext uri="{BB962C8B-B14F-4D97-AF65-F5344CB8AC3E}">
        <p14:creationId xmlns:p14="http://schemas.microsoft.com/office/powerpoint/2010/main" val="13547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Decision</a:t>
            </a:r>
            <a:endParaRPr lang="en-US" dirty="0"/>
          </a:p>
        </p:txBody>
      </p:sp>
      <p:sp>
        <p:nvSpPr>
          <p:cNvPr id="3" name="Content Placeholder 2"/>
          <p:cNvSpPr>
            <a:spLocks noGrp="1"/>
          </p:cNvSpPr>
          <p:nvPr>
            <p:ph idx="1"/>
          </p:nvPr>
        </p:nvSpPr>
        <p:spPr>
          <a:xfrm>
            <a:off x="1066800" y="1858420"/>
            <a:ext cx="10058400" cy="4542379"/>
          </a:xfrm>
        </p:spPr>
        <p:txBody>
          <a:bodyPr>
            <a:normAutofit lnSpcReduction="10000"/>
          </a:bodyPr>
          <a:lstStyle/>
          <a:p>
            <a:pPr marL="274320" lvl="1" indent="0">
              <a:buNone/>
            </a:pPr>
            <a:endParaRPr lang="en-US" b="1" dirty="0" smtClean="0"/>
          </a:p>
          <a:p>
            <a:r>
              <a:rPr lang="en-US" dirty="0" smtClean="0"/>
              <a:t>We decided to eliminate formula 2 from the running to be the final product</a:t>
            </a:r>
          </a:p>
          <a:p>
            <a:pPr lvl="1"/>
            <a:r>
              <a:rPr lang="en-US" dirty="0" smtClean="0"/>
              <a:t>Had the lowest melting percent out of top 3</a:t>
            </a:r>
          </a:p>
          <a:p>
            <a:pPr lvl="1"/>
            <a:r>
              <a:rPr lang="en-US" dirty="0" smtClean="0"/>
              <a:t>Was the most expensive at $0.22</a:t>
            </a:r>
          </a:p>
          <a:p>
            <a:pPr marL="274320" lvl="1" indent="0">
              <a:buNone/>
            </a:pPr>
            <a:endParaRPr lang="en-US" dirty="0" smtClean="0"/>
          </a:p>
          <a:p>
            <a:r>
              <a:rPr lang="en-US" dirty="0" smtClean="0"/>
              <a:t>While </a:t>
            </a:r>
            <a:r>
              <a:rPr lang="en-US" dirty="0"/>
              <a:t>formula 6 melted the fastest, it was $</a:t>
            </a:r>
            <a:r>
              <a:rPr lang="en-US" dirty="0" smtClean="0"/>
              <a:t>0.11/m</a:t>
            </a:r>
            <a:r>
              <a:rPr lang="en-US" dirty="0" smtClean="0">
                <a:latin typeface="Calibri" panose="020F0502020204030204" pitchFamily="34" charset="0"/>
              </a:rPr>
              <a:t>²</a:t>
            </a:r>
            <a:r>
              <a:rPr lang="en-US" dirty="0" smtClean="0"/>
              <a:t> </a:t>
            </a:r>
            <a:r>
              <a:rPr lang="en-US" dirty="0"/>
              <a:t>more than formula 8 </a:t>
            </a:r>
            <a:r>
              <a:rPr lang="en-US" dirty="0" smtClean="0"/>
              <a:t>– </a:t>
            </a:r>
            <a:r>
              <a:rPr lang="en-US" dirty="0"/>
              <a:t>adds up to a lot!</a:t>
            </a:r>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r>
              <a:rPr lang="en-US" dirty="0"/>
              <a:t>The final formula is… </a:t>
            </a:r>
            <a:r>
              <a:rPr lang="en-US" b="1" dirty="0"/>
              <a:t>FORMULA 8</a:t>
            </a:r>
            <a:r>
              <a:rPr lang="en-US" b="1" dirty="0" smtClean="0"/>
              <a:t>!</a:t>
            </a:r>
          </a:p>
          <a:p>
            <a:pPr lvl="1"/>
            <a:r>
              <a:rPr lang="en-US" b="1" dirty="0" smtClean="0"/>
              <a:t>The </a:t>
            </a:r>
            <a:r>
              <a:rPr lang="en-US" b="1" dirty="0"/>
              <a:t>most cost efficient at only </a:t>
            </a:r>
            <a:r>
              <a:rPr lang="en-US" b="1" dirty="0" smtClean="0"/>
              <a:t>$0.06!</a:t>
            </a:r>
            <a:endParaRPr lang="en-US" b="1" dirty="0"/>
          </a:p>
          <a:p>
            <a:pPr lvl="1"/>
            <a:r>
              <a:rPr lang="en-US" b="1" dirty="0"/>
              <a:t>Second highest melting rate while still being environmentally friendly</a:t>
            </a:r>
          </a:p>
          <a:p>
            <a:pPr lvl="1"/>
            <a:r>
              <a:rPr lang="en-US" b="1" dirty="0"/>
              <a:t>Will melt ice in record timing!</a:t>
            </a:r>
          </a:p>
          <a:p>
            <a:pPr marL="274320" lvl="1" indent="0">
              <a:buNone/>
            </a:pPr>
            <a:endParaRPr lang="en-US" dirty="0" smtClean="0"/>
          </a:p>
        </p:txBody>
      </p:sp>
      <p:sp>
        <p:nvSpPr>
          <p:cNvPr id="4" name="Left Arrow 3"/>
          <p:cNvSpPr/>
          <p:nvPr/>
        </p:nvSpPr>
        <p:spPr>
          <a:xfrm rot="16200000">
            <a:off x="2216460" y="3962796"/>
            <a:ext cx="1068946" cy="5666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7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838200" y="1825625"/>
            <a:ext cx="10515600" cy="4910026"/>
          </a:xfrm>
        </p:spPr>
        <p:txBody>
          <a:bodyPr>
            <a:normAutofit/>
          </a:bodyPr>
          <a:lstStyle/>
          <a:p>
            <a:r>
              <a:rPr lang="en-US" dirty="0">
                <a:hlinkClick r:id="rId2"/>
              </a:rPr>
              <a:t>http://</a:t>
            </a:r>
            <a:r>
              <a:rPr lang="en-US" dirty="0" smtClean="0">
                <a:hlinkClick r:id="rId2"/>
              </a:rPr>
              <a:t>www.flinnsci.com/store/catalogPhotos/C0016cat.jpg</a:t>
            </a:r>
            <a:endParaRPr lang="en-US" dirty="0" smtClean="0"/>
          </a:p>
          <a:p>
            <a:r>
              <a:rPr lang="en-US" dirty="0">
                <a:hlinkClick r:id="rId3"/>
              </a:rPr>
              <a:t>http://</a:t>
            </a:r>
            <a:r>
              <a:rPr lang="en-US" dirty="0" smtClean="0">
                <a:hlinkClick r:id="rId3"/>
              </a:rPr>
              <a:t>a3145z1.americdn.com/wp-content/uploads/2014/11/how-to-fight-colds-and-the-flu-with-baking-soda1.jpg</a:t>
            </a:r>
            <a:endParaRPr lang="en-US" dirty="0" smtClean="0"/>
          </a:p>
          <a:p>
            <a:r>
              <a:rPr lang="en-US" dirty="0">
                <a:hlinkClick r:id="rId4"/>
              </a:rPr>
              <a:t>http://</a:t>
            </a:r>
            <a:r>
              <a:rPr lang="en-US" dirty="0" smtClean="0">
                <a:hlinkClick r:id="rId4"/>
              </a:rPr>
              <a:t>i.walmartimages.com/i/p/00/78/59/21/81/0078592181482_500X500.jpg</a:t>
            </a:r>
            <a:endParaRPr lang="en-US" dirty="0" smtClean="0"/>
          </a:p>
          <a:p>
            <a:r>
              <a:rPr lang="en-US" dirty="0">
                <a:hlinkClick r:id="rId5"/>
              </a:rPr>
              <a:t>http://</a:t>
            </a:r>
            <a:r>
              <a:rPr lang="en-US" dirty="0" smtClean="0">
                <a:hlinkClick r:id="rId5"/>
              </a:rPr>
              <a:t>www.sciencelab.com/msds.php?msdsId=9927593</a:t>
            </a:r>
            <a:endParaRPr lang="en-US" dirty="0" smtClean="0"/>
          </a:p>
          <a:p>
            <a:r>
              <a:rPr lang="en-US" dirty="0">
                <a:hlinkClick r:id="rId6"/>
              </a:rPr>
              <a:t>http://</a:t>
            </a:r>
            <a:r>
              <a:rPr lang="en-US" dirty="0" smtClean="0">
                <a:hlinkClick r:id="rId6"/>
              </a:rPr>
              <a:t>www.sciencelab.com/msds.php?msdsId=9923251</a:t>
            </a:r>
            <a:endParaRPr lang="en-US" dirty="0" smtClean="0"/>
          </a:p>
          <a:p>
            <a:r>
              <a:rPr lang="en-US" dirty="0">
                <a:hlinkClick r:id="rId7"/>
              </a:rPr>
              <a:t>http://</a:t>
            </a:r>
            <a:r>
              <a:rPr lang="en-US" dirty="0" smtClean="0">
                <a:hlinkClick r:id="rId7"/>
              </a:rPr>
              <a:t>www.sciencelab.com/msds.php?msdsId=9927258</a:t>
            </a:r>
            <a:endParaRPr lang="en-US" dirty="0" smtClean="0"/>
          </a:p>
          <a:p>
            <a:r>
              <a:rPr lang="en-US" dirty="0">
                <a:hlinkClick r:id="rId8"/>
              </a:rPr>
              <a:t>http://www.erocksalt.com/wp-content/themes/vulcan/timthumb.php?src=http://</a:t>
            </a:r>
            <a:r>
              <a:rPr lang="en-US" dirty="0" smtClean="0">
                <a:hlinkClick r:id="rId8"/>
              </a:rPr>
              <a:t>www.erocksalt.com/imatges/road-salt-for-snow-melting.jpg&amp;w=600&amp;zc=1</a:t>
            </a:r>
            <a:endParaRPr lang="en-US" dirty="0" smtClean="0"/>
          </a:p>
          <a:p>
            <a:r>
              <a:rPr lang="en-US" u="sng" dirty="0">
                <a:hlinkClick r:id="rId9"/>
              </a:rPr>
              <a:t>http://www.scotwoodindustries.com/brands/1/products/5</a:t>
            </a:r>
          </a:p>
          <a:p>
            <a:r>
              <a:rPr lang="en-US" u="sng" dirty="0">
                <a:hlinkClick r:id="rId10"/>
              </a:rPr>
              <a:t>http://webdmamrl.er.usgs.gov/g1/ggranato/WRIR99-4077.pdf</a:t>
            </a:r>
          </a:p>
          <a:p>
            <a:r>
              <a:rPr lang="en-US" u="sng" dirty="0">
                <a:hlinkClick r:id="rId11"/>
              </a:rPr>
              <a:t>http://www.greenlivingonline.com/article/alternatives-rock-salt</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5574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Project Constraints </a:t>
            </a:r>
            <a:endParaRPr lang="en-US" dirty="0"/>
          </a:p>
        </p:txBody>
      </p:sp>
      <p:sp>
        <p:nvSpPr>
          <p:cNvPr id="3" name="Content Placeholder 2"/>
          <p:cNvSpPr>
            <a:spLocks noGrp="1"/>
          </p:cNvSpPr>
          <p:nvPr>
            <p:ph idx="1"/>
          </p:nvPr>
        </p:nvSpPr>
        <p:spPr>
          <a:xfrm>
            <a:off x="1066800" y="2103119"/>
            <a:ext cx="6918101" cy="4284801"/>
          </a:xfrm>
        </p:spPr>
        <p:txBody>
          <a:bodyPr>
            <a:normAutofit lnSpcReduction="10000"/>
          </a:bodyPr>
          <a:lstStyle/>
          <a:p>
            <a:r>
              <a:rPr lang="en-US" dirty="0" smtClean="0"/>
              <a:t> Using engineering to help RPCS and the surrounding communities live more sustainable lifestyles</a:t>
            </a:r>
          </a:p>
          <a:p>
            <a:endParaRPr lang="en-US" dirty="0"/>
          </a:p>
          <a:p>
            <a:r>
              <a:rPr lang="en-US" dirty="0" smtClean="0"/>
              <a:t>Our goal is: </a:t>
            </a:r>
          </a:p>
          <a:p>
            <a:pPr marL="0" indent="0">
              <a:buNone/>
            </a:pPr>
            <a:r>
              <a:rPr lang="en-US" dirty="0"/>
              <a:t>	</a:t>
            </a:r>
            <a:r>
              <a:rPr lang="en-US" dirty="0" smtClean="0"/>
              <a:t>- To create the most cost efficient alternative to 	snow salt</a:t>
            </a:r>
          </a:p>
          <a:p>
            <a:pPr lvl="4">
              <a:buFont typeface="Wingdings" panose="05000000000000000000" pitchFamily="2" charset="2"/>
              <a:buChar char="q"/>
            </a:pPr>
            <a:r>
              <a:rPr lang="en-US" sz="1500" dirty="0" smtClean="0"/>
              <a:t>Personal constraint: no more than $0.30/ m² </a:t>
            </a:r>
          </a:p>
          <a:p>
            <a:pPr lvl="4">
              <a:buFont typeface="Wingdings" panose="05000000000000000000" pitchFamily="2" charset="2"/>
              <a:buChar char="q"/>
            </a:pPr>
            <a:r>
              <a:rPr lang="en-US" sz="1500" dirty="0" smtClean="0"/>
              <a:t>In Maryland, 15 grams of formula is used per meter of land </a:t>
            </a:r>
          </a:p>
          <a:p>
            <a:pPr marL="0" indent="0">
              <a:buNone/>
            </a:pPr>
            <a:r>
              <a:rPr lang="en-US" dirty="0"/>
              <a:t>	</a:t>
            </a:r>
            <a:r>
              <a:rPr lang="en-US" dirty="0" smtClean="0"/>
              <a:t>- To create the most effective alternative to snow	 	salt that has the least harmful effect on the 	environment </a:t>
            </a:r>
          </a:p>
          <a:p>
            <a:pPr lvl="4">
              <a:buFont typeface="Wingdings" panose="05000000000000000000" pitchFamily="2" charset="2"/>
              <a:buChar char="q"/>
            </a:pPr>
            <a:r>
              <a:rPr lang="en-US" sz="1500" dirty="0"/>
              <a:t> </a:t>
            </a:r>
            <a:r>
              <a:rPr lang="en-US" sz="1500" dirty="0" smtClean="0"/>
              <a:t>Formula that melts the most ice in a specific amount of time </a:t>
            </a:r>
          </a:p>
          <a:p>
            <a:pPr lvl="4">
              <a:buFont typeface="Wingdings" panose="05000000000000000000" pitchFamily="2" charset="2"/>
              <a:buChar char="q"/>
            </a:pPr>
            <a:r>
              <a:rPr lang="en-US" sz="1500" dirty="0"/>
              <a:t> </a:t>
            </a:r>
            <a:r>
              <a:rPr lang="en-US" sz="1500" dirty="0" smtClean="0"/>
              <a:t>Formula that has the least harmful visible affect on a plot of grass</a:t>
            </a:r>
          </a:p>
          <a:p>
            <a:endParaRPr lang="en-US" dirty="0" smtClean="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682" y="2103120"/>
            <a:ext cx="4094619" cy="3070965"/>
          </a:xfrm>
          <a:prstGeom prst="rect">
            <a:avLst/>
          </a:prstGeom>
        </p:spPr>
      </p:pic>
    </p:spTree>
    <p:extLst>
      <p:ext uri="{BB962C8B-B14F-4D97-AF65-F5344CB8AC3E}">
        <p14:creationId xmlns:p14="http://schemas.microsoft.com/office/powerpoint/2010/main" val="379108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and Why We Chose Our Project Topic?</a:t>
            </a:r>
            <a:endParaRPr lang="en-US" dirty="0"/>
          </a:p>
        </p:txBody>
      </p:sp>
      <p:sp>
        <p:nvSpPr>
          <p:cNvPr id="3" name="Content Placeholder 2"/>
          <p:cNvSpPr>
            <a:spLocks noGrp="1"/>
          </p:cNvSpPr>
          <p:nvPr>
            <p:ph idx="1"/>
          </p:nvPr>
        </p:nvSpPr>
        <p:spPr>
          <a:xfrm>
            <a:off x="1066800" y="2296303"/>
            <a:ext cx="10058400" cy="3931920"/>
          </a:xfrm>
        </p:spPr>
        <p:txBody>
          <a:bodyPr/>
          <a:lstStyle/>
          <a:p>
            <a:pPr>
              <a:buFont typeface="Arial" panose="020B0604020202020204" pitchFamily="34" charset="0"/>
              <a:buChar char="•"/>
            </a:pPr>
            <a:r>
              <a:rPr lang="en-US" dirty="0"/>
              <a:t> </a:t>
            </a:r>
            <a:r>
              <a:rPr lang="en-US" dirty="0" smtClean="0"/>
              <a:t>Brainstormed environmentally harmful substances and habits that take place around the world </a:t>
            </a:r>
          </a:p>
          <a:p>
            <a:pPr>
              <a:buFont typeface="Arial" panose="020B0604020202020204" pitchFamily="34" charset="0"/>
              <a:buChar char="•"/>
            </a:pPr>
            <a:r>
              <a:rPr lang="en-US" dirty="0"/>
              <a:t> </a:t>
            </a:r>
            <a:r>
              <a:rPr lang="en-US" dirty="0" smtClean="0"/>
              <a:t>Narrowed down our lists of ideas to the substances and habits that specifically effect our RPCS community</a:t>
            </a:r>
          </a:p>
          <a:p>
            <a:pPr>
              <a:buFont typeface="Arial" panose="020B0604020202020204" pitchFamily="34" charset="0"/>
              <a:buChar char="•"/>
            </a:pPr>
            <a:r>
              <a:rPr lang="en-US" dirty="0" smtClean="0"/>
              <a:t>After examining a list of many harmful practices, we chose one that we all felt the strongest about</a:t>
            </a:r>
          </a:p>
          <a:p>
            <a:pPr>
              <a:buFont typeface="Arial" panose="020B0604020202020204" pitchFamily="34" charset="0"/>
              <a:buChar char="•"/>
            </a:pPr>
            <a:r>
              <a:rPr lang="en-US" dirty="0" smtClean="0"/>
              <a:t>Considering that the past two winters in Baltimore have been very cold and snowy, this project can help the people in our community fight the harsh winters without harming the environment  </a:t>
            </a:r>
            <a:endParaRPr lang="en-US" dirty="0"/>
          </a:p>
        </p:txBody>
      </p:sp>
    </p:spTree>
    <p:extLst>
      <p:ext uri="{BB962C8B-B14F-4D97-AF65-F5344CB8AC3E}">
        <p14:creationId xmlns:p14="http://schemas.microsoft.com/office/powerpoint/2010/main" val="411249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06" y="155956"/>
            <a:ext cx="10515600" cy="1325563"/>
          </a:xfrm>
        </p:spPr>
        <p:txBody>
          <a:bodyPr>
            <a:normAutofit/>
          </a:bodyPr>
          <a:lstStyle/>
          <a:p>
            <a:r>
              <a:rPr lang="en-US" sz="4400" dirty="0" smtClean="0"/>
              <a:t>Environmental Effects</a:t>
            </a:r>
            <a:endParaRPr lang="en-US" sz="4400" dirty="0"/>
          </a:p>
        </p:txBody>
      </p:sp>
      <p:sp>
        <p:nvSpPr>
          <p:cNvPr id="3" name="Content Placeholder 2"/>
          <p:cNvSpPr>
            <a:spLocks noGrp="1"/>
          </p:cNvSpPr>
          <p:nvPr>
            <p:ph idx="1"/>
          </p:nvPr>
        </p:nvSpPr>
        <p:spPr>
          <a:xfrm>
            <a:off x="395006" y="1268794"/>
            <a:ext cx="11706896" cy="5428444"/>
          </a:xfrm>
        </p:spPr>
        <p:txBody>
          <a:bodyPr>
            <a:normAutofit fontScale="92500" lnSpcReduction="20000"/>
          </a:bodyPr>
          <a:lstStyle/>
          <a:p>
            <a:pPr marL="0" indent="0">
              <a:buNone/>
            </a:pPr>
            <a:r>
              <a:rPr lang="en-US" dirty="0" smtClean="0"/>
              <a:t>1. Water Quality </a:t>
            </a:r>
          </a:p>
          <a:p>
            <a:pPr marL="0" indent="0">
              <a:buNone/>
            </a:pPr>
            <a:r>
              <a:rPr lang="en-US" dirty="0" smtClean="0"/>
              <a:t>	- </a:t>
            </a:r>
            <a:r>
              <a:rPr lang="en-US" sz="2200" dirty="0" smtClean="0"/>
              <a:t>High water density </a:t>
            </a:r>
          </a:p>
          <a:p>
            <a:pPr marL="0" indent="0">
              <a:buNone/>
            </a:pPr>
            <a:r>
              <a:rPr lang="en-US" sz="2200" dirty="0"/>
              <a:t>	</a:t>
            </a:r>
            <a:r>
              <a:rPr lang="en-US" sz="2200" dirty="0" smtClean="0"/>
              <a:t>- Deprived of Oxygen </a:t>
            </a:r>
          </a:p>
          <a:p>
            <a:pPr marL="0" indent="0">
              <a:buNone/>
            </a:pPr>
            <a:r>
              <a:rPr lang="en-US" dirty="0" smtClean="0"/>
              <a:t>2. Human Health </a:t>
            </a:r>
          </a:p>
          <a:p>
            <a:pPr marL="0" indent="0">
              <a:buNone/>
            </a:pPr>
            <a:r>
              <a:rPr lang="en-US" dirty="0"/>
              <a:t>	</a:t>
            </a:r>
            <a:r>
              <a:rPr lang="en-US" sz="2200" dirty="0" smtClean="0"/>
              <a:t>- High concentration of sodium </a:t>
            </a:r>
            <a:r>
              <a:rPr lang="en-US" sz="2200" dirty="0" smtClean="0">
                <a:sym typeface="Wingdings" panose="05000000000000000000" pitchFamily="2" charset="2"/>
              </a:rPr>
              <a:t> harmful to people with high blood pressure </a:t>
            </a:r>
            <a:endParaRPr lang="en-US" dirty="0" smtClean="0"/>
          </a:p>
          <a:p>
            <a:pPr marL="0" indent="0">
              <a:buNone/>
            </a:pPr>
            <a:r>
              <a:rPr lang="en-US" dirty="0" smtClean="0"/>
              <a:t>3. Pet Health </a:t>
            </a:r>
          </a:p>
          <a:p>
            <a:pPr marL="0" indent="0">
              <a:buNone/>
            </a:pPr>
            <a:r>
              <a:rPr lang="en-US" sz="2200" dirty="0"/>
              <a:t>	</a:t>
            </a:r>
            <a:r>
              <a:rPr lang="en-US" sz="2200" dirty="0" smtClean="0"/>
              <a:t>- </a:t>
            </a:r>
            <a:r>
              <a:rPr lang="en-US" sz="2200" dirty="0"/>
              <a:t> </a:t>
            </a:r>
            <a:r>
              <a:rPr lang="en-US" sz="2200" dirty="0" smtClean="0"/>
              <a:t>Ingestion leads to numerous symptoms ranging from drooling to death </a:t>
            </a:r>
          </a:p>
          <a:p>
            <a:pPr marL="0" indent="0">
              <a:buNone/>
            </a:pPr>
            <a:r>
              <a:rPr lang="en-US" sz="2200" dirty="0"/>
              <a:t>	</a:t>
            </a:r>
            <a:r>
              <a:rPr lang="en-US" sz="2200" dirty="0" smtClean="0"/>
              <a:t>-  Irritation, inflammation, and cracking of foot pads</a:t>
            </a:r>
          </a:p>
          <a:p>
            <a:pPr marL="0" indent="0">
              <a:buNone/>
            </a:pPr>
            <a:r>
              <a:rPr lang="en-US" dirty="0" smtClean="0"/>
              <a:t>4. Wildlife Health </a:t>
            </a:r>
          </a:p>
          <a:p>
            <a:pPr marL="0" indent="0">
              <a:buNone/>
            </a:pPr>
            <a:r>
              <a:rPr lang="en-US" sz="2200" dirty="0"/>
              <a:t>	</a:t>
            </a:r>
            <a:r>
              <a:rPr lang="en-US" sz="2200" dirty="0" smtClean="0"/>
              <a:t>-  Animals think the snow salts are pelts of food </a:t>
            </a:r>
            <a:r>
              <a:rPr lang="en-US" sz="2200" dirty="0" smtClean="0">
                <a:sym typeface="Wingdings" panose="05000000000000000000" pitchFamily="2" charset="2"/>
              </a:rPr>
              <a:t> dehydration, confusion, and 	weakness</a:t>
            </a:r>
            <a:endParaRPr lang="en-US" sz="2200" dirty="0" smtClean="0"/>
          </a:p>
          <a:p>
            <a:pPr marL="0" indent="0">
              <a:buNone/>
            </a:pPr>
            <a:r>
              <a:rPr lang="en-US" dirty="0" smtClean="0"/>
              <a:t>5. Soil and Vegetation </a:t>
            </a:r>
          </a:p>
          <a:p>
            <a:pPr marL="0" indent="0">
              <a:buNone/>
            </a:pPr>
            <a:r>
              <a:rPr lang="en-US" dirty="0"/>
              <a:t>	</a:t>
            </a:r>
            <a:r>
              <a:rPr lang="en-US" sz="2200" dirty="0" smtClean="0"/>
              <a:t>- Dehydration, change in chemistry, depletion of soil, impermeability, and infertility </a:t>
            </a:r>
          </a:p>
          <a:p>
            <a:pPr marL="0" indent="0">
              <a:buNone/>
            </a:pPr>
            <a:r>
              <a:rPr lang="en-US" dirty="0" smtClean="0"/>
              <a:t>6. Infrastructure </a:t>
            </a:r>
          </a:p>
          <a:p>
            <a:pPr marL="0" indent="0">
              <a:buNone/>
            </a:pPr>
            <a:r>
              <a:rPr lang="en-US" sz="2000" dirty="0" smtClean="0"/>
              <a:t>	- </a:t>
            </a:r>
            <a:r>
              <a:rPr lang="en-US" sz="2200" dirty="0"/>
              <a:t>C</a:t>
            </a:r>
            <a:r>
              <a:rPr lang="en-US" sz="2200" dirty="0" smtClean="0"/>
              <a:t>orrosion, deterioration of concrete, car parts (brakes and frame), loss of electricity (corrosion of insulator)</a:t>
            </a:r>
          </a:p>
        </p:txBody>
      </p:sp>
      <p:pic>
        <p:nvPicPr>
          <p:cNvPr id="5126" name="Picture 6"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093" y="368681"/>
            <a:ext cx="5294773"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9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435865"/>
            <a:ext cx="9720072" cy="1499616"/>
          </a:xfrm>
        </p:spPr>
        <p:txBody>
          <a:bodyPr/>
          <a:lstStyle/>
          <a:p>
            <a:r>
              <a:rPr lang="en-US" dirty="0" smtClean="0"/>
              <a:t>Common Ingredients Used in Snow Salts </a:t>
            </a:r>
            <a:endParaRPr lang="en-US" dirty="0"/>
          </a:p>
        </p:txBody>
      </p:sp>
      <p:sp>
        <p:nvSpPr>
          <p:cNvPr id="3" name="Content Placeholder 2"/>
          <p:cNvSpPr>
            <a:spLocks noGrp="1"/>
          </p:cNvSpPr>
          <p:nvPr>
            <p:ph idx="1"/>
          </p:nvPr>
        </p:nvSpPr>
        <p:spPr>
          <a:xfrm>
            <a:off x="838200" y="2366538"/>
            <a:ext cx="4416380" cy="3106983"/>
          </a:xfrm>
        </p:spPr>
        <p:txBody>
          <a:bodyPr>
            <a:normAutofit fontScale="85000" lnSpcReduction="10000"/>
          </a:bodyPr>
          <a:lstStyle/>
          <a:p>
            <a:r>
              <a:rPr lang="en-US" sz="4400" dirty="0" smtClean="0"/>
              <a:t>Sodium Chloride </a:t>
            </a:r>
          </a:p>
          <a:p>
            <a:r>
              <a:rPr lang="en-US" sz="4400" dirty="0" smtClean="0"/>
              <a:t>Calcium Chloride </a:t>
            </a:r>
          </a:p>
          <a:p>
            <a:r>
              <a:rPr lang="en-US" sz="4400" dirty="0" smtClean="0"/>
              <a:t>Baking Soda </a:t>
            </a:r>
          </a:p>
          <a:p>
            <a:r>
              <a:rPr lang="en-US" sz="4400" dirty="0" smtClean="0"/>
              <a:t>Sugar </a:t>
            </a:r>
          </a:p>
          <a:p>
            <a:endParaRPr lang="en-US" dirty="0"/>
          </a:p>
        </p:txBody>
      </p:sp>
      <p:pic>
        <p:nvPicPr>
          <p:cNvPr id="3074" name="Picture 2" descr="http://www.flinnsci.com/store/catalogPhotos/C0016c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007" y="1537573"/>
            <a:ext cx="1925460" cy="28555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172028" y="386534"/>
              <a:ext cx="360" cy="360"/>
            </p14:xfrm>
          </p:contentPart>
        </mc:Choice>
        <mc:Fallback xmlns="">
          <p:pic>
            <p:nvPicPr>
              <p:cNvPr id="6" name="Ink 5"/>
              <p:cNvPicPr/>
              <p:nvPr/>
            </p:nvPicPr>
            <p:blipFill>
              <a:blip r:embed="rId4"/>
              <a:stretch>
                <a:fillRect/>
              </a:stretch>
            </p:blipFill>
            <p:spPr>
              <a:xfrm>
                <a:off x="1147908" y="362414"/>
                <a:ext cx="48600" cy="48600"/>
              </a:xfrm>
              <a:prstGeom prst="rect">
                <a:avLst/>
              </a:prstGeom>
            </p:spPr>
          </p:pic>
        </mc:Fallback>
      </mc:AlternateContent>
      <p:pic>
        <p:nvPicPr>
          <p:cNvPr id="13" name="Picture 12"/>
          <p:cNvPicPr>
            <a:picLocks noChangeAspect="1"/>
          </p:cNvPicPr>
          <p:nvPr/>
        </p:nvPicPr>
        <p:blipFill>
          <a:blip r:embed="rId5"/>
          <a:stretch>
            <a:fillRect/>
          </a:stretch>
        </p:blipFill>
        <p:spPr>
          <a:xfrm>
            <a:off x="8597762" y="1537573"/>
            <a:ext cx="1930743" cy="2855554"/>
          </a:xfrm>
          <a:prstGeom prst="rect">
            <a:avLst/>
          </a:prstGeom>
        </p:spPr>
      </p:pic>
      <p:pic>
        <p:nvPicPr>
          <p:cNvPr id="3076" name="Picture 4" descr="http://a3145z1.americdn.com/wp-content/uploads/2014/11/how-to-fight-colds-and-the-flu-with-baking-sod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580" y="4541434"/>
            <a:ext cx="3624286" cy="1999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walmartimages.com/i/p/00/78/59/21/81/0078592181482_500X5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0335" y="4393127"/>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6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a:t>
            </a:r>
            <a:endParaRPr lang="en-US" dirty="0"/>
          </a:p>
        </p:txBody>
      </p:sp>
      <p:sp>
        <p:nvSpPr>
          <p:cNvPr id="3" name="Content Placeholder 2"/>
          <p:cNvSpPr>
            <a:spLocks noGrp="1"/>
          </p:cNvSpPr>
          <p:nvPr>
            <p:ph idx="1"/>
          </p:nvPr>
        </p:nvSpPr>
        <p:spPr>
          <a:xfrm>
            <a:off x="1066800" y="2014194"/>
            <a:ext cx="10058400" cy="3931920"/>
          </a:xfrm>
        </p:spPr>
        <p:txBody>
          <a:bodyPr/>
          <a:lstStyle/>
          <a:p>
            <a:r>
              <a:rPr lang="en-US" dirty="0" smtClean="0"/>
              <a:t>Total Lowest Cost</a:t>
            </a:r>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7127779"/>
              </p:ext>
            </p:extLst>
          </p:nvPr>
        </p:nvGraphicFramePr>
        <p:xfrm>
          <a:off x="210355" y="2537137"/>
          <a:ext cx="11771289" cy="3720002"/>
        </p:xfrm>
        <a:graphic>
          <a:graphicData uri="http://schemas.openxmlformats.org/drawingml/2006/table">
            <a:tbl>
              <a:tblPr firstRow="1" firstCol="1" bandRow="1">
                <a:tableStyleId>{5C22544A-7EE6-4342-B048-85BDC9FD1C3A}</a:tableStyleId>
              </a:tblPr>
              <a:tblGrid>
                <a:gridCol w="2278960"/>
                <a:gridCol w="2498294"/>
                <a:gridCol w="3159815"/>
                <a:gridCol w="3834220"/>
              </a:tblGrid>
              <a:tr h="552007">
                <a:tc>
                  <a:txBody>
                    <a:bodyPr/>
                    <a:lstStyle/>
                    <a:p>
                      <a:pPr marL="0" marR="0">
                        <a:lnSpc>
                          <a:spcPct val="107000"/>
                        </a:lnSpc>
                        <a:spcBef>
                          <a:spcPts val="0"/>
                        </a:spcBef>
                        <a:spcAft>
                          <a:spcPts val="0"/>
                        </a:spcAft>
                      </a:pPr>
                      <a:r>
                        <a:rPr lang="en-US" sz="1800" dirty="0">
                          <a:effectLst/>
                        </a:rPr>
                        <a:t>Ingredient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Total cost and amount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Cost per 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7734">
                <a:tc>
                  <a:txBody>
                    <a:bodyPr/>
                    <a:lstStyle/>
                    <a:p>
                      <a:pPr marL="0" marR="0">
                        <a:lnSpc>
                          <a:spcPct val="107000"/>
                        </a:lnSpc>
                        <a:spcBef>
                          <a:spcPts val="0"/>
                        </a:spcBef>
                        <a:spcAft>
                          <a:spcPts val="0"/>
                        </a:spcAft>
                      </a:pPr>
                      <a:r>
                        <a:rPr lang="en-US" sz="1800" dirty="0">
                          <a:effectLst/>
                        </a:rPr>
                        <a:t>Sodium Chloride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$8.95 for 500 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$0.0179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2"/>
                        </a:rPr>
                        <a:t>http://www.sciencecompany.com/Sodium-Chloride-500g-P6374.aspx</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03">
                <a:tc>
                  <a:txBody>
                    <a:bodyPr/>
                    <a:lstStyle/>
                    <a:p>
                      <a:pPr marL="0" marR="0">
                        <a:lnSpc>
                          <a:spcPct val="107000"/>
                        </a:lnSpc>
                        <a:spcBef>
                          <a:spcPts val="0"/>
                        </a:spcBef>
                        <a:spcAft>
                          <a:spcPts val="0"/>
                        </a:spcAft>
                      </a:pPr>
                      <a:r>
                        <a:rPr lang="en-US" sz="1800">
                          <a:effectLst/>
                        </a:rPr>
                        <a:t>Calcium Chloride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$18.97 for 50 lbs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$0.000836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3"/>
                        </a:rPr>
                        <a:t>http://www.lowes.com/pd_151998-10611-50B-HEAT_0__?productId=3540820</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3202">
                <a:tc>
                  <a:txBody>
                    <a:bodyPr/>
                    <a:lstStyle/>
                    <a:p>
                      <a:pPr marL="0" marR="0">
                        <a:lnSpc>
                          <a:spcPct val="107000"/>
                        </a:lnSpc>
                        <a:spcBef>
                          <a:spcPts val="0"/>
                        </a:spcBef>
                        <a:spcAft>
                          <a:spcPts val="0"/>
                        </a:spcAft>
                      </a:pPr>
                      <a:r>
                        <a:rPr lang="en-US" sz="1800">
                          <a:effectLst/>
                        </a:rPr>
                        <a:t>Sugar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$13.49 for 25 lbs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$0.0011896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4"/>
                        </a:rPr>
                        <a:t>http://www.webstaurantstore.com/granulated-sugar-25-lb/104SUGAR25.html?utm_source=Google&amp;utm_medium=cpc&amp;utm_campaign=GoogleShopping&amp;gclid=CNyQrKjErsUCFYgXHwodxRgAPg</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35469">
                <a:tc>
                  <a:txBody>
                    <a:bodyPr/>
                    <a:lstStyle/>
                    <a:p>
                      <a:pPr marL="0" marR="0">
                        <a:lnSpc>
                          <a:spcPct val="107000"/>
                        </a:lnSpc>
                        <a:spcBef>
                          <a:spcPts val="0"/>
                        </a:spcBef>
                        <a:spcAft>
                          <a:spcPts val="0"/>
                        </a:spcAft>
                      </a:pPr>
                      <a:r>
                        <a:rPr lang="en-US" sz="1800">
                          <a:effectLst/>
                        </a:rPr>
                        <a:t>Baking Soda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t>
                      </a:r>
                      <a:r>
                        <a:rPr lang="en-US" sz="1800" dirty="0" smtClean="0">
                          <a:effectLst/>
                        </a:rPr>
                        <a:t>1.49 </a:t>
                      </a:r>
                      <a:r>
                        <a:rPr lang="en-US" sz="1800" dirty="0">
                          <a:effectLst/>
                        </a:rPr>
                        <a:t>for </a:t>
                      </a:r>
                      <a:r>
                        <a:rPr lang="en-US" sz="1800" dirty="0" smtClean="0">
                          <a:effectLst/>
                        </a:rPr>
                        <a:t>5 </a:t>
                      </a:r>
                      <a:r>
                        <a:rPr lang="en-US" sz="1800" dirty="0" err="1">
                          <a:effectLst/>
                        </a:rPr>
                        <a:t>lb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5000"/>
                        </a:lnSpc>
                        <a:spcBef>
                          <a:spcPts val="0"/>
                        </a:spcBef>
                        <a:spcAft>
                          <a:spcPts val="0"/>
                        </a:spcAft>
                      </a:pPr>
                      <a:r>
                        <a:rPr lang="en-US" sz="1800" dirty="0" smtClean="0">
                          <a:effectLst/>
                          <a:latin typeface="+mn-lt"/>
                          <a:ea typeface="+mn-ea"/>
                          <a:cs typeface="+mn-cs"/>
                        </a:rPr>
                        <a:t>$0.000657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dirty="0" smtClean="0">
                          <a:effectLst/>
                          <a:hlinkClick r:id="rId5"/>
                        </a:rPr>
                        <a:t>www.acehardware.com</a:t>
                      </a:r>
                      <a:r>
                        <a:rPr lang="en-US" sz="1100" u="sng" baseline="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7740202" y="405064"/>
            <a:ext cx="4018209" cy="923330"/>
          </a:xfrm>
          <a:prstGeom prst="rect">
            <a:avLst/>
          </a:prstGeom>
          <a:noFill/>
        </p:spPr>
        <p:txBody>
          <a:bodyPr wrap="square" rtlCol="0">
            <a:spAutoFit/>
          </a:bodyPr>
          <a:lstStyle/>
          <a:p>
            <a:r>
              <a:rPr lang="en-US" dirty="0" smtClean="0"/>
              <a:t>Note: each formula has its own cost, so there is no overall cost for all of the formulas</a:t>
            </a:r>
            <a:endParaRPr lang="en-US" dirty="0"/>
          </a:p>
        </p:txBody>
      </p:sp>
    </p:spTree>
    <p:extLst>
      <p:ext uri="{BB962C8B-B14F-4D97-AF65-F5344CB8AC3E}">
        <p14:creationId xmlns:p14="http://schemas.microsoft.com/office/powerpoint/2010/main" val="288004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Snow Salt Formula </a:t>
            </a:r>
            <a:endParaRPr lang="en-US" dirty="0"/>
          </a:p>
        </p:txBody>
      </p:sp>
      <p:sp>
        <p:nvSpPr>
          <p:cNvPr id="3" name="Content Placeholder 2"/>
          <p:cNvSpPr>
            <a:spLocks noGrp="1"/>
          </p:cNvSpPr>
          <p:nvPr>
            <p:ph idx="1"/>
          </p:nvPr>
        </p:nvSpPr>
        <p:spPr>
          <a:xfrm>
            <a:off x="838200" y="2276386"/>
            <a:ext cx="4261834" cy="3055468"/>
          </a:xfrm>
        </p:spPr>
        <p:txBody>
          <a:bodyPr>
            <a:normAutofit/>
          </a:bodyPr>
          <a:lstStyle/>
          <a:p>
            <a:r>
              <a:rPr lang="en-US" sz="4400" dirty="0" smtClean="0"/>
              <a:t> 80% sodium chloride </a:t>
            </a:r>
          </a:p>
          <a:p>
            <a:r>
              <a:rPr lang="en-US" sz="4400" dirty="0" smtClean="0"/>
              <a:t>20% calcium chloride </a:t>
            </a:r>
            <a:endParaRPr lang="en-US" sz="4400" dirty="0"/>
          </a:p>
        </p:txBody>
      </p:sp>
      <p:pic>
        <p:nvPicPr>
          <p:cNvPr id="4098" name="Picture 2" descr="http://www.erocksalt.com/wp-content/themes/vulcan/timthumb.php?src=http://www.erocksalt.com/imatges/road-salt-for-snow-melting.jpg&amp;w=6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249" y="2276386"/>
            <a:ext cx="57150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0203" y="642594"/>
            <a:ext cx="10058400" cy="1371600"/>
          </a:xfrm>
        </p:spPr>
        <p:txBody>
          <a:bodyPr/>
          <a:lstStyle/>
          <a:p>
            <a:r>
              <a:rPr lang="en-US" dirty="0" smtClean="0"/>
              <a:t>Sustainable Formulas </a:t>
            </a:r>
            <a:endParaRPr lang="en-US" dirty="0"/>
          </a:p>
        </p:txBody>
      </p:sp>
      <p:sp>
        <p:nvSpPr>
          <p:cNvPr id="5" name="Text Placeholder 4"/>
          <p:cNvSpPr>
            <a:spLocks noGrp="1"/>
          </p:cNvSpPr>
          <p:nvPr>
            <p:ph type="body" idx="1"/>
          </p:nvPr>
        </p:nvSpPr>
        <p:spPr>
          <a:xfrm>
            <a:off x="-1303322" y="1676141"/>
            <a:ext cx="4754880" cy="640080"/>
          </a:xfrm>
        </p:spPr>
        <p:txBody>
          <a:bodyPr>
            <a:normAutofit/>
          </a:bodyPr>
          <a:lstStyle/>
          <a:p>
            <a:r>
              <a:rPr lang="en-US" b="0" dirty="0" smtClean="0"/>
              <a:t>Formula 1</a:t>
            </a:r>
            <a:endParaRPr lang="en-US" b="0" dirty="0"/>
          </a:p>
        </p:txBody>
      </p:sp>
      <p:sp>
        <p:nvSpPr>
          <p:cNvPr id="6" name="Content Placeholder 5"/>
          <p:cNvSpPr>
            <a:spLocks noGrp="1"/>
          </p:cNvSpPr>
          <p:nvPr>
            <p:ph sz="half" idx="2"/>
          </p:nvPr>
        </p:nvSpPr>
        <p:spPr>
          <a:xfrm>
            <a:off x="359805" y="1841678"/>
            <a:ext cx="1892293" cy="2131273"/>
          </a:xfrm>
        </p:spPr>
        <p:txBody>
          <a:bodyPr>
            <a:normAutofit/>
          </a:bodyPr>
          <a:lstStyle/>
          <a:p>
            <a:endParaRPr lang="en-US" sz="1100" dirty="0" smtClean="0"/>
          </a:p>
          <a:p>
            <a:r>
              <a:rPr lang="en-US" sz="1400" dirty="0" smtClean="0"/>
              <a:t>80% sodium chloride </a:t>
            </a:r>
          </a:p>
          <a:p>
            <a:r>
              <a:rPr lang="en-US" sz="1400" dirty="0" smtClean="0"/>
              <a:t>15% calcium chloride </a:t>
            </a:r>
          </a:p>
          <a:p>
            <a:r>
              <a:rPr lang="en-US" sz="1400" dirty="0" smtClean="0"/>
              <a:t>5% sugar</a:t>
            </a:r>
          </a:p>
          <a:p>
            <a:pPr marL="0" indent="0">
              <a:buNone/>
            </a:pPr>
            <a:endParaRPr lang="en-US" sz="1400" dirty="0"/>
          </a:p>
          <a:p>
            <a:pPr marL="0" indent="0">
              <a:buNone/>
            </a:pPr>
            <a:endParaRPr lang="en-US" sz="1400" dirty="0"/>
          </a:p>
        </p:txBody>
      </p:sp>
      <p:sp>
        <p:nvSpPr>
          <p:cNvPr id="7" name="Text Placeholder 6"/>
          <p:cNvSpPr>
            <a:spLocks noGrp="1"/>
          </p:cNvSpPr>
          <p:nvPr>
            <p:ph type="body" sz="quarter" idx="3"/>
          </p:nvPr>
        </p:nvSpPr>
        <p:spPr>
          <a:xfrm>
            <a:off x="22177" y="1665267"/>
            <a:ext cx="4754880" cy="640080"/>
          </a:xfrm>
        </p:spPr>
        <p:txBody>
          <a:bodyPr>
            <a:normAutofit/>
          </a:bodyPr>
          <a:lstStyle/>
          <a:p>
            <a:r>
              <a:rPr lang="en-US" dirty="0"/>
              <a:t>Form</a:t>
            </a:r>
            <a:r>
              <a:rPr lang="en-US" dirty="0"/>
              <a:t>ula 2</a:t>
            </a:r>
            <a:endParaRPr lang="en-US" dirty="0"/>
          </a:p>
        </p:txBody>
      </p:sp>
      <p:sp>
        <p:nvSpPr>
          <p:cNvPr id="8" name="Content Placeholder 7"/>
          <p:cNvSpPr>
            <a:spLocks noGrp="1"/>
          </p:cNvSpPr>
          <p:nvPr>
            <p:ph sz="quarter" idx="4"/>
          </p:nvPr>
        </p:nvSpPr>
        <p:spPr>
          <a:xfrm>
            <a:off x="1659430" y="2135777"/>
            <a:ext cx="1869111" cy="1543073"/>
          </a:xfrm>
        </p:spPr>
        <p:txBody>
          <a:bodyPr>
            <a:normAutofit/>
          </a:bodyPr>
          <a:lstStyle/>
          <a:p>
            <a:r>
              <a:rPr lang="en-US" sz="1400" dirty="0" smtClean="0">
                <a:solidFill>
                  <a:srgbClr val="FF0000"/>
                </a:solidFill>
              </a:rPr>
              <a:t>80% sodium chloride </a:t>
            </a:r>
          </a:p>
          <a:p>
            <a:r>
              <a:rPr lang="en-US" sz="1400" dirty="0" smtClean="0">
                <a:solidFill>
                  <a:srgbClr val="FF0000"/>
                </a:solidFill>
              </a:rPr>
              <a:t>10% calcium chloride </a:t>
            </a:r>
          </a:p>
          <a:p>
            <a:r>
              <a:rPr lang="en-US" sz="1400" dirty="0" smtClean="0">
                <a:solidFill>
                  <a:srgbClr val="FF0000"/>
                </a:solidFill>
              </a:rPr>
              <a:t>10% sugar</a:t>
            </a:r>
          </a:p>
          <a:p>
            <a:endParaRPr lang="en-US" sz="1100" dirty="0"/>
          </a:p>
        </p:txBody>
      </p:sp>
      <p:sp>
        <p:nvSpPr>
          <p:cNvPr id="9" name="Text Placeholder 4"/>
          <p:cNvSpPr txBox="1">
            <a:spLocks/>
          </p:cNvSpPr>
          <p:nvPr/>
        </p:nvSpPr>
        <p:spPr>
          <a:xfrm>
            <a:off x="1474355" y="1681096"/>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3</a:t>
            </a:r>
            <a:endParaRPr lang="en-US" dirty="0"/>
          </a:p>
        </p:txBody>
      </p:sp>
      <p:sp>
        <p:nvSpPr>
          <p:cNvPr id="10" name="Content Placeholder 5"/>
          <p:cNvSpPr txBox="1">
            <a:spLocks/>
          </p:cNvSpPr>
          <p:nvPr/>
        </p:nvSpPr>
        <p:spPr>
          <a:xfrm>
            <a:off x="3084598" y="2122985"/>
            <a:ext cx="1763504" cy="1513758"/>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80% Sodium chloride </a:t>
            </a:r>
          </a:p>
          <a:p>
            <a:r>
              <a:rPr lang="en-US" sz="1400" dirty="0" smtClean="0"/>
              <a:t>5% calcium chloride </a:t>
            </a:r>
          </a:p>
          <a:p>
            <a:r>
              <a:rPr lang="en-US" sz="1400" dirty="0" smtClean="0"/>
              <a:t>15% sugar</a:t>
            </a:r>
            <a:endParaRPr lang="en-US" sz="1400" dirty="0"/>
          </a:p>
        </p:txBody>
      </p:sp>
      <p:sp>
        <p:nvSpPr>
          <p:cNvPr id="11" name="Text Placeholder 6"/>
          <p:cNvSpPr txBox="1">
            <a:spLocks/>
          </p:cNvSpPr>
          <p:nvPr/>
        </p:nvSpPr>
        <p:spPr>
          <a:xfrm>
            <a:off x="2817525" y="1653738"/>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4</a:t>
            </a:r>
            <a:endParaRPr lang="en-US" dirty="0"/>
          </a:p>
        </p:txBody>
      </p:sp>
      <p:sp>
        <p:nvSpPr>
          <p:cNvPr id="12" name="Content Placeholder 7"/>
          <p:cNvSpPr txBox="1">
            <a:spLocks/>
          </p:cNvSpPr>
          <p:nvPr/>
        </p:nvSpPr>
        <p:spPr>
          <a:xfrm>
            <a:off x="4516590" y="2135777"/>
            <a:ext cx="1547139" cy="99151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80% sodium chloride </a:t>
            </a:r>
          </a:p>
          <a:p>
            <a:r>
              <a:rPr lang="en-US" sz="1400" dirty="0" smtClean="0"/>
              <a:t>20% sugar</a:t>
            </a:r>
            <a:endParaRPr lang="en-US" sz="1400" dirty="0"/>
          </a:p>
        </p:txBody>
      </p:sp>
      <p:sp>
        <p:nvSpPr>
          <p:cNvPr id="17" name="Text Placeholder 4"/>
          <p:cNvSpPr txBox="1">
            <a:spLocks/>
          </p:cNvSpPr>
          <p:nvPr/>
        </p:nvSpPr>
        <p:spPr>
          <a:xfrm>
            <a:off x="4243229" y="1653738"/>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5</a:t>
            </a:r>
            <a:endParaRPr lang="en-US" dirty="0"/>
          </a:p>
        </p:txBody>
      </p:sp>
      <p:sp>
        <p:nvSpPr>
          <p:cNvPr id="18" name="Content Placeholder 5"/>
          <p:cNvSpPr txBox="1">
            <a:spLocks/>
          </p:cNvSpPr>
          <p:nvPr/>
        </p:nvSpPr>
        <p:spPr>
          <a:xfrm>
            <a:off x="5915495" y="2148336"/>
            <a:ext cx="1608958" cy="128561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80% Sodium Chloride</a:t>
            </a:r>
          </a:p>
          <a:p>
            <a:r>
              <a:rPr lang="en-US" sz="1400" dirty="0" smtClean="0"/>
              <a:t>20% Sugar</a:t>
            </a:r>
            <a:endParaRPr lang="en-US" sz="1400" dirty="0"/>
          </a:p>
        </p:txBody>
      </p:sp>
      <p:sp>
        <p:nvSpPr>
          <p:cNvPr id="19" name="Text Placeholder 6"/>
          <p:cNvSpPr txBox="1">
            <a:spLocks/>
          </p:cNvSpPr>
          <p:nvPr/>
        </p:nvSpPr>
        <p:spPr>
          <a:xfrm>
            <a:off x="5574388" y="1637603"/>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6</a:t>
            </a:r>
            <a:endParaRPr lang="en-US" dirty="0"/>
          </a:p>
        </p:txBody>
      </p:sp>
      <p:sp>
        <p:nvSpPr>
          <p:cNvPr id="20" name="Content Placeholder 7"/>
          <p:cNvSpPr txBox="1">
            <a:spLocks/>
          </p:cNvSpPr>
          <p:nvPr/>
        </p:nvSpPr>
        <p:spPr>
          <a:xfrm>
            <a:off x="7185091" y="2097226"/>
            <a:ext cx="1804717" cy="176932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solidFill>
                  <a:srgbClr val="FF0000"/>
                </a:solidFill>
              </a:rPr>
              <a:t>60% Sodium Chloride</a:t>
            </a:r>
          </a:p>
          <a:p>
            <a:r>
              <a:rPr lang="en-US" sz="1400" dirty="0" smtClean="0">
                <a:solidFill>
                  <a:srgbClr val="FF0000"/>
                </a:solidFill>
              </a:rPr>
              <a:t>20% Baking Soda</a:t>
            </a:r>
          </a:p>
          <a:p>
            <a:r>
              <a:rPr lang="en-US" sz="1400" dirty="0" smtClean="0">
                <a:solidFill>
                  <a:srgbClr val="FF0000"/>
                </a:solidFill>
              </a:rPr>
              <a:t>20% Calcium</a:t>
            </a:r>
          </a:p>
        </p:txBody>
      </p:sp>
      <p:sp>
        <p:nvSpPr>
          <p:cNvPr id="21" name="Text Placeholder 4"/>
          <p:cNvSpPr txBox="1">
            <a:spLocks/>
          </p:cNvSpPr>
          <p:nvPr/>
        </p:nvSpPr>
        <p:spPr>
          <a:xfrm>
            <a:off x="6905547" y="1616291"/>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7</a:t>
            </a:r>
            <a:endParaRPr lang="en-US" dirty="0"/>
          </a:p>
        </p:txBody>
      </p:sp>
      <p:sp>
        <p:nvSpPr>
          <p:cNvPr id="22" name="Content Placeholder 5"/>
          <p:cNvSpPr txBox="1">
            <a:spLocks/>
          </p:cNvSpPr>
          <p:nvPr/>
        </p:nvSpPr>
        <p:spPr>
          <a:xfrm>
            <a:off x="8544338" y="2064936"/>
            <a:ext cx="1724867" cy="1777646"/>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40% Sodium Chloride</a:t>
            </a:r>
          </a:p>
          <a:p>
            <a:r>
              <a:rPr lang="en-US" sz="1400" dirty="0" smtClean="0"/>
              <a:t>40% Baking Soda</a:t>
            </a:r>
          </a:p>
          <a:p>
            <a:r>
              <a:rPr lang="en-US" sz="1400" dirty="0" smtClean="0"/>
              <a:t>20% Calcium Chloride </a:t>
            </a:r>
            <a:endParaRPr lang="en-US" sz="1400" dirty="0"/>
          </a:p>
        </p:txBody>
      </p:sp>
      <p:sp>
        <p:nvSpPr>
          <p:cNvPr id="23" name="Text Placeholder 6"/>
          <p:cNvSpPr txBox="1">
            <a:spLocks/>
          </p:cNvSpPr>
          <p:nvPr/>
        </p:nvSpPr>
        <p:spPr>
          <a:xfrm>
            <a:off x="8221064" y="1686994"/>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8</a:t>
            </a:r>
            <a:endParaRPr lang="en-US" dirty="0"/>
          </a:p>
        </p:txBody>
      </p:sp>
      <p:sp>
        <p:nvSpPr>
          <p:cNvPr id="24" name="Content Placeholder 7"/>
          <p:cNvSpPr txBox="1">
            <a:spLocks/>
          </p:cNvSpPr>
          <p:nvPr/>
        </p:nvSpPr>
        <p:spPr>
          <a:xfrm>
            <a:off x="9957963" y="2125783"/>
            <a:ext cx="1637291" cy="175388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solidFill>
                  <a:srgbClr val="FF0000"/>
                </a:solidFill>
              </a:rPr>
              <a:t>20% Sodium Chloride</a:t>
            </a:r>
          </a:p>
          <a:p>
            <a:r>
              <a:rPr lang="en-US" sz="1400" dirty="0" smtClean="0">
                <a:solidFill>
                  <a:srgbClr val="FF0000"/>
                </a:solidFill>
              </a:rPr>
              <a:t>60% Baking Soda</a:t>
            </a:r>
          </a:p>
          <a:p>
            <a:r>
              <a:rPr lang="en-US" sz="1400" dirty="0" smtClean="0">
                <a:solidFill>
                  <a:srgbClr val="FF0000"/>
                </a:solidFill>
              </a:rPr>
              <a:t>20% Calcium Chloride </a:t>
            </a:r>
            <a:endParaRPr lang="en-US" sz="1400" dirty="0">
              <a:solidFill>
                <a:srgbClr val="FF0000"/>
              </a:solidFill>
            </a:endParaRPr>
          </a:p>
        </p:txBody>
      </p:sp>
      <p:sp>
        <p:nvSpPr>
          <p:cNvPr id="25" name="Text Placeholder 4"/>
          <p:cNvSpPr txBox="1">
            <a:spLocks/>
          </p:cNvSpPr>
          <p:nvPr/>
        </p:nvSpPr>
        <p:spPr>
          <a:xfrm>
            <a:off x="-1086912" y="3756102"/>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smtClean="0"/>
              <a:t>Formula 9</a:t>
            </a:r>
            <a:endParaRPr lang="en-US" dirty="0"/>
          </a:p>
        </p:txBody>
      </p:sp>
      <p:sp>
        <p:nvSpPr>
          <p:cNvPr id="26" name="Content Placeholder 5"/>
          <p:cNvSpPr txBox="1">
            <a:spLocks/>
          </p:cNvSpPr>
          <p:nvPr/>
        </p:nvSpPr>
        <p:spPr>
          <a:xfrm>
            <a:off x="472914" y="3972951"/>
            <a:ext cx="1737746" cy="276233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80% Baking Soda</a:t>
            </a:r>
          </a:p>
          <a:p>
            <a:r>
              <a:rPr lang="en-US" sz="1400" dirty="0" smtClean="0"/>
              <a:t>20% Calcium Chloride</a:t>
            </a:r>
            <a:endParaRPr lang="en-US" sz="1400" dirty="0"/>
          </a:p>
        </p:txBody>
      </p:sp>
      <p:sp>
        <p:nvSpPr>
          <p:cNvPr id="27" name="Text Placeholder 6"/>
          <p:cNvSpPr txBox="1">
            <a:spLocks/>
          </p:cNvSpPr>
          <p:nvPr/>
        </p:nvSpPr>
        <p:spPr>
          <a:xfrm>
            <a:off x="367232" y="3756102"/>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10</a:t>
            </a:r>
            <a:endParaRPr lang="en-US" dirty="0"/>
          </a:p>
        </p:txBody>
      </p:sp>
      <p:sp>
        <p:nvSpPr>
          <p:cNvPr id="28" name="Content Placeholder 7"/>
          <p:cNvSpPr txBox="1">
            <a:spLocks/>
          </p:cNvSpPr>
          <p:nvPr/>
        </p:nvSpPr>
        <p:spPr>
          <a:xfrm>
            <a:off x="1952666" y="3929401"/>
            <a:ext cx="1806796" cy="2930105"/>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60% Sodium Chloride</a:t>
            </a:r>
          </a:p>
          <a:p>
            <a:r>
              <a:rPr lang="en-US" sz="1400" dirty="0" smtClean="0"/>
              <a:t>15% Calcium Chloride</a:t>
            </a:r>
          </a:p>
          <a:p>
            <a:r>
              <a:rPr lang="en-US" sz="1400" dirty="0" smtClean="0"/>
              <a:t>20% Baking Soda</a:t>
            </a:r>
          </a:p>
          <a:p>
            <a:r>
              <a:rPr lang="en-US" sz="1400" dirty="0" smtClean="0"/>
              <a:t>5% Sugar</a:t>
            </a:r>
          </a:p>
        </p:txBody>
      </p:sp>
      <p:sp>
        <p:nvSpPr>
          <p:cNvPr id="29" name="Text Placeholder 4"/>
          <p:cNvSpPr txBox="1">
            <a:spLocks/>
          </p:cNvSpPr>
          <p:nvPr/>
        </p:nvSpPr>
        <p:spPr>
          <a:xfrm>
            <a:off x="1987755" y="3756102"/>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11</a:t>
            </a:r>
            <a:endParaRPr lang="en-US" dirty="0"/>
          </a:p>
        </p:txBody>
      </p:sp>
      <p:sp>
        <p:nvSpPr>
          <p:cNvPr id="30" name="Content Placeholder 5"/>
          <p:cNvSpPr txBox="1">
            <a:spLocks/>
          </p:cNvSpPr>
          <p:nvPr/>
        </p:nvSpPr>
        <p:spPr>
          <a:xfrm>
            <a:off x="3558903" y="3929402"/>
            <a:ext cx="1737746" cy="292976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40% Sodium Chloride</a:t>
            </a:r>
          </a:p>
          <a:p>
            <a:r>
              <a:rPr lang="en-US" sz="1400" dirty="0" smtClean="0"/>
              <a:t>10% Calcium Chloride</a:t>
            </a:r>
          </a:p>
          <a:p>
            <a:r>
              <a:rPr lang="en-US" sz="1400" dirty="0" smtClean="0"/>
              <a:t>40% Baking Soda</a:t>
            </a:r>
          </a:p>
          <a:p>
            <a:r>
              <a:rPr lang="en-US" sz="1400" dirty="0" smtClean="0"/>
              <a:t>10% Sugar</a:t>
            </a:r>
            <a:endParaRPr lang="en-US" sz="1400" dirty="0"/>
          </a:p>
        </p:txBody>
      </p:sp>
      <p:sp>
        <p:nvSpPr>
          <p:cNvPr id="31" name="Text Placeholder 6"/>
          <p:cNvSpPr txBox="1">
            <a:spLocks/>
          </p:cNvSpPr>
          <p:nvPr/>
        </p:nvSpPr>
        <p:spPr>
          <a:xfrm>
            <a:off x="3520240" y="3740608"/>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12</a:t>
            </a:r>
            <a:endParaRPr lang="en-US" dirty="0"/>
          </a:p>
        </p:txBody>
      </p:sp>
      <p:sp>
        <p:nvSpPr>
          <p:cNvPr id="32" name="Content Placeholder 7"/>
          <p:cNvSpPr txBox="1">
            <a:spLocks/>
          </p:cNvSpPr>
          <p:nvPr/>
        </p:nvSpPr>
        <p:spPr>
          <a:xfrm>
            <a:off x="5090410" y="3929061"/>
            <a:ext cx="1650170" cy="250544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20% Sodium Chloride</a:t>
            </a:r>
          </a:p>
          <a:p>
            <a:r>
              <a:rPr lang="en-US" sz="1400" dirty="0" smtClean="0"/>
              <a:t>5% Calcium Chloride</a:t>
            </a:r>
          </a:p>
          <a:p>
            <a:r>
              <a:rPr lang="en-US" sz="1400" dirty="0" smtClean="0"/>
              <a:t>60% Baking Soda</a:t>
            </a:r>
          </a:p>
          <a:p>
            <a:r>
              <a:rPr lang="en-US" sz="1400" dirty="0" smtClean="0"/>
              <a:t>15% Sugar </a:t>
            </a:r>
            <a:endParaRPr lang="en-US" sz="1400" dirty="0"/>
          </a:p>
        </p:txBody>
      </p:sp>
      <p:sp>
        <p:nvSpPr>
          <p:cNvPr id="33" name="Text Placeholder 2"/>
          <p:cNvSpPr txBox="1">
            <a:spLocks/>
          </p:cNvSpPr>
          <p:nvPr/>
        </p:nvSpPr>
        <p:spPr>
          <a:xfrm>
            <a:off x="4991850" y="3756102"/>
            <a:ext cx="4754880" cy="64008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smtClean="0"/>
              <a:t>Formula 13</a:t>
            </a:r>
            <a:endParaRPr lang="en-US" dirty="0"/>
          </a:p>
        </p:txBody>
      </p:sp>
      <p:sp>
        <p:nvSpPr>
          <p:cNvPr id="34" name="Content Placeholder 3"/>
          <p:cNvSpPr txBox="1">
            <a:spLocks/>
          </p:cNvSpPr>
          <p:nvPr/>
        </p:nvSpPr>
        <p:spPr>
          <a:xfrm>
            <a:off x="6595606" y="3948881"/>
            <a:ext cx="1591832" cy="293775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80% Baking Soda</a:t>
            </a:r>
          </a:p>
          <a:p>
            <a:r>
              <a:rPr lang="en-US" sz="1400" dirty="0" smtClean="0"/>
              <a:t>20% Sugar </a:t>
            </a:r>
            <a:endParaRPr lang="en-US" sz="1400"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4623" y="3929061"/>
            <a:ext cx="3176172" cy="2382129"/>
          </a:xfrm>
          <a:prstGeom prst="rect">
            <a:avLst/>
          </a:prstGeom>
        </p:spPr>
      </p:pic>
    </p:spTree>
    <p:extLst>
      <p:ext uri="{BB962C8B-B14F-4D97-AF65-F5344CB8AC3E}">
        <p14:creationId xmlns:p14="http://schemas.microsoft.com/office/powerpoint/2010/main" val="63945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642594"/>
            <a:ext cx="11526590" cy="1371600"/>
          </a:xfrm>
        </p:spPr>
        <p:txBody>
          <a:bodyPr>
            <a:normAutofit/>
          </a:bodyPr>
          <a:lstStyle/>
          <a:p>
            <a:r>
              <a:rPr lang="en-US" sz="4000" dirty="0" smtClean="0"/>
              <a:t>Replacing Sodium Chloride with Baking Soda</a:t>
            </a:r>
            <a:endParaRPr lang="en-US" sz="4000" dirty="0"/>
          </a:p>
        </p:txBody>
      </p:sp>
      <p:sp>
        <p:nvSpPr>
          <p:cNvPr id="7" name="Rectangle 6"/>
          <p:cNvSpPr/>
          <p:nvPr/>
        </p:nvSpPr>
        <p:spPr>
          <a:xfrm>
            <a:off x="656823" y="2014195"/>
            <a:ext cx="6632619" cy="4202176"/>
          </a:xfrm>
          <a:prstGeom prst="rect">
            <a:avLst/>
          </a:prstGeom>
        </p:spPr>
        <p:txBody>
          <a:bodyPr wrap="square">
            <a:spAutoFit/>
          </a:bodyPr>
          <a:lstStyle/>
          <a:p>
            <a:pPr marL="342900" marR="0" lvl="0" indent="-342900">
              <a:lnSpc>
                <a:spcPct val="105000"/>
              </a:lnSpc>
              <a:spcBef>
                <a:spcPts val="0"/>
              </a:spcBef>
              <a:spcAft>
                <a:spcPts val="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Baking </a:t>
            </a:r>
            <a:r>
              <a:rPr lang="en-US" sz="2800" dirty="0">
                <a:latin typeface="Calibri" panose="020F0502020204030204" pitchFamily="34" charset="0"/>
                <a:ea typeface="Calibri" panose="020F0502020204030204" pitchFamily="34" charset="0"/>
                <a:cs typeface="Times New Roman" panose="02020603050405020304" pitchFamily="18" charset="0"/>
              </a:rPr>
              <a:t>soda </a:t>
            </a:r>
            <a:r>
              <a:rPr lang="en-US" sz="2800" dirty="0" smtClean="0">
                <a:latin typeface="Calibri" panose="020F0502020204030204" pitchFamily="34" charset="0"/>
                <a:ea typeface="Calibri" panose="020F0502020204030204" pitchFamily="34" charset="0"/>
                <a:cs typeface="Times New Roman" panose="02020603050405020304" pitchFamily="18" charset="0"/>
              </a:rPr>
              <a:t>chemical formula = </a:t>
            </a:r>
            <a:r>
              <a:rPr lang="en-US" sz="2800" dirty="0">
                <a:latin typeface="Calibri" panose="020F0502020204030204" pitchFamily="34" charset="0"/>
                <a:ea typeface="Calibri" panose="020F0502020204030204" pitchFamily="34" charset="0"/>
                <a:cs typeface="Times New Roman" panose="02020603050405020304" pitchFamily="18" charset="0"/>
              </a:rPr>
              <a:t>NaHCO</a:t>
            </a:r>
            <a:r>
              <a:rPr lang="en-US" sz="1200" dirty="0">
                <a:latin typeface="Calibri" panose="020F0502020204030204" pitchFamily="34" charset="0"/>
                <a:ea typeface="Calibri" panose="020F0502020204030204" pitchFamily="34" charset="0"/>
                <a:cs typeface="Times New Roman" panose="02020603050405020304" pitchFamily="18" charset="0"/>
              </a:rPr>
              <a:t>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Sodium </a:t>
            </a:r>
            <a:r>
              <a:rPr lang="en-US" sz="2800" dirty="0" smtClean="0">
                <a:latin typeface="Calibri" panose="020F0502020204030204" pitchFamily="34" charset="0"/>
                <a:ea typeface="Calibri" panose="020F0502020204030204" pitchFamily="34" charset="0"/>
                <a:cs typeface="Times New Roman" panose="02020603050405020304" pitchFamily="18" charset="0"/>
              </a:rPr>
              <a:t>Chloride chemical formula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N</a:t>
            </a:r>
            <a:r>
              <a:rPr lang="en-US" sz="2800" dirty="0" err="1" smtClean="0">
                <a:latin typeface="Calibri" panose="020F0502020204030204" pitchFamily="34" charset="0"/>
              </a:rPr>
              <a:t>aCl</a:t>
            </a:r>
            <a:endParaRPr lang="en-US" sz="2800" dirty="0" smtClean="0">
              <a:latin typeface="Calibri" panose="020F0502020204030204" pitchFamily="34" charset="0"/>
            </a:endParaRPr>
          </a:p>
          <a:p>
            <a:pPr marL="742950" lvl="1" indent="-285750">
              <a:lnSpc>
                <a:spcPct val="105000"/>
              </a:lnSpc>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Baking </a:t>
            </a:r>
            <a:r>
              <a:rPr lang="en-US" dirty="0">
                <a:latin typeface="Calibri" panose="020F0502020204030204" pitchFamily="34" charset="0"/>
                <a:ea typeface="Calibri" panose="020F0502020204030204" pitchFamily="34" charset="0"/>
                <a:cs typeface="Times New Roman" panose="02020603050405020304" pitchFamily="18" charset="0"/>
              </a:rPr>
              <a:t>soda breaks down into </a:t>
            </a:r>
            <a:r>
              <a:rPr lang="en-US" u="sng" dirty="0">
                <a:latin typeface="Calibri" panose="020F0502020204030204" pitchFamily="34" charset="0"/>
                <a:ea typeface="Calibri" panose="020F0502020204030204" pitchFamily="34" charset="0"/>
                <a:cs typeface="Times New Roman" panose="02020603050405020304" pitchFamily="18" charset="0"/>
              </a:rPr>
              <a:t>water, carbon dioxide, and sodium</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Sodium chloride breaks down into </a:t>
            </a:r>
            <a:r>
              <a:rPr lang="en-US" u="sng" dirty="0">
                <a:latin typeface="Calibri" panose="020F0502020204030204" pitchFamily="34" charset="0"/>
                <a:ea typeface="Calibri" panose="020F0502020204030204" pitchFamily="34" charset="0"/>
                <a:cs typeface="Times New Roman" panose="02020603050405020304" pitchFamily="18" charset="0"/>
              </a:rPr>
              <a:t>sodium and chlorine</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Chlorine </a:t>
            </a:r>
            <a:r>
              <a:rPr lang="en-US" dirty="0">
                <a:latin typeface="Calibri" panose="020F0502020204030204" pitchFamily="34" charset="0"/>
                <a:ea typeface="Calibri" panose="020F0502020204030204" pitchFamily="34" charset="0"/>
                <a:cs typeface="Times New Roman" panose="02020603050405020304" pitchFamily="18" charset="0"/>
              </a:rPr>
              <a:t>is much more </a:t>
            </a:r>
            <a:r>
              <a:rPr lang="en-US" dirty="0" smtClean="0">
                <a:latin typeface="Calibri" panose="020F0502020204030204" pitchFamily="34" charset="0"/>
                <a:ea typeface="Calibri" panose="020F0502020204030204" pitchFamily="34" charset="0"/>
                <a:cs typeface="Times New Roman" panose="02020603050405020304" pitchFamily="18" charset="0"/>
              </a:rPr>
              <a:t>harmful/toxic </a:t>
            </a:r>
            <a:r>
              <a:rPr lang="en-US" dirty="0">
                <a:latin typeface="Calibri" panose="020F0502020204030204" pitchFamily="34" charset="0"/>
                <a:ea typeface="Calibri" panose="020F0502020204030204" pitchFamily="34" charset="0"/>
                <a:cs typeface="Times New Roman" panose="02020603050405020304" pitchFamily="18" charset="0"/>
              </a:rPr>
              <a:t>to plant </a:t>
            </a:r>
            <a:r>
              <a:rPr lang="en-US" dirty="0" smtClean="0">
                <a:latin typeface="Calibri" panose="020F0502020204030204" pitchFamily="34" charset="0"/>
                <a:ea typeface="Calibri" panose="020F0502020204030204" pitchFamily="34" charset="0"/>
                <a:cs typeface="Times New Roman" panose="02020603050405020304" pitchFamily="18" charset="0"/>
              </a:rPr>
              <a:t>life -- for </a:t>
            </a:r>
            <a:r>
              <a:rPr lang="en-US" dirty="0">
                <a:latin typeface="Calibri" panose="020F0502020204030204" pitchFamily="34" charset="0"/>
                <a:ea typeface="Calibri" panose="020F0502020204030204" pitchFamily="34" charset="0"/>
                <a:cs typeface="Times New Roman" panose="02020603050405020304" pitchFamily="18" charset="0"/>
              </a:rPr>
              <a:t>example chlorine is used to clean pools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We </a:t>
            </a:r>
            <a:r>
              <a:rPr lang="en-US" sz="2800" dirty="0">
                <a:latin typeface="Calibri" panose="020F0502020204030204" pitchFamily="34" charset="0"/>
                <a:ea typeface="Calibri" panose="020F0502020204030204" pitchFamily="34" charset="0"/>
                <a:cs typeface="Times New Roman" panose="02020603050405020304" pitchFamily="18" charset="0"/>
              </a:rPr>
              <a:t>chose to replace sodium chloride with a substance that does not contain chlorine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443" y="2356833"/>
            <a:ext cx="4094623" cy="3070967"/>
          </a:xfrm>
          <a:prstGeom prst="rect">
            <a:avLst/>
          </a:prstGeom>
        </p:spPr>
      </p:pic>
      <p:sp>
        <p:nvSpPr>
          <p:cNvPr id="4" name="Right Arrow 3"/>
          <p:cNvSpPr/>
          <p:nvPr/>
        </p:nvSpPr>
        <p:spPr>
          <a:xfrm>
            <a:off x="811369" y="4146997"/>
            <a:ext cx="592429"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76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1285</TotalTime>
  <Words>1024</Words>
  <Application>Microsoft Office PowerPoint</Application>
  <PresentationFormat>Widescreen</PresentationFormat>
  <Paragraphs>256</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Courier New</vt:lpstr>
      <vt:lpstr>Times New Roman</vt:lpstr>
      <vt:lpstr>Wingdings</vt:lpstr>
      <vt:lpstr>Savon</vt:lpstr>
      <vt:lpstr>Sustainable Snow Salts</vt:lpstr>
      <vt:lpstr>Summary of Project Constraints </vt:lpstr>
      <vt:lpstr>How and Why We Chose Our Project Topic?</vt:lpstr>
      <vt:lpstr>Environmental Effects</vt:lpstr>
      <vt:lpstr>Common Ingredients Used in Snow Salts </vt:lpstr>
      <vt:lpstr>Cost Analysis </vt:lpstr>
      <vt:lpstr>Standard Snow Salt Formula </vt:lpstr>
      <vt:lpstr>Sustainable Formulas </vt:lpstr>
      <vt:lpstr>Replacing Sodium Chloride with Baking Soda</vt:lpstr>
      <vt:lpstr>Replacing Calcium Chloride with Sugar</vt:lpstr>
      <vt:lpstr>Environmental Testing Details</vt:lpstr>
      <vt:lpstr>Ice-Melt Testing  Details</vt:lpstr>
      <vt:lpstr>Ice Melt Data-averages </vt:lpstr>
      <vt:lpstr>Environmental Affects—Before and After </vt:lpstr>
      <vt:lpstr>Environmental effects-analysis </vt:lpstr>
      <vt:lpstr>Cost Analysis for top 3 formulas</vt:lpstr>
      <vt:lpstr>Final Decision</vt:lpstr>
      <vt:lpstr>Works Cited</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Snow Salts</dc:title>
  <dc:creator>Craig, Cassidy</dc:creator>
  <cp:lastModifiedBy>Morris, Hailey</cp:lastModifiedBy>
  <cp:revision>57</cp:revision>
  <dcterms:created xsi:type="dcterms:W3CDTF">2015-05-11T18:41:30Z</dcterms:created>
  <dcterms:modified xsi:type="dcterms:W3CDTF">2015-05-26T23:53:27Z</dcterms:modified>
</cp:coreProperties>
</file>