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0" r:id="rId4"/>
    <p:sldId id="289" r:id="rId5"/>
    <p:sldId id="272" r:id="rId6"/>
    <p:sldId id="271" r:id="rId7"/>
    <p:sldId id="286" r:id="rId8"/>
    <p:sldId id="261" r:id="rId9"/>
    <p:sldId id="273" r:id="rId10"/>
    <p:sldId id="262" r:id="rId11"/>
    <p:sldId id="279" r:id="rId12"/>
    <p:sldId id="291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458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6T15:17:06.5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0D4823C-B4D5-481C-BAF0-CD58EF1B0275}" emma:medium="tactile" emma:mode="ink">
          <msink:context xmlns:msink="http://schemas.microsoft.com/ink/2010/main" type="writingRegion" rotatedBoundingBox="22303,11144 23522,11144 23522,11558 22303,11558"/>
        </emma:interpretation>
      </emma:emma>
    </inkml:annotationXML>
    <inkml:traceGroup>
      <inkml:annotationXML>
        <emma:emma xmlns:emma="http://www.w3.org/2003/04/emma" version="1.0">
          <emma:interpretation id="{1130B2ED-0407-4D1B-9460-6F0B6593DBBB}" emma:medium="tactile" emma:mode="ink">
            <msink:context xmlns:msink="http://schemas.microsoft.com/ink/2010/main" type="paragraph" rotatedBoundingBox="22303,11144 23522,11144 23522,11558 22303,115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583D815-CFF8-4B34-A6AA-CDE7ED20EF3C}" emma:medium="tactile" emma:mode="ink">
              <msink:context xmlns:msink="http://schemas.microsoft.com/ink/2010/main" type="line" rotatedBoundingBox="22303,11144 23522,11144 23522,11558 22303,11558"/>
            </emma:interpretation>
          </emma:emma>
        </inkml:annotationXML>
        <inkml:traceGroup>
          <inkml:annotationXML>
            <emma:emma xmlns:emma="http://www.w3.org/2003/04/emma" version="1.0">
              <emma:interpretation id="{05E099F5-7623-4452-9D6A-35CF44A94631}" emma:medium="tactile" emma:mode="ink">
                <msink:context xmlns:msink="http://schemas.microsoft.com/ink/2010/main" type="inkWord" rotatedBoundingBox="22303,11144 23522,11144 23522,11558 22303,11558"/>
              </emma:interpretation>
            </emma:emma>
          </inkml:annotationXML>
          <inkml:trace contextRef="#ctx0" brushRef="#br0">-6-6 2322 0,'0'0'3999'0,"0"15"-774"16,0-15-258-16,0 0-387 16,0 0-645-16,0 0-258 15,0 0-516-15,0 0-258 0,0 0-258 16,0 0 0-16,0 0-129 15,9 29 0-15,-9-29-258 16,5 35 129-16,-4-12-258 16,1 5 129-16,-2 0-129 15,0 0-129-15,0 3 0 16,1-3 129-16,-1-2-129 15,0-3 0-15,0-4 0 16,0-19 0-16,0 26 0 16,0-26-129-16,0 0 0 15,0 0-258-15,0 0-645 16,0-14-2838-16,0 14-1161 15,0-24-387-15,0 24-258 0</inkml:trace>
          <inkml:trace contextRef="#ctx0" brushRef="#br0" timeOffset="1700.0076">-249-39 3612 0,'0'0'4773'16,"0"0"-258"-16,0 0-2580 15,0 0-516-15,0 0-258 16,26 0-387-1,-26 0 0-15,25 0 0 0,-25 0-129 16,30 0 0-16,-30 0 258 16,34 0-387-16,-34 0 0 15,37 0-129-15,-17 0-129 16,4 0 0-16,-2 0 0 15,2 0 0-15,-5-1 129 16,7-2-258-16,-5 0 0 16,-2 1-129-16,-19 2 129 15,30-3-258-15,-30 3 129 16,21 0 0-16,-21 0-129 15,18 0 129-15,-18 0 0 16,14 0-129-16,-14 0-258 16,0 0-387-16,29-3-3999 0,-29 3-129 15,0 0-774-15,0 0 0 16</inkml:trace>
          <inkml:trace contextRef="#ctx0" brushRef="#br0" timeOffset="3836.7144">376 290 2322 0,'0'0'4386'0,"0"0"-1290"0,0 0-774 16,0 0-516-16,0 0-516 15,0 0-387-15,0 0-129 16,14-13-129-16,-14 13-129 16,0 0 129-16,0 0 0 15,0 0-129-15,0 0 0 16,0 0-129-16,0 0-129 15,0 0 0-15,0 0 0 16,0 0 129-16,0-14-258 16,0 14 0-16,0 0 129 15,-5-25-129-15,5 25 0 16,-1-23 0-16,1 23-129 15,0-31 129-15,0 16-129 0,0 1 0 16,0 14 0-16,0-31 0 16,0 31 0-16,0-25 0 15,0 25 0 1,0-23-129-16,0 23 129 0,0-25 0 15,0 25 0-15,0-24 0 16,0 24-129-16,0-23 129 16,0 23 0-16,1-17 129 15,-1 17-129-15,0 0 0 16,5-17 0-16,-5 17 0 15,0 0 0-15,0 0 0 16,0 0 0-16,0 0 0 16,9-14 129-16,-9 14-129 0,0 0 0 15,0 0 129 1,0 0 0-16,0 0-129 15,0 0 129-15,0 0 0 16,14 7 0-16,-14-7 0 0,0 0-129 16,14 18 129-16,-14-18 0 15,15 18-129-15,-15-18 258 16,19 23-129-16,-19-23 129 15,23 24-129-15,-23-24 129 16,25 25-258-16,-25-25 129 16,28 25 0-16,-28-25-129 15,23 21 0-15,-23-21 129 16,21 22-258-16,-21-22 258 15,22 21-129-15,-22-21 0 16,15 19 0-16,-15-19 0 16,18 13 0-16,-18-13 0 15,18 12 129-15,-18-12-258 0,0 0 129 16,17 13 0-16,-17-13 129 15,0 0-129-15,0 0-129 16,0 0 129-16,15 11 0 16,-15-11 129-16,0 0-258 15,0 0 258-15,0 0-258 16,0 0 258-16,0 0-129 15,0 0 0-15,11-11 0 16,-11 11 0-16,6-16 0 16,-6 16 0-16,7-21 0 15,-7 21 0-15,11-23 0 16,-11 23 0-16,12-19 0 0,-12 19 0 15,10-20 0-15,-10 20 0 16,13-15 0-16,-13 15 0 16,15-21 0-16,-15 21 0 15,14-20 0-15,-14 20-129 16,16-22 129-16,-16 22 0 15,12-24 0-15,-12 24 0 16,11-14 0-16,-11 14 0 16,7-17 0-16,-7 17-129 15,0 0 258-15,0 0-129 16,0 0 0-16,0 0 0 15,8-16 0-15,-8 16 0 16,0 0 0-16,0 0 0 0,0 0 0 16,0 0 0-16,8 11 0 15,-8-11 0 1,0 0 129-16,5 19-129 15,-5-19 0-15,4 17 0 0,-4-17 0 16,5 20 0-16,-5-20 0 16,6 21 0-16,-6-21 0 15,4 25 0-15,-4-25 129 16,6 28-129-16,-6-28 0 15,11 31 129-15,-7-13-129 16,4 3 129-16,-1-4-129 16,1 3 129-16,-2-3 0 15,1 2-129-15,-3-2 129 16,2 0-129-16,-6-17 0 15,9 24 0-15,-9-24 0 16,8 18 129-16,-8-18-129 16,0 0-129-16,0 0 129 0,0 0 0 15,0 0 0-15,0 0 0 16,0 0 0-16,0 0 0 15,10 15-129-15,-10-15 129 16,0 0 0-16,0 0 0 16,0 0 0-16,5 16-129 15,-5-16 0-15,0 0-129 16,0 0-516-16,0 0-2580 15,0 0-1548-15,0-11-516 16,0 11-258-16,0 0 130 16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721CF-ADDE-4C99-9C64-5330F759B1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2A0F5-6AF5-4BA6-9A38-86DE435A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5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3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Valerie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94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Valerie--- SPF 6 </a:t>
            </a:r>
            <a:r>
              <a:rPr lang="en-US" dirty="0" err="1" smtClean="0"/>
              <a:t>Cinnamate</a:t>
            </a:r>
            <a:r>
              <a:rPr lang="en-US" baseline="0" dirty="0" smtClean="0"/>
              <a:t> eliminated---later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FD79-FBA5-46F4-BB70-416D6490707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20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Lexi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Hailey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5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05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33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Valerie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5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Hailey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78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Lexi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9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9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6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8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5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3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1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7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30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220">
              <a:schemeClr val="accent1">
                <a:lumMod val="60000"/>
                <a:lumOff val="40000"/>
              </a:schemeClr>
            </a:gs>
            <a:gs pos="31000">
              <a:schemeClr val="accent1">
                <a:lumMod val="40000"/>
                <a:lumOff val="60000"/>
              </a:schemeClr>
            </a:gs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4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 Warrior Sunscreen™</a:t>
            </a:r>
            <a:br>
              <a:rPr lang="en-US" dirty="0" smtClean="0"/>
            </a:br>
            <a:r>
              <a:rPr lang="en-US" sz="3000" dirty="0" smtClean="0"/>
              <a:t>Fight the 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1283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Engineering Team:</a:t>
            </a:r>
          </a:p>
          <a:p>
            <a:r>
              <a:rPr lang="en-US" sz="2000" dirty="0" smtClean="0"/>
              <a:t>Valerie Hinkle, Juliette Knapp, Hailey Morris and Lexi Orlinsky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651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Cost Analysis for Package/Final Package Material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911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1 cardboard piece ……….. $1.00</a:t>
            </a:r>
          </a:p>
          <a:p>
            <a:r>
              <a:rPr lang="en-US" dirty="0" smtClean="0"/>
              <a:t>Hot glue ………………………. $1.00</a:t>
            </a:r>
          </a:p>
          <a:p>
            <a:r>
              <a:rPr lang="en-US" dirty="0" smtClean="0"/>
              <a:t>1 plastic bag ………………… $0.25</a:t>
            </a:r>
          </a:p>
          <a:p>
            <a:r>
              <a:rPr lang="en-US" dirty="0" smtClean="0"/>
              <a:t>1 foil ……………………………. $0.75</a:t>
            </a:r>
          </a:p>
          <a:p>
            <a:r>
              <a:rPr lang="en-US" dirty="0" smtClean="0"/>
              <a:t>Hot glue……………………….. $1.00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Total Cost = $4.00 (including hot glue)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7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86" y="362944"/>
            <a:ext cx="11683318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Base </a:t>
            </a:r>
            <a:r>
              <a:rPr lang="en-US" sz="3200" dirty="0"/>
              <a:t>of </a:t>
            </a:r>
            <a:r>
              <a:rPr lang="en-US" sz="3200" dirty="0" smtClean="0"/>
              <a:t>Package	                  Top and Inside                    Final Package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6" y="1883832"/>
            <a:ext cx="3406396" cy="19497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337" y="4778269"/>
            <a:ext cx="3534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Passed drop, weight, throw, and heat tests</a:t>
            </a:r>
            <a:endParaRPr lang="en-US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73606" y="1688507"/>
            <a:ext cx="3685538" cy="300916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416363" y="4778269"/>
            <a:ext cx="3400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assed all tests except water test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358455" y="2190399"/>
            <a:ext cx="356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(See </a:t>
            </a:r>
            <a:r>
              <a:rPr lang="en-US" sz="2400" dirty="0"/>
              <a:t>m</a:t>
            </a:r>
            <a:r>
              <a:rPr lang="en-US" sz="2400" dirty="0" smtClean="0"/>
              <a:t>odel)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8442168" y="4778269"/>
            <a:ext cx="3400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Passed all material tests (18/18)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238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Choose Our Product?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7095"/>
          </a:xfrm>
        </p:spPr>
        <p:txBody>
          <a:bodyPr/>
          <a:lstStyle/>
          <a:p>
            <a:r>
              <a:rPr lang="en-US" dirty="0" smtClean="0"/>
              <a:t>Durable package</a:t>
            </a:r>
          </a:p>
          <a:p>
            <a:r>
              <a:rPr lang="en-US" dirty="0"/>
              <a:t>A</a:t>
            </a:r>
            <a:r>
              <a:rPr lang="en-US" dirty="0" smtClean="0"/>
              <a:t>ppealing packaging</a:t>
            </a:r>
          </a:p>
          <a:p>
            <a:r>
              <a:rPr lang="en-US" dirty="0" smtClean="0"/>
              <a:t>Completely waterproof</a:t>
            </a:r>
          </a:p>
          <a:p>
            <a:r>
              <a:rPr lang="en-US" dirty="0" smtClean="0"/>
              <a:t>Protected Corners</a:t>
            </a:r>
          </a:p>
          <a:p>
            <a:r>
              <a:rPr lang="en-US" dirty="0" smtClean="0"/>
              <a:t>Easy open</a:t>
            </a:r>
          </a:p>
          <a:p>
            <a:r>
              <a:rPr lang="en-US" dirty="0" smtClean="0"/>
              <a:t>Safe for your skin</a:t>
            </a:r>
          </a:p>
          <a:p>
            <a:r>
              <a:rPr lang="en-US" dirty="0" smtClean="0"/>
              <a:t>Cost Efficient</a:t>
            </a:r>
          </a:p>
          <a:p>
            <a:r>
              <a:rPr lang="en-US" dirty="0" smtClean="0"/>
              <a:t>Easy Storage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4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11" y="193634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Thank </a:t>
            </a:r>
            <a:r>
              <a:rPr lang="en-US" sz="6000" b="1" dirty="0"/>
              <a:t>y</a:t>
            </a:r>
            <a:r>
              <a:rPr lang="en-US" sz="6000" b="1" dirty="0" smtClean="0"/>
              <a:t>ou </a:t>
            </a:r>
            <a:r>
              <a:rPr lang="en-US" sz="6000" b="1" dirty="0"/>
              <a:t>f</a:t>
            </a:r>
            <a:r>
              <a:rPr lang="en-US" sz="6000" b="1" dirty="0" smtClean="0"/>
              <a:t>or </a:t>
            </a:r>
            <a:r>
              <a:rPr lang="en-US" sz="6000" b="1" dirty="0"/>
              <a:t>y</a:t>
            </a:r>
            <a:r>
              <a:rPr lang="en-US" sz="6000" b="1" dirty="0" smtClean="0"/>
              <a:t>our time and consider choosing our excellent product!</a:t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endParaRPr lang="en-US" sz="6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871" y="1936347"/>
            <a:ext cx="6340258" cy="464131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8029308" y="4012094"/>
              <a:ext cx="437400" cy="1465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16708" y="3996254"/>
                <a:ext cx="467280" cy="17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522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Product Development Task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475" y="1690688"/>
            <a:ext cx="9629051" cy="475883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smtClean="0"/>
              <a:t>Task: “Optimize the mixture of OM-</a:t>
            </a:r>
            <a:r>
              <a:rPr lang="en-US" dirty="0" err="1" smtClean="0"/>
              <a:t>Cinnamate</a:t>
            </a:r>
            <a:r>
              <a:rPr lang="en-US" dirty="0" smtClean="0"/>
              <a:t> and </a:t>
            </a:r>
            <a:r>
              <a:rPr lang="en-US" dirty="0" err="1" smtClean="0"/>
              <a:t>Oxybenzone</a:t>
            </a:r>
            <a:r>
              <a:rPr lang="en-US" dirty="0" smtClean="0"/>
              <a:t> in the proposed sunscreen for both safety and maximum SPF value and optimize the new packaging for the new product”</a:t>
            </a:r>
          </a:p>
          <a:p>
            <a:pPr marL="0" lv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Achieve minimum possible cost for package and sunscreen</a:t>
            </a:r>
          </a:p>
          <a:p>
            <a:pPr algn="ctr"/>
            <a:r>
              <a:rPr lang="en-US" dirty="0" smtClean="0"/>
              <a:t>Follow MSDS Safety to develop 88ml of a safe sunscreen</a:t>
            </a:r>
          </a:p>
          <a:p>
            <a:pPr algn="ctr"/>
            <a:r>
              <a:rPr lang="en-US" dirty="0" smtClean="0"/>
              <a:t>Develop a package to successfully pass 6 durability tests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lv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0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the Formula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e recommend that you use: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Cetyl Alcohol = 2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Benzophenone-3 = 3.5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Steric Acid = 4.0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Glycerin = 2.0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Trethanol Amine = 1.0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Distilled Water = 78.0 grams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LD50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2" y="1838504"/>
            <a:ext cx="10289146" cy="4351338"/>
          </a:xfrm>
        </p:spPr>
        <p:txBody>
          <a:bodyPr/>
          <a:lstStyle/>
          <a:p>
            <a:r>
              <a:rPr lang="en-US" dirty="0" smtClean="0"/>
              <a:t>E. Coli Testing: All survival </a:t>
            </a:r>
            <a:r>
              <a:rPr lang="en-US" dirty="0"/>
              <a:t>r</a:t>
            </a:r>
            <a:r>
              <a:rPr lang="en-US" dirty="0" smtClean="0"/>
              <a:t>ates above 50% </a:t>
            </a:r>
            <a:r>
              <a:rPr lang="en-US" dirty="0" smtClean="0">
                <a:sym typeface="Wingdings" panose="05000000000000000000" pitchFamily="2" charset="2"/>
              </a:rPr>
              <a:t> chemicals not deadly to all organisms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Daphnia Testing: All survival rates below 50%  only one occurrence of 40% survival when using Benzophenone-3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of </a:t>
            </a:r>
            <a:r>
              <a:rPr lang="en-US" dirty="0" err="1" smtClean="0"/>
              <a:t>Cinnamate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LD50 testing on Daphnia the </a:t>
            </a:r>
            <a:r>
              <a:rPr lang="en-US" dirty="0" err="1" smtClean="0"/>
              <a:t>Cinnamate</a:t>
            </a:r>
            <a:r>
              <a:rPr lang="en-US" dirty="0" smtClean="0"/>
              <a:t> killed instantly proving the chemical to be extremely toxic</a:t>
            </a:r>
          </a:p>
          <a:p>
            <a:r>
              <a:rPr lang="en-US" dirty="0" smtClean="0"/>
              <a:t>Cinnamate is bad for the environment and could kill organisms in our ecosystem (ex. Cinnamate spilling into the ocean)</a:t>
            </a:r>
          </a:p>
          <a:p>
            <a:r>
              <a:rPr lang="en-US" dirty="0" smtClean="0"/>
              <a:t>Many other effective sunscreens, such as Neutrogena, do not use </a:t>
            </a:r>
            <a:r>
              <a:rPr lang="en-US" dirty="0" err="1" smtClean="0"/>
              <a:t>Cinnamate</a:t>
            </a:r>
            <a:r>
              <a:rPr lang="en-US" dirty="0" smtClean="0"/>
              <a:t>—they have had access to ample more realistic LD50 tests</a:t>
            </a:r>
          </a:p>
          <a:p>
            <a:r>
              <a:rPr lang="en-US" dirty="0" err="1" smtClean="0"/>
              <a:t>Cinnamate</a:t>
            </a:r>
            <a:r>
              <a:rPr lang="en-US" dirty="0" smtClean="0"/>
              <a:t> melted certain plastics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0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u="sng" dirty="0" smtClean="0"/>
              <a:t>Why 3.5 g of Benzophenone-3?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825624"/>
            <a:ext cx="11668259" cy="4781237"/>
          </a:xfrm>
        </p:spPr>
        <p:txBody>
          <a:bodyPr>
            <a:norm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600" dirty="0" smtClean="0"/>
              <a:t>It was found </a:t>
            </a:r>
            <a:r>
              <a:rPr lang="en-US" sz="3600" dirty="0"/>
              <a:t>that </a:t>
            </a:r>
            <a:r>
              <a:rPr lang="en-US" sz="3600" dirty="0" smtClean="0"/>
              <a:t>0.01g of Benzophenone-3 </a:t>
            </a:r>
            <a:r>
              <a:rPr lang="en-US" sz="3600" dirty="0"/>
              <a:t>allowed 40% survival </a:t>
            </a:r>
            <a:r>
              <a:rPr lang="en-US" sz="3600" dirty="0" smtClean="0"/>
              <a:t>rate of daphnia </a:t>
            </a:r>
            <a:r>
              <a:rPr lang="en-US" sz="3600" dirty="0"/>
              <a:t>– first sign of survival; </a:t>
            </a:r>
            <a:r>
              <a:rPr lang="en-US" sz="3600" dirty="0" smtClean="0"/>
              <a:t>we </a:t>
            </a:r>
            <a:r>
              <a:rPr lang="en-US" sz="3600" dirty="0"/>
              <a:t>decided to increase this </a:t>
            </a:r>
            <a:r>
              <a:rPr lang="en-US" sz="3600" dirty="0" smtClean="0"/>
              <a:t>and use 3.5 grams (4% of 88 ml) of benzophenone-3 in our sunscreen solution</a:t>
            </a:r>
            <a:r>
              <a:rPr lang="en-US" sz="3600" dirty="0"/>
              <a:t> </a:t>
            </a:r>
            <a:r>
              <a:rPr lang="en-US" sz="3600" dirty="0" smtClean="0"/>
              <a:t>because…</a:t>
            </a: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6675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70" y="1361985"/>
            <a:ext cx="11668259" cy="4781237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Neutrogena (30 SPF = 3% Benzophenone-3)</a:t>
            </a:r>
          </a:p>
          <a:p>
            <a:pPr lvl="1"/>
            <a:r>
              <a:rPr lang="en-US" sz="3200" dirty="0"/>
              <a:t>Alcohol and oil will help dissolve benzophenone-3 and dilute the chemical</a:t>
            </a:r>
          </a:p>
          <a:p>
            <a:pPr lvl="1"/>
            <a:r>
              <a:rPr lang="en-US" sz="3200" dirty="0"/>
              <a:t>In addition, </a:t>
            </a:r>
            <a:r>
              <a:rPr lang="en-US" sz="3200" dirty="0" err="1"/>
              <a:t>Trethanol</a:t>
            </a:r>
            <a:r>
              <a:rPr lang="en-US" sz="3200" dirty="0"/>
              <a:t> amine allows water insoluble substances to dissolve better</a:t>
            </a:r>
          </a:p>
          <a:p>
            <a:pPr lvl="1"/>
            <a:r>
              <a:rPr lang="en-US" sz="3200" dirty="0"/>
              <a:t>The </a:t>
            </a:r>
            <a:r>
              <a:rPr lang="en-US" sz="3200" dirty="0" err="1"/>
              <a:t>cetyl</a:t>
            </a:r>
            <a:r>
              <a:rPr lang="en-US" sz="3200" dirty="0"/>
              <a:t> alcohol and </a:t>
            </a:r>
            <a:r>
              <a:rPr lang="en-US" sz="3200" dirty="0" err="1"/>
              <a:t>trethanol</a:t>
            </a:r>
            <a:r>
              <a:rPr lang="en-US" sz="3200" dirty="0"/>
              <a:t> amine will dilute the Benzophenone-3 making it less toxic</a:t>
            </a: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563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Sunscreen Cost </a:t>
            </a:r>
            <a:r>
              <a:rPr lang="en-US" dirty="0"/>
              <a:t>Analysis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62871"/>
              </p:ext>
            </p:extLst>
          </p:nvPr>
        </p:nvGraphicFramePr>
        <p:xfrm>
          <a:off x="3500193" y="1515951"/>
          <a:ext cx="521880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701"/>
                <a:gridCol w="1304701"/>
                <a:gridCol w="1304701"/>
                <a:gridCol w="1304701"/>
              </a:tblGrid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Lowest Overall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Cetyl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r>
                        <a:rPr lang="en-US" baseline="0" dirty="0" smtClean="0"/>
                        <a:t>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Artfire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Benzophenone-3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Made-in-China.com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Steric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Kaycircle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Glycerin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CVS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Trethanol</a:t>
                      </a:r>
                      <a:r>
                        <a:rPr lang="en-US" dirty="0" smtClean="0"/>
                        <a:t> Amine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Carolina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Water, Distilled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Walmart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91.52</a:t>
                      </a:r>
                      <a:r>
                        <a:rPr lang="en-US" baseline="0" dirty="0" smtClean="0"/>
                        <a:t> g (88ml)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096000" y="5720187"/>
            <a:ext cx="825500" cy="40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Sunscreen Packaging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4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523</Words>
  <Application>Microsoft Office PowerPoint</Application>
  <PresentationFormat>Widescreen</PresentationFormat>
  <Paragraphs>113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1_Office Theme</vt:lpstr>
      <vt:lpstr>Wave Warrior Sunscreen™ Fight the Rays</vt:lpstr>
      <vt:lpstr>Product Development Task</vt:lpstr>
      <vt:lpstr>Recommendations for the Formula Mix</vt:lpstr>
      <vt:lpstr>LD50 Test Results</vt:lpstr>
      <vt:lpstr>Elimination of Cinnamate</vt:lpstr>
      <vt:lpstr>Why 3.5 g of Benzophenone-3?</vt:lpstr>
      <vt:lpstr>PowerPoint Presentation</vt:lpstr>
      <vt:lpstr>Sunscreen Cost Analysis </vt:lpstr>
      <vt:lpstr>Sunscreen Packaging</vt:lpstr>
      <vt:lpstr>Cost Analysis for Package/Final Package Material</vt:lpstr>
      <vt:lpstr> Base of Package                   Top and Inside                    Final Package</vt:lpstr>
      <vt:lpstr>Why Choose Our Product?</vt:lpstr>
      <vt:lpstr>Thank you for your time and consider choosing our excellent product!   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Gate 2</dc:title>
  <dc:creator>Orlinsky, Alexandra</dc:creator>
  <cp:lastModifiedBy>Morris, Hailey</cp:lastModifiedBy>
  <cp:revision>30</cp:revision>
  <dcterms:created xsi:type="dcterms:W3CDTF">2015-04-15T18:28:14Z</dcterms:created>
  <dcterms:modified xsi:type="dcterms:W3CDTF">2015-09-25T14:58:31Z</dcterms:modified>
</cp:coreProperties>
</file>