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7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3" clrIdx="0"/>
  <p:cmAuthor id="1" name="Rebecca Mathew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3">
    <p:pos x="6000" y="0"/>
    <p:text>do have anymore you want to add lexi?
-Sally Askew</p:text>
  </p:cm>
  <p:cm authorId="1" idx="1">
    <p:pos x="6000" y="100"/>
    <p:text>mr brock said something about adding stuff on the rubric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I wrote a procedure. If its too detailed or lacks stuff feel free to change it. Also if we don't need this detailed of a procedure we can just use the next slide as our procedure and explain the rest.
-Rebecca Mathew</p:text>
  </p:cm>
  <p:cm authorId="0" idx="2">
    <p:pos x="6000" y="100"/>
    <p:text>i think this is perfect! i just switched the summarized slide before it so this can be more of an example- do you like that?
-Sally Askew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6532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616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92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Sally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168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Rebecca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03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Lexi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222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Lexi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471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Sally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102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Lexi </a:t>
            </a:r>
            <a:r>
              <a:rPr lang="en-US" sz="1100" b="0" i="0" u="none" strike="noStrike" cap="none" baseline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Rebecca</a:t>
            </a: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94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43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Sally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62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Rebecca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81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Sally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7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Lexi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69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Lexi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44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Rebecca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443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Sally</a:t>
            </a:r>
            <a:endParaRPr sz="11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45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Rebecca</a:t>
            </a:r>
            <a:endParaRPr dirty="0"/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571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hape 52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Shape 53"/>
          <p:cNvGrpSpPr/>
          <p:nvPr/>
        </p:nvGrpSpPr>
        <p:grpSpPr>
          <a:xfrm>
            <a:off x="0" y="0"/>
            <a:ext cx="1728788" cy="5143501"/>
            <a:chOff x="0" y="0"/>
            <a:chExt cx="2305051" cy="6858000"/>
          </a:xfrm>
        </p:grpSpPr>
        <p:sp>
          <p:nvSpPr>
            <p:cNvPr id="54" name="Shape 54"/>
            <p:cNvSpPr/>
            <p:nvPr/>
          </p:nvSpPr>
          <p:spPr>
            <a:xfrm>
              <a:off x="1209675" y="4763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1128712" y="2176463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1123950" y="4021137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414337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333375" y="44815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0" b="0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0" name="Shape 60"/>
            <p:cNvSpPr/>
            <p:nvPr/>
          </p:nvSpPr>
          <p:spPr>
            <a:xfrm>
              <a:off x="1290637" y="14288"/>
              <a:ext cx="376237" cy="1801813"/>
            </a:xfrm>
            <a:custGeom>
              <a:avLst/>
              <a:gdLst/>
              <a:ahLst/>
              <a:cxnLst/>
              <a:rect l="0" t="0" r="0" b="0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Shape 61"/>
            <p:cNvSpPr/>
            <p:nvPr/>
          </p:nvSpPr>
          <p:spPr>
            <a:xfrm>
              <a:off x="1600200" y="1801813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0" b="0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x="1643063" y="0"/>
              <a:ext cx="152400" cy="912812"/>
            </a:xfrm>
            <a:custGeom>
              <a:avLst/>
              <a:gdLst/>
              <a:ahLst/>
              <a:cxnLst/>
              <a:rect l="0" t="0" r="0" b="0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x="1685925" y="14208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168592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0" b="0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7" name="Shape 67"/>
            <p:cNvSpPr/>
            <p:nvPr/>
          </p:nvSpPr>
          <p:spPr>
            <a:xfrm>
              <a:off x="2119313" y="488950"/>
              <a:ext cx="161925" cy="147637"/>
            </a:xfrm>
            <a:custGeom>
              <a:avLst/>
              <a:gdLst/>
              <a:ahLst/>
              <a:cxnLst/>
              <a:rect l="0" t="0" r="0" b="0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0" b="0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Shape 69"/>
            <p:cNvSpPr/>
            <p:nvPr/>
          </p:nvSpPr>
          <p:spPr>
            <a:xfrm>
              <a:off x="86677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890587" y="155416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738187" y="5622925"/>
              <a:ext cx="338138" cy="1216025"/>
            </a:xfrm>
            <a:custGeom>
              <a:avLst/>
              <a:gdLst/>
              <a:ahLst/>
              <a:cxnLst/>
              <a:rect l="0" t="0" r="0" b="0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Shape 7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0" b="0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6675" y="9032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3897312"/>
              <a:ext cx="133350" cy="266700"/>
            </a:xfrm>
            <a:custGeom>
              <a:avLst/>
              <a:gdLst/>
              <a:ahLst/>
              <a:cxnLst/>
              <a:rect l="0" t="0" r="0" b="0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5" name="Shape 75"/>
            <p:cNvSpPr/>
            <p:nvPr/>
          </p:nvSpPr>
          <p:spPr>
            <a:xfrm>
              <a:off x="66675" y="4149725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0" b="0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Shape 77"/>
            <p:cNvSpPr/>
            <p:nvPr/>
          </p:nvSpPr>
          <p:spPr>
            <a:xfrm>
              <a:off x="66675" y="146843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0" b="0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9" name="Shape 79"/>
            <p:cNvSpPr/>
            <p:nvPr/>
          </p:nvSpPr>
          <p:spPr>
            <a:xfrm>
              <a:off x="57150" y="4881562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0" b="0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1" name="Shape 81"/>
            <p:cNvSpPr/>
            <p:nvPr/>
          </p:nvSpPr>
          <p:spPr>
            <a:xfrm>
              <a:off x="561975" y="6430962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642937" y="6610350"/>
              <a:ext cx="23813" cy="242887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76200" y="6430962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0" y="5978525"/>
              <a:ext cx="190500" cy="461962"/>
            </a:xfrm>
            <a:custGeom>
              <a:avLst/>
              <a:gdLst/>
              <a:ahLst/>
              <a:cxnLst/>
              <a:rect l="0" t="0" r="0" b="0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5" name="Shape 85"/>
            <p:cNvSpPr/>
            <p:nvPr/>
          </p:nvSpPr>
          <p:spPr>
            <a:xfrm>
              <a:off x="1014412" y="1801813"/>
              <a:ext cx="214313" cy="755650"/>
            </a:xfrm>
            <a:custGeom>
              <a:avLst/>
              <a:gdLst/>
              <a:ahLst/>
              <a:cxnLst/>
              <a:rect l="0" t="0" r="0" b="0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Shape 86"/>
            <p:cNvSpPr/>
            <p:nvPr/>
          </p:nvSpPr>
          <p:spPr>
            <a:xfrm>
              <a:off x="938212" y="2547938"/>
              <a:ext cx="166687" cy="160337"/>
            </a:xfrm>
            <a:custGeom>
              <a:avLst/>
              <a:gdLst/>
              <a:ahLst/>
              <a:cxnLst/>
              <a:rect l="0" t="0" r="0" b="0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595312" y="4763"/>
              <a:ext cx="638175" cy="4025900"/>
            </a:xfrm>
            <a:custGeom>
              <a:avLst/>
              <a:gdLst/>
              <a:ahLst/>
              <a:cxnLst/>
              <a:rect l="0" t="0" r="0" b="0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8" name="Shape 88"/>
            <p:cNvSpPr/>
            <p:nvPr/>
          </p:nvSpPr>
          <p:spPr>
            <a:xfrm>
              <a:off x="1223962" y="1382712"/>
              <a:ext cx="142875" cy="476250"/>
            </a:xfrm>
            <a:custGeom>
              <a:avLst/>
              <a:gdLst/>
              <a:ahLst/>
              <a:cxnLst/>
              <a:rect l="0" t="0" r="0" b="0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Shape 89"/>
            <p:cNvSpPr/>
            <p:nvPr/>
          </p:nvSpPr>
          <p:spPr>
            <a:xfrm>
              <a:off x="1300162" y="1849438"/>
              <a:ext cx="109538" cy="107950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280987" y="3417887"/>
              <a:ext cx="142875" cy="474663"/>
            </a:xfrm>
            <a:custGeom>
              <a:avLst/>
              <a:gdLst/>
              <a:ahLst/>
              <a:cxnLst/>
              <a:rect l="0" t="0" r="0" b="0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Shape 91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4763" y="2166938"/>
              <a:ext cx="114300" cy="452437"/>
            </a:xfrm>
            <a:custGeom>
              <a:avLst/>
              <a:gdLst/>
              <a:ahLst/>
              <a:cxnLst/>
              <a:rect l="0" t="0" r="0" b="0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Shape 93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0" b="0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1228725" y="4662487"/>
              <a:ext cx="23813" cy="2181224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1319212" y="5041900"/>
              <a:ext cx="371475" cy="1801813"/>
            </a:xfrm>
            <a:custGeom>
              <a:avLst/>
              <a:gdLst/>
              <a:ahLst/>
              <a:cxnLst/>
              <a:rect l="0" t="0" r="0" b="0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Shape 96"/>
            <p:cNvSpPr/>
            <p:nvPr/>
          </p:nvSpPr>
          <p:spPr>
            <a:xfrm>
              <a:off x="1147762" y="44815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819150" y="3983037"/>
              <a:ext cx="347663" cy="2860675"/>
            </a:xfrm>
            <a:custGeom>
              <a:avLst/>
              <a:gdLst/>
              <a:ahLst/>
              <a:cxnLst/>
              <a:rect l="0" t="0" r="0" b="0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Shape 98"/>
            <p:cNvSpPr/>
            <p:nvPr/>
          </p:nvSpPr>
          <p:spPr>
            <a:xfrm>
              <a:off x="728662" y="3806825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1624012" y="4867275"/>
              <a:ext cx="190500" cy="188912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1404937" y="5422900"/>
              <a:ext cx="371475" cy="1425575"/>
            </a:xfrm>
            <a:custGeom>
              <a:avLst/>
              <a:gdLst/>
              <a:ahLst/>
              <a:cxnLst/>
              <a:rect l="0" t="0" r="0" b="0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Shape 101"/>
            <p:cNvSpPr/>
            <p:nvPr/>
          </p:nvSpPr>
          <p:spPr>
            <a:xfrm>
              <a:off x="1666875" y="5945187"/>
              <a:ext cx="152400" cy="912812"/>
            </a:xfrm>
            <a:custGeom>
              <a:avLst/>
              <a:gdLst/>
              <a:ahLst/>
              <a:cxnLst/>
              <a:rect l="0" t="0" r="0" b="0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Shape 102"/>
            <p:cNvSpPr/>
            <p:nvPr/>
          </p:nvSpPr>
          <p:spPr>
            <a:xfrm>
              <a:off x="1709738" y="5246687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1709738" y="5764212"/>
              <a:ext cx="190500" cy="190500"/>
            </a:xfrm>
            <a:custGeom>
              <a:avLst/>
              <a:gdLst/>
              <a:ahLst/>
              <a:cxnLst/>
              <a:rect l="0" t="0" r="0" b="0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0" b="0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5" name="Shape 105"/>
            <p:cNvSpPr/>
            <p:nvPr/>
          </p:nvSpPr>
          <p:spPr>
            <a:xfrm>
              <a:off x="2147888" y="6221412"/>
              <a:ext cx="157163" cy="147637"/>
            </a:xfrm>
            <a:custGeom>
              <a:avLst/>
              <a:gdLst/>
              <a:ahLst/>
              <a:cxnLst/>
              <a:rect l="0" t="0" r="0" b="0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0" b="0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Shape 107"/>
            <p:cNvSpPr/>
            <p:nvPr/>
          </p:nvSpPr>
          <p:spPr>
            <a:xfrm>
              <a:off x="633412" y="5103812"/>
              <a:ext cx="185738" cy="185738"/>
            </a:xfrm>
            <a:custGeom>
              <a:avLst/>
              <a:gdLst/>
              <a:ahLst/>
              <a:cxnLst/>
              <a:rect l="0" t="0" r="0" b="0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1407319" y="841771"/>
            <a:ext cx="6593680" cy="179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ubTitle" idx="1"/>
          </p:nvPr>
        </p:nvSpPr>
        <p:spPr>
          <a:xfrm>
            <a:off x="1407319" y="2701527"/>
            <a:ext cx="6593680" cy="1241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20000"/>
              </a:lnSpc>
              <a:spcBef>
                <a:spcPts val="750"/>
              </a:spcBef>
              <a:buClr>
                <a:schemeClr val="lt2"/>
              </a:buClr>
              <a:buFont typeface="Arial"/>
              <a:buNone/>
              <a:defRPr/>
            </a:lvl1pPr>
            <a:lvl2pPr marL="3429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2pPr>
            <a:lvl3pPr marL="6858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3pPr>
            <a:lvl4pPr marL="10287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4pPr>
            <a:lvl5pPr marL="13716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5pPr>
            <a:lvl6pPr marL="17145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6pPr>
            <a:lvl7pPr marL="20574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7pPr>
            <a:lvl8pPr marL="24003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8pPr>
            <a:lvl9pPr marL="2743200" marR="0" indent="0" algn="ctr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5308132" y="4057651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1407317" y="4057651"/>
            <a:ext cx="3843664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7422684" y="4057650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856058" y="3228499"/>
            <a:ext cx="7434265" cy="6145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pic" idx="2"/>
          </p:nvPr>
        </p:nvSpPr>
        <p:spPr>
          <a:xfrm>
            <a:off x="856058" y="454818"/>
            <a:ext cx="7434265" cy="2474834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856024" y="3843014"/>
            <a:ext cx="7433144" cy="5118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56092" y="457200"/>
            <a:ext cx="7429465" cy="2571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56058" y="3314700"/>
            <a:ext cx="7428344" cy="102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084658" y="457200"/>
            <a:ext cx="6977063" cy="20613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1290483" y="2524167"/>
            <a:ext cx="6564223" cy="411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856058" y="3232439"/>
            <a:ext cx="7429502" cy="11171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84" name="Shape 184"/>
          <p:cNvSpPr txBox="1"/>
          <p:nvPr/>
        </p:nvSpPr>
        <p:spPr>
          <a:xfrm>
            <a:off x="677633" y="549295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6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“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7903028" y="2073728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6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856058" y="1600530"/>
            <a:ext cx="7429500" cy="18838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856023" y="3493241"/>
            <a:ext cx="7428379" cy="8554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845938" y="2520197"/>
            <a:ext cx="2406551" cy="1823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3"/>
          </p:nvPr>
        </p:nvSpPr>
        <p:spPr>
          <a:xfrm>
            <a:off x="3386075" y="2008225"/>
            <a:ext cx="2388288" cy="514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4"/>
          </p:nvPr>
        </p:nvSpPr>
        <p:spPr>
          <a:xfrm>
            <a:off x="3378160" y="2522575"/>
            <a:ext cx="2396872" cy="1823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5"/>
          </p:nvPr>
        </p:nvSpPr>
        <p:spPr>
          <a:xfrm>
            <a:off x="5889332" y="2005847"/>
            <a:ext cx="2396225" cy="514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6"/>
          </p:nvPr>
        </p:nvSpPr>
        <p:spPr>
          <a:xfrm>
            <a:off x="5889332" y="2520197"/>
            <a:ext cx="2396225" cy="18232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 Column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56058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856059" y="3303446"/>
            <a:ext cx="2396430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pic" idx="2"/>
          </p:nvPr>
        </p:nvSpPr>
        <p:spPr>
          <a:xfrm>
            <a:off x="856059" y="2000249"/>
            <a:ext cx="2396430" cy="1143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3"/>
          </p:nvPr>
        </p:nvSpPr>
        <p:spPr>
          <a:xfrm>
            <a:off x="856059" y="3735644"/>
            <a:ext cx="2396430" cy="6133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4"/>
          </p:nvPr>
        </p:nvSpPr>
        <p:spPr>
          <a:xfrm>
            <a:off x="3366789" y="3303446"/>
            <a:ext cx="2400300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pic" idx="5"/>
          </p:nvPr>
        </p:nvSpPr>
        <p:spPr>
          <a:xfrm>
            <a:off x="3366789" y="2000249"/>
            <a:ext cx="2399205" cy="1143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6"/>
          </p:nvPr>
        </p:nvSpPr>
        <p:spPr>
          <a:xfrm>
            <a:off x="3365694" y="3735642"/>
            <a:ext cx="2400300" cy="6077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7"/>
          </p:nvPr>
        </p:nvSpPr>
        <p:spPr>
          <a:xfrm>
            <a:off x="5889426" y="3303446"/>
            <a:ext cx="2393055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pic" idx="8"/>
          </p:nvPr>
        </p:nvSpPr>
        <p:spPr>
          <a:xfrm>
            <a:off x="5889332" y="2000249"/>
            <a:ext cx="2396227" cy="1143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9"/>
          </p:nvPr>
        </p:nvSpPr>
        <p:spPr>
          <a:xfrm>
            <a:off x="5889332" y="3735641"/>
            <a:ext cx="2396225" cy="607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 rot="5400000">
            <a:off x="3242667" y="-699491"/>
            <a:ext cx="2656286" cy="7429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 rot="5400000">
            <a:off x="5590579" y="1648421"/>
            <a:ext cx="3886201" cy="15037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 rot="5400000">
            <a:off x="1818678" y="-505420"/>
            <a:ext cx="3886201" cy="58114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856059" y="1687115"/>
            <a:ext cx="742949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173355" y="182881"/>
            <a:ext cx="8793479" cy="478345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ctrTitle"/>
          </p:nvPr>
        </p:nvSpPr>
        <p:spPr>
          <a:xfrm>
            <a:off x="832484" y="661781"/>
            <a:ext cx="7475219" cy="2194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ntarel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1"/>
          </p:nvPr>
        </p:nvSpPr>
        <p:spPr>
          <a:xfrm>
            <a:off x="1282148" y="2902225"/>
            <a:ext cx="6575895" cy="1041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None/>
              <a:defRPr/>
            </a:lvl1pPr>
            <a:lvl2pPr marL="3429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2pPr>
            <a:lvl3pPr marL="6858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3pPr>
            <a:lvl4pPr marL="10287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4pPr>
            <a:lvl5pPr marL="13716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5pPr>
            <a:lvl6pPr marL="17145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6pPr>
            <a:lvl7pPr marL="20574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7pPr>
            <a:lvl8pPr marL="24003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8pPr>
            <a:lvl9pPr marL="2743200" marR="0" indent="0" algn="ctr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rgbClr val="FFFFFF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FFFFFF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cxnSp>
        <p:nvCxnSpPr>
          <p:cNvPr id="251" name="Shape 251"/>
          <p:cNvCxnSpPr/>
          <p:nvPr/>
        </p:nvCxnSpPr>
        <p:spPr>
          <a:xfrm>
            <a:off x="1483995" y="2800350"/>
            <a:ext cx="6172200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857250" y="1543050"/>
            <a:ext cx="7404652" cy="3028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829817" y="880180"/>
            <a:ext cx="7475219" cy="21945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lnSpc>
                <a:spcPct val="85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1282445" y="3115890"/>
            <a:ext cx="6576822" cy="10228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Clr>
                <a:srgbClr val="888888"/>
              </a:buClr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cxnSp>
        <p:nvCxnSpPr>
          <p:cNvPr id="264" name="Shape 264"/>
          <p:cNvCxnSpPr/>
          <p:nvPr/>
        </p:nvCxnSpPr>
        <p:spPr>
          <a:xfrm>
            <a:off x="1485900" y="3015306"/>
            <a:ext cx="6172200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857250" y="1543049"/>
            <a:ext cx="3566159" cy="3017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body" idx="2"/>
          </p:nvPr>
        </p:nvSpPr>
        <p:spPr>
          <a:xfrm>
            <a:off x="4700708" y="1543050"/>
            <a:ext cx="3566159" cy="3017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857250" y="1501133"/>
            <a:ext cx="3566159" cy="5829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2"/>
          </p:nvPr>
        </p:nvSpPr>
        <p:spPr>
          <a:xfrm>
            <a:off x="857250" y="2041111"/>
            <a:ext cx="3566159" cy="25374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3"/>
          </p:nvPr>
        </p:nvSpPr>
        <p:spPr>
          <a:xfrm>
            <a:off x="4701880" y="1499274"/>
            <a:ext cx="3566159" cy="5829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rtl="0">
              <a:spcBef>
                <a:spcPts val="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body" idx="4"/>
          </p:nvPr>
        </p:nvSpPr>
        <p:spPr>
          <a:xfrm>
            <a:off x="4701880" y="2039491"/>
            <a:ext cx="3566159" cy="25374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857250" y="822959"/>
            <a:ext cx="2948940" cy="1303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lnSpc>
                <a:spcPct val="90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389119" y="822959"/>
            <a:ext cx="3909060" cy="3497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body" idx="2"/>
          </p:nvPr>
        </p:nvSpPr>
        <p:spPr>
          <a:xfrm>
            <a:off x="857250" y="2125980"/>
            <a:ext cx="2948940" cy="22631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lnSpc>
                <a:spcPct val="100000"/>
              </a:lnSpc>
              <a:spcBef>
                <a:spcPts val="75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857250" y="822959"/>
            <a:ext cx="2948940" cy="13030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lnSpc>
                <a:spcPct val="90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pic" idx="2"/>
          </p:nvPr>
        </p:nvSpPr>
        <p:spPr>
          <a:xfrm>
            <a:off x="4059935" y="802385"/>
            <a:ext cx="4574286" cy="3600450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857250" y="2125980"/>
            <a:ext cx="2948940" cy="2160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lnSpc>
                <a:spcPct val="100000"/>
              </a:lnSpc>
              <a:spcBef>
                <a:spcPts val="750"/>
              </a:spcBef>
              <a:buFont typeface="Cantarell"/>
              <a:buNone/>
              <a:defRPr/>
            </a:lvl1pPr>
            <a:lvl2pPr marL="342900" indent="0" rtl="0">
              <a:spcBef>
                <a:spcPts val="0"/>
              </a:spcBef>
              <a:buFont typeface="Cantarell"/>
              <a:buNone/>
              <a:defRPr/>
            </a:lvl2pPr>
            <a:lvl3pPr marL="685800" indent="0" rtl="0">
              <a:spcBef>
                <a:spcPts val="0"/>
              </a:spcBef>
              <a:buFont typeface="Cantarell"/>
              <a:buNone/>
              <a:defRPr/>
            </a:lvl3pPr>
            <a:lvl4pPr marL="1028700" indent="0" rtl="0">
              <a:spcBef>
                <a:spcPts val="0"/>
              </a:spcBef>
              <a:buFont typeface="Cantarell"/>
              <a:buNone/>
              <a:defRPr/>
            </a:lvl4pPr>
            <a:lvl5pPr marL="1371600" indent="0" rtl="0">
              <a:spcBef>
                <a:spcPts val="0"/>
              </a:spcBef>
              <a:buFont typeface="Cantarell"/>
              <a:buNone/>
              <a:defRPr/>
            </a:lvl5pPr>
            <a:lvl6pPr marL="1714500" indent="0" rtl="0">
              <a:spcBef>
                <a:spcPts val="0"/>
              </a:spcBef>
              <a:buFont typeface="Cantarell"/>
              <a:buNone/>
              <a:defRPr/>
            </a:lvl6pPr>
            <a:lvl7pPr marL="2057400" indent="0" rtl="0">
              <a:spcBef>
                <a:spcPts val="0"/>
              </a:spcBef>
              <a:buFont typeface="Cantarell"/>
              <a:buNone/>
              <a:defRPr/>
            </a:lvl7pPr>
            <a:lvl8pPr marL="2400300" indent="0" rtl="0">
              <a:spcBef>
                <a:spcPts val="0"/>
              </a:spcBef>
              <a:buFont typeface="Cantarell"/>
              <a:buNone/>
              <a:defRPr/>
            </a:lvl8pPr>
            <a:lvl9pPr marL="2743200" indent="0" rtl="0">
              <a:spcBef>
                <a:spcPts val="0"/>
              </a:spcBef>
              <a:buFont typeface="Cantarell"/>
              <a:buNone/>
              <a:defRPr/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 rot="5400000">
            <a:off x="3045102" y="-644801"/>
            <a:ext cx="3028949" cy="74046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 rot="5400000">
            <a:off x="5386387" y="1728787"/>
            <a:ext cx="4057650" cy="1743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 rot="5400000">
            <a:off x="1614487" y="-185737"/>
            <a:ext cx="4057650" cy="5572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856058" y="3318271"/>
            <a:ext cx="7429500" cy="10310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Clr>
                <a:schemeClr val="lt1"/>
              </a:buClr>
              <a:buNone/>
              <a:defRPr/>
            </a:lvl2pPr>
            <a:lvl3pPr marL="685800" indent="0" rtl="0">
              <a:spcBef>
                <a:spcPts val="0"/>
              </a:spcBef>
              <a:buClr>
                <a:schemeClr val="lt1"/>
              </a:buClr>
              <a:buNone/>
              <a:defRPr/>
            </a:lvl3pPr>
            <a:lvl4pPr marL="1028700" indent="0" rtl="0">
              <a:spcBef>
                <a:spcPts val="0"/>
              </a:spcBef>
              <a:buClr>
                <a:schemeClr val="lt1"/>
              </a:buClr>
              <a:buNone/>
              <a:defRPr/>
            </a:lvl4pPr>
            <a:lvl5pPr marL="1371600" indent="0" rtl="0">
              <a:spcBef>
                <a:spcPts val="0"/>
              </a:spcBef>
              <a:buClr>
                <a:schemeClr val="lt1"/>
              </a:buClr>
              <a:buNone/>
              <a:defRPr/>
            </a:lvl5pPr>
            <a:lvl6pPr marL="1714500" indent="0" rtl="0">
              <a:spcBef>
                <a:spcPts val="0"/>
              </a:spcBef>
              <a:buClr>
                <a:schemeClr val="lt1"/>
              </a:buClr>
              <a:buNone/>
              <a:defRPr/>
            </a:lvl6pPr>
            <a:lvl7pPr marL="2057400" indent="0" rtl="0">
              <a:spcBef>
                <a:spcPts val="0"/>
              </a:spcBef>
              <a:buClr>
                <a:schemeClr val="lt1"/>
              </a:buClr>
              <a:buNone/>
              <a:defRPr/>
            </a:lvl7pPr>
            <a:lvl8pPr marL="2400300" indent="0" rtl="0">
              <a:spcBef>
                <a:spcPts val="0"/>
              </a:spcBef>
              <a:buClr>
                <a:schemeClr val="lt1"/>
              </a:buClr>
              <a:buNone/>
              <a:defRPr/>
            </a:lvl8pPr>
            <a:lvl9pPr marL="2743200" indent="0" rtl="0">
              <a:spcBef>
                <a:spcPts val="0"/>
              </a:spcBef>
              <a:buClr>
                <a:schemeClr val="lt1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856058" y="1687114"/>
            <a:ext cx="3658792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4629151" y="1687114"/>
            <a:ext cx="365640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856058" y="464345"/>
            <a:ext cx="7429500" cy="11084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1027515" y="1687115"/>
            <a:ext cx="3487336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856058" y="2305048"/>
            <a:ext cx="3658793" cy="2038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3"/>
          </p:nvPr>
        </p:nvSpPr>
        <p:spPr>
          <a:xfrm>
            <a:off x="4800605" y="1687114"/>
            <a:ext cx="3484951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4"/>
          </p:nvPr>
        </p:nvSpPr>
        <p:spPr>
          <a:xfrm>
            <a:off x="4629150" y="2305048"/>
            <a:ext cx="3656408" cy="20383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860029" y="457200"/>
            <a:ext cx="2892028" cy="1229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867150" y="444499"/>
            <a:ext cx="4418406" cy="389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7145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860029" y="1687114"/>
            <a:ext cx="289202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4450880" cy="1229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pic" idx="2"/>
          </p:nvPr>
        </p:nvSpPr>
        <p:spPr>
          <a:xfrm>
            <a:off x="5535541" y="457200"/>
            <a:ext cx="2750017" cy="3886198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3429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2pPr>
            <a:lvl3pPr marL="6858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3pPr>
            <a:lvl4pPr marL="10287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4pPr>
            <a:lvl5pPr marL="13716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5pPr>
            <a:lvl6pPr marL="17145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6pPr>
            <a:lvl7pPr marL="20574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7pPr>
            <a:lvl8pPr marL="24003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8pPr>
            <a:lvl9pPr marL="274320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856058" y="1687114"/>
            <a:ext cx="4450883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342900" indent="0" rtl="0">
              <a:spcBef>
                <a:spcPts val="0"/>
              </a:spcBef>
              <a:buNone/>
              <a:defRPr/>
            </a:lvl2pPr>
            <a:lvl3pPr marL="685800" indent="0" rtl="0">
              <a:spcBef>
                <a:spcPts val="0"/>
              </a:spcBef>
              <a:buNone/>
              <a:defRPr/>
            </a:lvl3pPr>
            <a:lvl4pPr marL="1028700" indent="0" rtl="0">
              <a:spcBef>
                <a:spcPts val="0"/>
              </a:spcBef>
              <a:buNone/>
              <a:defRPr/>
            </a:lvl4pPr>
            <a:lvl5pPr marL="1371600" indent="0" rtl="0">
              <a:spcBef>
                <a:spcPts val="0"/>
              </a:spcBef>
              <a:buNone/>
              <a:defRPr/>
            </a:lvl5pPr>
            <a:lvl6pPr marL="1714500" indent="0" rtl="0">
              <a:spcBef>
                <a:spcPts val="0"/>
              </a:spcBef>
              <a:buNone/>
              <a:defRPr/>
            </a:lvl6pPr>
            <a:lvl7pPr marL="2057400" indent="0" rtl="0">
              <a:spcBef>
                <a:spcPts val="0"/>
              </a:spcBef>
              <a:buNone/>
              <a:defRPr/>
            </a:lvl7pPr>
            <a:lvl8pPr marL="2400300" indent="0" rtl="0">
              <a:spcBef>
                <a:spcPts val="0"/>
              </a:spcBef>
              <a:buNone/>
              <a:defRPr/>
            </a:lvl8pPr>
            <a:lvl9pPr marL="27432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"/>
          <p:cNvPicPr preferRelativeResize="0"/>
          <p:nvPr/>
        </p:nvPicPr>
        <p:blipFill rotWithShape="1">
          <a:blip r:embed="rId20">
            <a:alphaModFix amt="30000"/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6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0"/>
          </a:xfrm>
        </p:grpSpPr>
        <p:grpSp>
          <p:nvGrpSpPr>
            <p:cNvPr id="7" name="Shape 7"/>
            <p:cNvGrpSpPr/>
            <p:nvPr/>
          </p:nvGrpSpPr>
          <p:grpSpPr>
            <a:xfrm>
              <a:off x="-14288" y="0"/>
              <a:ext cx="1220788" cy="6858000"/>
              <a:chOff x="-14288" y="0"/>
              <a:chExt cx="1220788" cy="6858000"/>
            </a:xfrm>
          </p:grpSpPr>
          <p:sp>
            <p:nvSpPr>
              <p:cNvPr id="8" name="Shape 8"/>
              <p:cNvSpPr/>
              <p:nvPr/>
            </p:nvSpPr>
            <p:spPr>
              <a:xfrm>
                <a:off x="114300" y="4763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" name="Shape 9"/>
              <p:cNvSpPr/>
              <p:nvPr/>
            </p:nvSpPr>
            <p:spPr>
              <a:xfrm>
                <a:off x="33336" y="2176463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0" name="Shape 10"/>
              <p:cNvSpPr/>
              <p:nvPr/>
            </p:nvSpPr>
            <p:spPr>
              <a:xfrm>
                <a:off x="28575" y="4021137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1" name="Shape 11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0" b="0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2" name="Shape 12"/>
              <p:cNvSpPr/>
              <p:nvPr/>
            </p:nvSpPr>
            <p:spPr>
              <a:xfrm>
                <a:off x="503237" y="1801813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3" name="Shape 13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0" b="0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4" name="Shape 14"/>
              <p:cNvSpPr/>
              <p:nvPr/>
            </p:nvSpPr>
            <p:spPr>
              <a:xfrm>
                <a:off x="546100" y="0"/>
                <a:ext cx="152400" cy="912812"/>
              </a:xfrm>
              <a:custGeom>
                <a:avLst/>
                <a:gdLst/>
                <a:ahLst/>
                <a:cxnLst/>
                <a:rect l="0" t="0" r="0" b="0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Shape 15"/>
              <p:cNvSpPr/>
              <p:nvPr/>
            </p:nvSpPr>
            <p:spPr>
              <a:xfrm>
                <a:off x="588962" y="14208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588962" y="903287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0" b="0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8" name="Shape 18"/>
              <p:cNvSpPr/>
              <p:nvPr/>
            </p:nvSpPr>
            <p:spPr>
              <a:xfrm>
                <a:off x="1020762" y="488950"/>
                <a:ext cx="161925" cy="147637"/>
              </a:xfrm>
              <a:custGeom>
                <a:avLst/>
                <a:gdLst/>
                <a:ahLst/>
                <a:cxnLst/>
                <a:rect l="0" t="0" r="0" b="0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19" name="Shape 19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20" name="Shape 20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0" b="0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1" name="Shape 21"/>
              <p:cNvSpPr/>
              <p:nvPr/>
            </p:nvSpPr>
            <p:spPr>
              <a:xfrm>
                <a:off x="-9525" y="3549650"/>
                <a:ext cx="147637" cy="481012"/>
              </a:xfrm>
              <a:custGeom>
                <a:avLst/>
                <a:gdLst/>
                <a:ahLst/>
                <a:cxnLst/>
                <a:rect l="0" t="0" r="0" b="0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Shape 22"/>
              <p:cNvSpPr/>
              <p:nvPr/>
            </p:nvSpPr>
            <p:spPr>
              <a:xfrm>
                <a:off x="128586" y="1382712"/>
                <a:ext cx="142875" cy="476250"/>
              </a:xfrm>
              <a:custGeom>
                <a:avLst/>
                <a:gdLst/>
                <a:ahLst/>
                <a:cxnLst/>
                <a:rect l="0" t="0" r="0" b="0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Shape 23"/>
              <p:cNvSpPr/>
              <p:nvPr/>
            </p:nvSpPr>
            <p:spPr>
              <a:xfrm>
                <a:off x="204786" y="1849438"/>
                <a:ext cx="114300" cy="107950"/>
              </a:xfrm>
              <a:custGeom>
                <a:avLst/>
                <a:gdLst/>
                <a:ahLst/>
                <a:cxnLst/>
                <a:rect l="0" t="0" r="0" b="0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133350" y="4662487"/>
                <a:ext cx="23813" cy="2181224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Shape 26"/>
              <p:cNvSpPr/>
              <p:nvPr/>
            </p:nvSpPr>
            <p:spPr>
              <a:xfrm>
                <a:off x="52386" y="44815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-14288" y="5627687"/>
                <a:ext cx="85725" cy="1216025"/>
              </a:xfrm>
              <a:custGeom>
                <a:avLst/>
                <a:gdLst/>
                <a:ahLst/>
                <a:cxnLst/>
                <a:rect l="0" t="0" r="0" b="0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Shape 28"/>
              <p:cNvSpPr/>
              <p:nvPr/>
            </p:nvSpPr>
            <p:spPr>
              <a:xfrm>
                <a:off x="527050" y="4867275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0" b="0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0" name="Shape 30"/>
              <p:cNvSpPr/>
              <p:nvPr/>
            </p:nvSpPr>
            <p:spPr>
              <a:xfrm>
                <a:off x="569912" y="5945187"/>
                <a:ext cx="152400" cy="912812"/>
              </a:xfrm>
              <a:custGeom>
                <a:avLst/>
                <a:gdLst/>
                <a:ahLst/>
                <a:cxnLst/>
                <a:rect l="0" t="0" r="0" b="0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Shape 31"/>
              <p:cNvSpPr/>
              <p:nvPr/>
            </p:nvSpPr>
            <p:spPr>
              <a:xfrm>
                <a:off x="612775" y="5246687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" name="Shape 32"/>
              <p:cNvSpPr/>
              <p:nvPr/>
            </p:nvSpPr>
            <p:spPr>
              <a:xfrm>
                <a:off x="612775" y="5764212"/>
                <a:ext cx="190500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3" name="Shape 33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0" b="0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4" name="Shape 34"/>
              <p:cNvSpPr/>
              <p:nvPr/>
            </p:nvSpPr>
            <p:spPr>
              <a:xfrm>
                <a:off x="1049337" y="6221412"/>
                <a:ext cx="157163" cy="147637"/>
              </a:xfrm>
              <a:custGeom>
                <a:avLst/>
                <a:gdLst/>
                <a:ahLst/>
                <a:cxnLst/>
                <a:rect l="0" t="0" r="0" b="0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5" name="Shape 35"/>
            <p:cNvGrpSpPr/>
            <p:nvPr/>
          </p:nvGrpSpPr>
          <p:grpSpPr>
            <a:xfrm>
              <a:off x="11364911" y="0"/>
              <a:ext cx="674688" cy="6848476"/>
              <a:chOff x="11364911" y="0"/>
              <a:chExt cx="674688" cy="6848476"/>
            </a:xfrm>
          </p:grpSpPr>
          <p:sp>
            <p:nvSpPr>
              <p:cNvPr id="36" name="Shape 36"/>
              <p:cNvSpPr/>
              <p:nvPr/>
            </p:nvSpPr>
            <p:spPr>
              <a:xfrm>
                <a:off x="11483975" y="0"/>
                <a:ext cx="417513" cy="512762"/>
              </a:xfrm>
              <a:custGeom>
                <a:avLst/>
                <a:gdLst/>
                <a:ahLst/>
                <a:cxnLst/>
                <a:rect l="0" t="0" r="0" b="0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7" name="Shape 37"/>
              <p:cNvSpPr/>
              <p:nvPr/>
            </p:nvSpPr>
            <p:spPr>
              <a:xfrm>
                <a:off x="11364911" y="474662"/>
                <a:ext cx="157163" cy="152400"/>
              </a:xfrm>
              <a:custGeom>
                <a:avLst/>
                <a:gdLst/>
                <a:ahLst/>
                <a:cxnLst/>
                <a:rect l="0" t="0" r="0" b="0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11631611" y="1539875"/>
                <a:ext cx="188912" cy="190500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9" name="Shape 39"/>
              <p:cNvSpPr/>
              <p:nvPr/>
            </p:nvSpPr>
            <p:spPr>
              <a:xfrm>
                <a:off x="11531600" y="5694362"/>
                <a:ext cx="298450" cy="1154112"/>
              </a:xfrm>
              <a:custGeom>
                <a:avLst/>
                <a:gdLst/>
                <a:ahLst/>
                <a:cxnLst/>
                <a:rect l="0" t="0" r="0" b="0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0" name="Shape 40"/>
              <p:cNvSpPr/>
              <p:nvPr/>
            </p:nvSpPr>
            <p:spPr>
              <a:xfrm>
                <a:off x="11772900" y="5551487"/>
                <a:ext cx="157163" cy="155575"/>
              </a:xfrm>
              <a:custGeom>
                <a:avLst/>
                <a:gdLst/>
                <a:ahLst/>
                <a:cxnLst/>
                <a:rect l="0" t="0" r="0" b="0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1" name="Shape 41"/>
              <p:cNvSpPr/>
              <p:nvPr/>
            </p:nvSpPr>
            <p:spPr>
              <a:xfrm>
                <a:off x="11710986" y="4763"/>
                <a:ext cx="304800" cy="1544637"/>
              </a:xfrm>
              <a:custGeom>
                <a:avLst/>
                <a:gdLst/>
                <a:ahLst/>
                <a:cxnLst/>
                <a:rect l="0" t="0" r="0" b="0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Shape 42"/>
              <p:cNvSpPr/>
              <p:nvPr/>
            </p:nvSpPr>
            <p:spPr>
              <a:xfrm>
                <a:off x="11636375" y="4867275"/>
                <a:ext cx="188912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3" name="Shape 43"/>
              <p:cNvSpPr/>
              <p:nvPr/>
            </p:nvSpPr>
            <p:spPr>
              <a:xfrm>
                <a:off x="11441111" y="5046662"/>
                <a:ext cx="307975" cy="1801813"/>
              </a:xfrm>
              <a:custGeom>
                <a:avLst/>
                <a:gdLst/>
                <a:ahLst/>
                <a:cxnLst/>
                <a:rect l="0" t="0" r="0" b="0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4" name="Shape 44"/>
              <p:cNvSpPr/>
              <p:nvPr/>
            </p:nvSpPr>
            <p:spPr>
              <a:xfrm>
                <a:off x="11849100" y="6416675"/>
                <a:ext cx="190500" cy="188912"/>
              </a:xfrm>
              <a:custGeom>
                <a:avLst/>
                <a:gdLst/>
                <a:ahLst/>
                <a:cxnLst/>
                <a:rect l="0" t="0" r="0" b="0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11939586" y="6596063"/>
                <a:ext cx="23813" cy="252412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56059" y="463887"/>
            <a:ext cx="7429498" cy="11089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56059" y="1687115"/>
            <a:ext cx="7429498" cy="2656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indent="-28575" algn="l" rtl="0">
              <a:lnSpc>
                <a:spcPct val="120000"/>
              </a:lnSpc>
              <a:spcBef>
                <a:spcPts val="750"/>
              </a:spcBef>
              <a:buClr>
                <a:schemeClr val="lt1"/>
              </a:buClr>
              <a:buFont typeface="Arial"/>
              <a:buChar char="•"/>
              <a:defRPr/>
            </a:lvl1pPr>
            <a:lvl2pPr marL="514350" marR="0" indent="-52387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2pPr>
            <a:lvl3pPr marL="857250" marR="0" indent="-64293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3pPr>
            <a:lvl4pPr marL="1200150" marR="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4pPr>
            <a:lvl5pPr marL="1543050" marR="0" indent="-76200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5pPr>
            <a:lvl6pPr marL="18859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6pPr>
            <a:lvl7pPr marL="22288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7pPr>
            <a:lvl8pPr marL="25717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8pPr>
            <a:lvl9pPr marL="2914650" marR="0" indent="-88106" algn="l" rtl="0">
              <a:lnSpc>
                <a:spcPct val="120000"/>
              </a:lnSpc>
              <a:spcBef>
                <a:spcPts val="375"/>
              </a:spcBef>
              <a:buClr>
                <a:schemeClr val="lt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5592691" y="4412457"/>
            <a:ext cx="20574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467948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7707240" y="4412455"/>
            <a:ext cx="578316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788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173355" y="182881"/>
            <a:ext cx="8793479" cy="47834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639" cy="1017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857250" y="1543050"/>
            <a:ext cx="7404652" cy="30289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indent="-62229" algn="l" rtl="0">
              <a:lnSpc>
                <a:spcPct val="90000"/>
              </a:lnSpc>
              <a:spcBef>
                <a:spcPts val="1050"/>
              </a:spcBef>
              <a:buClr>
                <a:schemeClr val="accent1"/>
              </a:buClr>
              <a:buFont typeface="Cantarell"/>
              <a:buChar char="•"/>
              <a:defRPr/>
            </a:lvl1pPr>
            <a:lvl2pPr marL="342900" marR="0" indent="-6350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2pPr>
            <a:lvl3pPr marL="548640" marR="0" indent="-736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3pPr>
            <a:lvl4pPr marL="754380" marR="0" indent="-8382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4pPr>
            <a:lvl5pPr marL="960120" marR="0" indent="-8635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5pPr>
            <a:lvl6pPr marL="1200000" marR="0" indent="-123039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6pPr>
            <a:lvl7pPr marL="1425000" marR="0" indent="-1194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7pPr>
            <a:lvl8pPr marL="1650000" marR="0" indent="-1158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8pPr>
            <a:lvl9pPr marL="1875000" marR="0" indent="-112240" algn="l" rtl="0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ntarell"/>
              <a:buChar char="•"/>
              <a:defRPr/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dt" idx="10"/>
          </p:nvPr>
        </p:nvSpPr>
        <p:spPr>
          <a:xfrm>
            <a:off x="857246" y="4667871"/>
            <a:ext cx="1746805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ftr" idx="11"/>
          </p:nvPr>
        </p:nvSpPr>
        <p:spPr>
          <a:xfrm>
            <a:off x="2961860" y="4667871"/>
            <a:ext cx="3538331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342900" marR="0" indent="0" algn="l" rtl="0">
              <a:spcBef>
                <a:spcPts val="0"/>
              </a:spcBef>
              <a:defRPr/>
            </a:lvl2pPr>
            <a:lvl3pPr marL="685800" marR="0" indent="0" algn="l" rtl="0">
              <a:spcBef>
                <a:spcPts val="0"/>
              </a:spcBef>
              <a:defRPr/>
            </a:lvl3pPr>
            <a:lvl4pPr marL="1028700" marR="0" indent="0" algn="l" rtl="0">
              <a:spcBef>
                <a:spcPts val="0"/>
              </a:spcBef>
              <a:defRPr/>
            </a:lvl4pPr>
            <a:lvl5pPr marL="1371600" marR="0" indent="0" algn="l" rtl="0">
              <a:spcBef>
                <a:spcPts val="0"/>
              </a:spcBef>
              <a:defRPr/>
            </a:lvl5pPr>
            <a:lvl6pPr marL="1714500" marR="0" indent="0" algn="l" rtl="0">
              <a:spcBef>
                <a:spcPts val="0"/>
              </a:spcBef>
              <a:defRPr/>
            </a:lvl6pPr>
            <a:lvl7pPr marL="2057400" marR="0" indent="0" algn="l" rtl="0">
              <a:spcBef>
                <a:spcPts val="0"/>
              </a:spcBef>
              <a:defRPr/>
            </a:lvl7pPr>
            <a:lvl8pPr marL="2400300" marR="0" indent="0" algn="l" rtl="0">
              <a:spcBef>
                <a:spcPts val="0"/>
              </a:spcBef>
              <a:defRPr/>
            </a:lvl8pPr>
            <a:lvl9pPr marL="27432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6997147" y="4667871"/>
            <a:ext cx="1279662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900" b="0" i="0" u="none" strike="noStrike" cap="none" baseline="0">
                <a:solidFill>
                  <a:schemeClr val="accent1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zom.com/article.aspx?ArticleID=8088#5" TargetMode="External"/><Relationship Id="rId3" Type="http://schemas.openxmlformats.org/officeDocument/2006/relationships/hyperlink" Target="http://bundlr.com/b/build-up-a-battery-recharge-what-you-have" TargetMode="External"/><Relationship Id="rId7" Type="http://schemas.openxmlformats.org/officeDocument/2006/relationships/hyperlink" Target="http://en.wikipedia.org/wiki/Washington_quart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commons.wikimedia.org/wiki/File:United_States_dime,_reverse.jpg" TargetMode="External"/><Relationship Id="rId11" Type="http://schemas.openxmlformats.org/officeDocument/2006/relationships/hyperlink" Target="http://www.mmuk.co.uk/citrus" TargetMode="External"/><Relationship Id="rId5" Type="http://schemas.openxmlformats.org/officeDocument/2006/relationships/hyperlink" Target="https://www.arborday.org/programs/rainforest/madagascar/" TargetMode="External"/><Relationship Id="rId10" Type="http://schemas.openxmlformats.org/officeDocument/2006/relationships/hyperlink" Target="http://hugitforward.org/" TargetMode="External"/><Relationship Id="rId4" Type="http://schemas.openxmlformats.org/officeDocument/2006/relationships/hyperlink" Target="http://www.igreenspot.com/nokero-the-solar-light-bulb-for-developing-countries/" TargetMode="External"/><Relationship Id="rId9" Type="http://schemas.openxmlformats.org/officeDocument/2006/relationships/hyperlink" Target="http://www.26fruits.co.uk/orange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ctrTitle"/>
          </p:nvPr>
        </p:nvSpPr>
        <p:spPr>
          <a:xfrm>
            <a:off x="1407319" y="841771"/>
            <a:ext cx="6593680" cy="179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"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SUSTAINABLE BATTERIES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subTitle" idx="1"/>
          </p:nvPr>
        </p:nvSpPr>
        <p:spPr>
          <a:xfrm>
            <a:off x="1510737" y="2512672"/>
            <a:ext cx="6593680" cy="1241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" sz="15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BY REBECCA, LEXI, AND SALLY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457200" y="459825"/>
            <a:ext cx="8229600" cy="44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1450" marR="0" lvl="0" indent="-14605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8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Testing and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title"/>
          </p:nvPr>
        </p:nvSpPr>
        <p:spPr>
          <a:xfrm>
            <a:off x="457200" y="48240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1:</a:t>
            </a:r>
            <a:r>
              <a:rPr lang="en" sz="3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Ranges of Energy Produced by Different Combinations of Coins and Acids (V)</a:t>
            </a:r>
          </a:p>
        </p:txBody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47400" y="1520425"/>
            <a:ext cx="6186899" cy="288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Highest Voltages Produced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Grapefruit Juice and US 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Quarters: 1.00-2.5V 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Lemon Juice with US Quarters: 1.15-1.6V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Lowest Voltages Produced</a:t>
            </a:r>
            <a:r>
              <a:rPr lang="en" sz="2400" b="1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Orange Juice and Dime/ Lemon Juice and Penny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Most Consistent Over Time 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(does not lose energy fast): Lime Juice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with all coins</a:t>
            </a:r>
          </a:p>
        </p:txBody>
      </p:sp>
      <p:grpSp>
        <p:nvGrpSpPr>
          <p:cNvPr id="390" name="Shape 390"/>
          <p:cNvGrpSpPr/>
          <p:nvPr/>
        </p:nvGrpSpPr>
        <p:grpSpPr>
          <a:xfrm>
            <a:off x="5890348" y="2168991"/>
            <a:ext cx="3045062" cy="2576276"/>
            <a:chOff x="4544398" y="1359311"/>
            <a:chExt cx="4812046" cy="3784189"/>
          </a:xfrm>
        </p:grpSpPr>
        <p:pic>
          <p:nvPicPr>
            <p:cNvPr id="391" name="Shape 39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85648" y="1359311"/>
              <a:ext cx="4380932" cy="3784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Shape 3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44398" y="2168388"/>
              <a:ext cx="1361660" cy="1361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Shape 3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66752">
              <a:off x="7065624" y="2890691"/>
              <a:ext cx="1327451" cy="1278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Shape 39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17153" y="3071200"/>
              <a:ext cx="1339290" cy="9176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457200" y="48242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2:</a:t>
            </a:r>
            <a:r>
              <a:rPr lang="en" sz="3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Voltage Produced from Four Quarters and Various </a:t>
            </a:r>
            <a:r>
              <a:rPr lang="en" sz="3000" b="1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Acids with </a:t>
            </a:r>
            <a:r>
              <a:rPr lang="en" sz="3000" b="1" i="0" u="sng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Higher Sal</a:t>
            </a:r>
            <a:r>
              <a:rPr lang="en" sz="3000" b="1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 Concentrations </a:t>
            </a:r>
            <a:r>
              <a:rPr lang="en" sz="3000" b="1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542250" y="1509950"/>
            <a:ext cx="6124500" cy="71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76C715"/>
              </a:buClr>
              <a:buSzPct val="100000"/>
              <a:buFont typeface="Calibri"/>
              <a:buChar char="●"/>
            </a:pPr>
            <a:r>
              <a:rPr lang="en" sz="2400">
                <a:solidFill>
                  <a:srgbClr val="76C715"/>
                </a:solidFill>
                <a:latin typeface="Calibri"/>
                <a:ea typeface="Calibri"/>
                <a:cs typeface="Calibri"/>
                <a:sym typeface="Calibri"/>
              </a:rPr>
              <a:t>Increased the salt concentration since they would not light the light bulb</a:t>
            </a:r>
          </a:p>
          <a:p>
            <a:pPr marL="457200" lvl="0" indent="-381000" rtl="0">
              <a:spcBef>
                <a:spcPts val="0"/>
              </a:spcBef>
              <a:buClr>
                <a:srgbClr val="76C715"/>
              </a:buClr>
              <a:buSzPct val="100000"/>
              <a:buFont typeface="Calibri"/>
              <a:buChar char="●"/>
            </a:pPr>
            <a:r>
              <a:rPr lang="en" sz="2400">
                <a:solidFill>
                  <a:srgbClr val="76C715"/>
                </a:solidFill>
                <a:latin typeface="Calibri"/>
                <a:ea typeface="Calibri"/>
                <a:cs typeface="Calibri"/>
                <a:sym typeface="Calibri"/>
              </a:rPr>
              <a:t>Voltage remained the same/similar to previous trials (no significant differences)</a:t>
            </a:r>
          </a:p>
          <a:p>
            <a:pPr marL="457200" lvl="0" indent="-381000">
              <a:spcBef>
                <a:spcPts val="0"/>
              </a:spcBef>
              <a:buClr>
                <a:srgbClr val="76C715"/>
              </a:buClr>
              <a:buSzPct val="100000"/>
              <a:buFont typeface="Calibri"/>
              <a:buChar char="●"/>
            </a:pPr>
            <a:r>
              <a:rPr lang="en" sz="2400">
                <a:solidFill>
                  <a:srgbClr val="76C715"/>
                </a:solidFill>
                <a:latin typeface="Calibri"/>
                <a:ea typeface="Calibri"/>
                <a:cs typeface="Calibri"/>
                <a:sym typeface="Calibri"/>
              </a:rPr>
              <a:t>Rayovac D battery lights light bulb (has a voltage of 1.5V) </a:t>
            </a:r>
          </a:p>
        </p:txBody>
      </p:sp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975" y="3487475"/>
            <a:ext cx="1601224" cy="129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Shape 402"/>
          <p:cNvCxnSpPr/>
          <p:nvPr/>
        </p:nvCxnSpPr>
        <p:spPr>
          <a:xfrm rot="10800000">
            <a:off x="8250725" y="3455500"/>
            <a:ext cx="10799" cy="1277999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3:</a:t>
            </a:r>
            <a:r>
              <a:rPr lang="en" sz="33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Resistance of Battery</a:t>
            </a:r>
            <a:r>
              <a:rPr lang="en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193800" y="1394750"/>
            <a:ext cx="8756400" cy="288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Rayovac D Battery Resistance: 246Ω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Our battery (grapefruit and four quarters): 264Ω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Rayovac D Battery had a current→ ours did not due to its higher resistance→ tried to decrease resistance by </a:t>
            </a:r>
            <a:r>
              <a:rPr lang="en" sz="2200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varying number of coins from one to ten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Optimum Voltage and Low Resistance: </a:t>
            </a:r>
          </a:p>
          <a:p>
            <a:pPr marL="914400" marR="0" lvl="1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○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Four Quarters: 70-100Ω and 1.58V (theoretically enough voltage and low enough resistance to light the light bulb)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Nothing lit the light bulb→ need to increase current some other way</a:t>
            </a:r>
          </a:p>
        </p:txBody>
      </p:sp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350" y="481224"/>
            <a:ext cx="1375525" cy="13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4:</a:t>
            </a:r>
            <a:r>
              <a:rPr lang="en" sz="33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3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Nickels and Pennies</a:t>
            </a:r>
          </a:p>
        </p:txBody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457200" y="1277075"/>
            <a:ext cx="8332800" cy="288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Researched that nickels and pennies will light the light </a:t>
            </a:r>
          </a:p>
          <a:p>
            <a:pPr marL="0" marR="0" lvl="0" indent="45720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bulb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Replaced tinfoil with pennies and replaced quarters with nickels</a:t>
            </a:r>
          </a:p>
          <a:p>
            <a:pPr marL="914400" marR="0" lvl="1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○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Trying to increase the current by switching the metals</a:t>
            </a:r>
          </a:p>
          <a:p>
            <a:pPr marL="914400" marR="0" lvl="1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○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Only used pennies from 1983 to present due to change of composition in 1982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Used four pennies and four nickels with all five solutions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 batteries had a high enough voltage→ best result was vinegar solution with 220Ω and 0.94 V (this cannot power the battery)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 l="37422" t="32075" r="37183" b="36084"/>
          <a:stretch/>
        </p:blipFill>
        <p:spPr>
          <a:xfrm>
            <a:off x="7323550" y="421600"/>
            <a:ext cx="1529149" cy="144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457200" y="459825"/>
            <a:ext cx="8229600" cy="44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Observations: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Coins rusted over time when left in plastic bag with wet paper towels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Resistance decreased when the battery was squeezed 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Voltage decreased when battery was squeezed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Holes appeared in tinfoil after testing battery (salt?)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Measurement of resistance on the multimeter was </a:t>
            </a:r>
            <a:r>
              <a:rPr lang="en" sz="2000" b="1" i="1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very </a:t>
            </a: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inconsistent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➔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Without the foil the structure of the battery was less stable, could potentially be resolved with package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8925" y="3279575"/>
            <a:ext cx="4606150" cy="152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457200" y="459825"/>
            <a:ext cx="8229600" cy="446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What we have accomplished…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★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Reached voltage threshold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★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Surpassed resistance threshold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★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Discovered the optimum combination of coin and acidic solution for voltage using more sustainable materials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1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36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In t</a:t>
            </a:r>
            <a:r>
              <a:rPr lang="en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he future we can…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Research compositions of various batteries to discover what our battery is lacking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Research ways to increase current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Compile a complete kit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➢"/>
            </a:pPr>
            <a:r>
              <a:rPr lang="en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Create a potential casing for the battery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457200" y="256651"/>
            <a:ext cx="8229600" cy="53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Works Cited</a:t>
            </a:r>
          </a:p>
        </p:txBody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297900" y="621000"/>
            <a:ext cx="8388899" cy="415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Friends &amp; Family Gather for Fun &amp; Fitness. (2015, January 1). Retrieved April 13, 2015, from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“Build up a Battery + Recharge what you have” (2015). Retrieved May 10,2105,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http://bundlr.com/b/build-up-a-battery-recharge-what-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you-have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1100" b="0" i="0" u="sng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ntarell"/>
              <a:buNone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“Nokero: The Solar Light bulb for Developing Countries” </a:t>
            </a:r>
            <a:r>
              <a:rPr lang="en" sz="1100" b="0" i="1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(2015). Retrieved May 10, 2015,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http://www.igreenspot.com/nokero-the-solar-light-bulb-for-developing-countries/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5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“Replanting for Madagascar’s Future” (2015). Retrieved May 10, 2015,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https://www.arborday.org/programs/rainforest/madagascar/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6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“File:United States dime, reverse.jpg” (December 6, 2014). Retrieved May 10, 2015, from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http://commons.wikimedia.org/wiki/File:United_States_dime,_reverse.jpg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7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“Washington quarter” (May 11, 2015). Retrieved May 11, 2015, from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http://en.wikipedia.org/wiki/Washington_quarter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sng" strike="noStrike" cap="none" baseline="0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8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“Metals and Materials are Used in US Coins and Banknotes?” (2015). Retrieved May 10, 2015, from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http://www.azom.com/article.aspx?ArticleID=8088#5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71450" marR="0" lvl="0" indent="-9017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“26 fruits” (2015). Retrieved May 7, 2015, from </a:t>
            </a:r>
            <a:r>
              <a:rPr lang="en" sz="1100" b="0" i="0" u="sng" strike="noStrike" cap="none" baseline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http://www.26fruits.co.uk/orange.php</a:t>
            </a:r>
            <a:r>
              <a:rPr lang="en" sz="11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“Hug it foward” (2015) Retrieved May 26, 2015, from 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http://hugitforward.org/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“MMUK Citrus” (2015) Retreived May 26, 2015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http://www.mmuk.co.uk/citrus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None/>
            </a:pP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antarell"/>
              <a:buChar char="•"/>
            </a:pPr>
            <a:r>
              <a:rPr lang="en" sz="11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937625" y="352871"/>
            <a:ext cx="7529100" cy="58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Calibri"/>
              <a:buNone/>
            </a:pPr>
            <a:r>
              <a:rPr lang="en" sz="30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Why Did We Choose this Topic?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3625" y="1016613"/>
            <a:ext cx="3927000" cy="3725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 wanted to engineer a battery that c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ould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be assembled using local coins and fruits (in a chosen region) that are inexpensive, acidic, and easy to find in order to help underdeveloped nations. A little light could go a long way.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t="16541"/>
          <a:stretch/>
        </p:blipFill>
        <p:spPr>
          <a:xfrm>
            <a:off x="4074100" y="3133150"/>
            <a:ext cx="4747850" cy="17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4">
            <a:alphaModFix/>
          </a:blip>
          <a:srcRect t="19973" b="12618"/>
          <a:stretch/>
        </p:blipFill>
        <p:spPr>
          <a:xfrm>
            <a:off x="5205275" y="941775"/>
            <a:ext cx="3036900" cy="20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88022" y="1135120"/>
            <a:ext cx="5017800" cy="36472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191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reate the most efficient and sustainable battery using coins and various acidic drinks</a:t>
            </a:r>
          </a:p>
          <a:p>
            <a:pPr marL="4191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esign a kit for an unassembled battery that can be shipped to a region where electricity is not easily accessible</a:t>
            </a:r>
          </a:p>
          <a:p>
            <a:pPr marL="419100" marR="0" lvl="0" indent="-3429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educe the hazardous waste created by batteries</a:t>
            </a:r>
          </a:p>
          <a:p>
            <a:pPr marL="171450" marR="0" lvl="0" indent="-14605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Cantarell"/>
              <a:buNone/>
            </a:pPr>
            <a:endParaRPr sz="165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t="13148"/>
          <a:stretch/>
        </p:blipFill>
        <p:spPr>
          <a:xfrm>
            <a:off x="5801714" y="1202076"/>
            <a:ext cx="2748199" cy="358031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488022" y="327585"/>
            <a:ext cx="800982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3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As a team of engineers, our mission is to…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1340699" y="370350"/>
            <a:ext cx="64626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Potential Regions to Send the Kits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25" y="1125525"/>
            <a:ext cx="7143750" cy="36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603012" y="3090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Calibri"/>
              <a:buNone/>
            </a:pPr>
            <a:r>
              <a:rPr lang="en" sz="3600" b="0" i="0" u="none" strike="noStrike" cap="none" baseline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Product Constraints: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361050" y="1166400"/>
            <a:ext cx="84219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Create a project having to do with increasing the sustainability of energy usage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Various acidic solutions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mixed with salt must be used to make a battery and power a small light bulb 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battery must be able to light the light bulb for 15 minutes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easy to access kit</a:t>
            </a: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must be made to hold the battery</a:t>
            </a:r>
          </a:p>
          <a:p>
            <a:pPr marL="495300" marR="0" lvl="0" indent="-4572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AutoNum type="arabicPeriod"/>
            </a:pPr>
            <a:r>
              <a:rPr lang="en" sz="24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battery kit should be as cost efficient as possible</a:t>
            </a: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95959"/>
              </a:buClr>
              <a:buSzPct val="25000"/>
              <a:buFont typeface="Calibri"/>
              <a:buNone/>
            </a:pPr>
            <a:r>
              <a:rPr lang="en" sz="33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How will this battery work?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154111" y="1166395"/>
            <a:ext cx="8763899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Acid Salt Solution: Contains electrolytes (ions) which have positive and negative charges</a:t>
            </a:r>
          </a:p>
          <a:p>
            <a:pPr marL="457200" marR="0" lvl="0" indent="-3810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Char char="•"/>
            </a:pPr>
            <a:r>
              <a:rPr lang="en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Metals: conductors of electricity that allow the ions to flow through them</a:t>
            </a: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5300" marR="0" lvl="0" indent="-3048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0" i="0" u="none" strike="noStrike" cap="none" baseline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999" y="2686725"/>
            <a:ext cx="3653850" cy="183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8800" y="2914795"/>
            <a:ext cx="2426004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3529173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3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Cost Analysis:</a:t>
            </a:r>
          </a:p>
        </p:txBody>
      </p:sp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099" y="857400"/>
            <a:ext cx="5745699" cy="397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Procedure: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457200" y="1221525"/>
            <a:ext cx="5531100" cy="32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Pour 10 milliliters of the acidic solution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Add 1.3 grams of salt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Cut paper towel and foil (if needed) into size of coins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Soak the paper towel into the solution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Compile the foil, paper, and then coin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Calibri"/>
              <a:buAutoNum type="arabicPeriod"/>
            </a:pPr>
            <a:r>
              <a:rPr lang="en" sz="2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Record measurements</a:t>
            </a: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2210" y="833400"/>
            <a:ext cx="2286000" cy="34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8835775" y="1619903"/>
            <a:ext cx="308224" cy="1828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1082" y="-1"/>
            <a:ext cx="2283146" cy="171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90471"/>
            <a:ext cx="2297129" cy="173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092" y="3390471"/>
            <a:ext cx="2317961" cy="173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7130" y="3390471"/>
            <a:ext cx="2317960" cy="173847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/>
          <p:nvPr/>
        </p:nvSpPr>
        <p:spPr>
          <a:xfrm>
            <a:off x="0" y="1561671"/>
            <a:ext cx="308224" cy="1828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3053" y="3390473"/>
            <a:ext cx="2210945" cy="175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2313968" cy="17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97114" y="-1"/>
            <a:ext cx="2313968" cy="1712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13967" y="0"/>
            <a:ext cx="2283146" cy="171235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759147" y="1619899"/>
            <a:ext cx="7625699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alibri"/>
              <a:buNone/>
            </a:pPr>
            <a:r>
              <a:rPr lang="en" sz="6000" b="0" i="0" u="none" strike="noStrike" cap="none" baseline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EXPERIMENT IN ACTION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Custom 10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87CE30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926</Words>
  <Application>Microsoft Office PowerPoint</Application>
  <PresentationFormat>On-screen Show (16:9)</PresentationFormat>
  <Paragraphs>109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Cantarell</vt:lpstr>
      <vt:lpstr>Times New Roman</vt:lpstr>
      <vt:lpstr>Circuit</vt:lpstr>
      <vt:lpstr>Basis</vt:lpstr>
      <vt:lpstr>SUSTAINABLE BATTERIES</vt:lpstr>
      <vt:lpstr>Why Did We Choose this Topic?</vt:lpstr>
      <vt:lpstr>PowerPoint Presentation</vt:lpstr>
      <vt:lpstr>PowerPoint Presentation</vt:lpstr>
      <vt:lpstr>Product Constraints:</vt:lpstr>
      <vt:lpstr>How will this battery work?</vt:lpstr>
      <vt:lpstr>Cost Analysis:</vt:lpstr>
      <vt:lpstr>Procedure:</vt:lpstr>
      <vt:lpstr>PowerPoint Presentation</vt:lpstr>
      <vt:lpstr>PowerPoint Presentation</vt:lpstr>
      <vt:lpstr>Test 1: Ranges of Energy Produced by Different Combinations of Coins and Acids (V)</vt:lpstr>
      <vt:lpstr>Test 2: Voltage Produced from Four Quarters and Various Acids with Higher Salt Concentrations (V)</vt:lpstr>
      <vt:lpstr>Test 3: Resistance of Battery </vt:lpstr>
      <vt:lpstr>Test 4: Nickels and Pennies</vt:lpstr>
      <vt:lpstr>PowerPoint Presentation</vt:lpstr>
      <vt:lpstr>PowerPoint Presentation</vt:lpstr>
      <vt:lpstr>Works Cited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BATTERIES</dc:title>
  <dc:creator>Orlinsky, Alexandra</dc:creator>
  <cp:lastModifiedBy>Orlinsky, Alexandra</cp:lastModifiedBy>
  <cp:revision>3</cp:revision>
  <dcterms:modified xsi:type="dcterms:W3CDTF">2015-11-09T16:12:17Z</dcterms:modified>
</cp:coreProperties>
</file>