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2" r:id="rId1"/>
    <p:sldMasterId id="2147483766" r:id="rId2"/>
    <p:sldMasterId id="2147483784" r:id="rId3"/>
    <p:sldMasterId id="2147483796" r:id="rId4"/>
  </p:sldMasterIdLst>
  <p:notesMasterIdLst>
    <p:notesMasterId r:id="rId34"/>
  </p:notesMasterIdLst>
  <p:sldIdLst>
    <p:sldId id="269" r:id="rId5"/>
    <p:sldId id="270" r:id="rId6"/>
    <p:sldId id="271" r:id="rId7"/>
    <p:sldId id="272" r:id="rId8"/>
    <p:sldId id="273" r:id="rId9"/>
    <p:sldId id="274" r:id="rId10"/>
    <p:sldId id="275" r:id="rId11"/>
    <p:sldId id="276" r:id="rId12"/>
    <p:sldId id="277" r:id="rId13"/>
    <p:sldId id="256" r:id="rId14"/>
    <p:sldId id="257" r:id="rId15"/>
    <p:sldId id="258" r:id="rId16"/>
    <p:sldId id="265" r:id="rId17"/>
    <p:sldId id="259" r:id="rId18"/>
    <p:sldId id="260" r:id="rId19"/>
    <p:sldId id="261" r:id="rId20"/>
    <p:sldId id="262" r:id="rId21"/>
    <p:sldId id="267" r:id="rId22"/>
    <p:sldId id="289" r:id="rId23"/>
    <p:sldId id="280" r:id="rId24"/>
    <p:sldId id="281" r:id="rId25"/>
    <p:sldId id="282" r:id="rId26"/>
    <p:sldId id="283" r:id="rId27"/>
    <p:sldId id="284" r:id="rId28"/>
    <p:sldId id="285" r:id="rId29"/>
    <p:sldId id="286" r:id="rId30"/>
    <p:sldId id="287" r:id="rId31"/>
    <p:sldId id="268"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F8A0A-5402-454D-95F9-DB5AE2C39EE4}" type="datetimeFigureOut">
              <a:rPr lang="en-US" smtClean="0"/>
              <a:t>11/21/2014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4A590-68AC-4F09-A454-609D4AF4DBA4}" type="slidenum">
              <a:rPr lang="en-US" smtClean="0"/>
              <a:t>‹#›</a:t>
            </a:fld>
            <a:endParaRPr lang="en-US"/>
          </a:p>
        </p:txBody>
      </p:sp>
    </p:spTree>
    <p:extLst>
      <p:ext uri="{BB962C8B-B14F-4D97-AF65-F5344CB8AC3E}">
        <p14:creationId xmlns:p14="http://schemas.microsoft.com/office/powerpoint/2010/main" val="31561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Plane_(geometry)" TargetMode="External"/><Relationship Id="rId7" Type="http://schemas.openxmlformats.org/officeDocument/2006/relationships/hyperlink" Target="http://en.wikipedia.org/wiki/Angl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Inner_product_space" TargetMode="External"/><Relationship Id="rId5" Type="http://schemas.openxmlformats.org/officeDocument/2006/relationships/hyperlink" Target="http://en.wikipedia.org/wiki/Mathematical_structure" TargetMode="External"/><Relationship Id="rId4" Type="http://schemas.openxmlformats.org/officeDocument/2006/relationships/hyperlink" Target="http://en.wikipedia.org/wiki/Vector_spa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for</a:t>
            </a:r>
            <a:r>
              <a:rPr lang="en-US" baseline="0" dirty="0" smtClean="0"/>
              <a:t> data base </a:t>
            </a:r>
            <a:r>
              <a:rPr lang="en-US" baseline="0" dirty="0" err="1" smtClean="0"/>
              <a:t>softwares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8BA430-566F-4A10-9CE8-11ADC10023D8}" type="slidenum">
              <a:rPr lang="en-US" smtClean="0"/>
              <a:t>6</a:t>
            </a:fld>
            <a:endParaRPr lang="en-US"/>
          </a:p>
        </p:txBody>
      </p:sp>
    </p:spTree>
    <p:extLst>
      <p:ext uri="{BB962C8B-B14F-4D97-AF65-F5344CB8AC3E}">
        <p14:creationId xmlns:p14="http://schemas.microsoft.com/office/powerpoint/2010/main" val="363810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18</a:t>
            </a:fld>
            <a:endParaRPr lang="en-US"/>
          </a:p>
        </p:txBody>
      </p:sp>
    </p:spTree>
    <p:extLst>
      <p:ext uri="{BB962C8B-B14F-4D97-AF65-F5344CB8AC3E}">
        <p14:creationId xmlns:p14="http://schemas.microsoft.com/office/powerpoint/2010/main" val="254208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28</a:t>
            </a:fld>
            <a:endParaRPr lang="en-US"/>
          </a:p>
        </p:txBody>
      </p:sp>
    </p:spTree>
    <p:extLst>
      <p:ext uri="{BB962C8B-B14F-4D97-AF65-F5344CB8AC3E}">
        <p14:creationId xmlns:p14="http://schemas.microsoft.com/office/powerpoint/2010/main" val="289325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points near each other in terms of distance along the curve will also be near each other on the 2D plane. For example, </a:t>
            </a:r>
            <a:r>
              <a:rPr lang="en-US" sz="1200" b="0" i="0" kern="1200" dirty="0" err="1" smtClean="0">
                <a:solidFill>
                  <a:schemeClr val="tx1"/>
                </a:solidFill>
                <a:effectLst/>
                <a:latin typeface="+mn-lt"/>
                <a:ea typeface="+mn-ea"/>
                <a:cs typeface="+mn-cs"/>
              </a:rPr>
              <a:t>colours</a:t>
            </a:r>
            <a:r>
              <a:rPr lang="en-US" sz="1200" b="0" i="0" kern="1200" dirty="0" smtClean="0">
                <a:solidFill>
                  <a:schemeClr val="tx1"/>
                </a:solidFill>
                <a:effectLst/>
                <a:latin typeface="+mn-lt"/>
                <a:ea typeface="+mn-ea"/>
                <a:cs typeface="+mn-cs"/>
              </a:rPr>
              <a:t> of the rainbow can be plotted such that similar </a:t>
            </a:r>
            <a:r>
              <a:rPr lang="en-US" sz="1200" b="0" i="0" kern="1200" dirty="0" err="1" smtClean="0">
                <a:solidFill>
                  <a:schemeClr val="tx1"/>
                </a:solidFill>
                <a:effectLst/>
                <a:latin typeface="+mn-lt"/>
                <a:ea typeface="+mn-ea"/>
                <a:cs typeface="+mn-cs"/>
              </a:rPr>
              <a:t>colours</a:t>
            </a:r>
            <a:r>
              <a:rPr lang="en-US" sz="1200" b="0" i="0" kern="1200" dirty="0" smtClean="0">
                <a:solidFill>
                  <a:schemeClr val="tx1"/>
                </a:solidFill>
                <a:effectLst/>
                <a:latin typeface="+mn-lt"/>
                <a:ea typeface="+mn-ea"/>
                <a:cs typeface="+mn-cs"/>
              </a:rPr>
              <a:t> are always near each other</a:t>
            </a:r>
            <a:endParaRPr lang="en-US" dirty="0"/>
          </a:p>
        </p:txBody>
      </p:sp>
      <p:sp>
        <p:nvSpPr>
          <p:cNvPr id="4" name="Slide Number Placeholder 3"/>
          <p:cNvSpPr>
            <a:spLocks noGrp="1"/>
          </p:cNvSpPr>
          <p:nvPr>
            <p:ph type="sldNum" sz="quarter" idx="10"/>
          </p:nvPr>
        </p:nvSpPr>
        <p:spPr/>
        <p:txBody>
          <a:bodyPr/>
          <a:lstStyle/>
          <a:p>
            <a:fld id="{0D8BA430-566F-4A10-9CE8-11ADC10023D8}" type="slidenum">
              <a:rPr lang="en-US" smtClean="0"/>
              <a:t>7</a:t>
            </a:fld>
            <a:endParaRPr lang="en-US"/>
          </a:p>
        </p:txBody>
      </p:sp>
    </p:spTree>
    <p:extLst>
      <p:ext uri="{BB962C8B-B14F-4D97-AF65-F5344CB8AC3E}">
        <p14:creationId xmlns:p14="http://schemas.microsoft.com/office/powerpoint/2010/main" val="279219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from the two-dimensional </a:t>
            </a:r>
            <a:r>
              <a:rPr lang="en-US" sz="1200" b="0" i="0" u="none" strike="noStrike" kern="1200" dirty="0" smtClean="0">
                <a:solidFill>
                  <a:schemeClr val="tx1"/>
                </a:solidFill>
                <a:effectLst/>
                <a:latin typeface="+mn-lt"/>
                <a:ea typeface="+mn-ea"/>
                <a:cs typeface="+mn-cs"/>
                <a:hlinkClick r:id="rId3" tooltip="Plane (geometry)"/>
              </a:rPr>
              <a:t>Euclidean plane</a:t>
            </a:r>
            <a:r>
              <a:rPr lang="en-US" sz="1200" b="0" i="0" kern="1200" dirty="0" smtClean="0">
                <a:solidFill>
                  <a:schemeClr val="tx1"/>
                </a:solidFill>
                <a:effectLst/>
                <a:latin typeface="+mn-lt"/>
                <a:ea typeface="+mn-ea"/>
                <a:cs typeface="+mn-cs"/>
              </a:rPr>
              <a:t> and three-dimensional space to spaces with any finite or infinite number of dimensions. A Hilbert space is an abstract </a:t>
            </a:r>
            <a:r>
              <a:rPr lang="en-US" sz="1200" b="0" i="0" u="none" strike="noStrike" kern="1200" dirty="0" smtClean="0">
                <a:solidFill>
                  <a:schemeClr val="tx1"/>
                </a:solidFill>
                <a:effectLst/>
                <a:latin typeface="+mn-lt"/>
                <a:ea typeface="+mn-ea"/>
                <a:cs typeface="+mn-cs"/>
                <a:hlinkClick r:id="rId4" tooltip="Vector space"/>
              </a:rPr>
              <a:t>vector space</a:t>
            </a:r>
            <a:r>
              <a:rPr lang="en-US" sz="1200" b="0" i="0" kern="1200" dirty="0" smtClean="0">
                <a:solidFill>
                  <a:schemeClr val="tx1"/>
                </a:solidFill>
                <a:effectLst/>
                <a:latin typeface="+mn-lt"/>
                <a:ea typeface="+mn-ea"/>
                <a:cs typeface="+mn-cs"/>
              </a:rPr>
              <a:t> possessing the </a:t>
            </a:r>
            <a:r>
              <a:rPr lang="en-US" sz="1200" b="0" i="0" u="none" strike="noStrike" kern="1200" dirty="0" smtClean="0">
                <a:solidFill>
                  <a:schemeClr val="tx1"/>
                </a:solidFill>
                <a:effectLst/>
                <a:latin typeface="+mn-lt"/>
                <a:ea typeface="+mn-ea"/>
                <a:cs typeface="+mn-cs"/>
                <a:hlinkClick r:id="rId5" tooltip="Mathematical structure"/>
              </a:rPr>
              <a:t>structure</a:t>
            </a:r>
            <a:r>
              <a:rPr lang="en-US" sz="1200" b="0" i="0" kern="1200" dirty="0" smtClean="0">
                <a:solidFill>
                  <a:schemeClr val="tx1"/>
                </a:solidFill>
                <a:effectLst/>
                <a:latin typeface="+mn-lt"/>
                <a:ea typeface="+mn-ea"/>
                <a:cs typeface="+mn-cs"/>
              </a:rPr>
              <a:t> of an </a:t>
            </a:r>
            <a:r>
              <a:rPr lang="en-US" sz="1200" b="0" i="0" u="none" strike="noStrike" kern="1200" dirty="0" smtClean="0">
                <a:solidFill>
                  <a:schemeClr val="tx1"/>
                </a:solidFill>
                <a:effectLst/>
                <a:latin typeface="+mn-lt"/>
                <a:ea typeface="+mn-ea"/>
                <a:cs typeface="+mn-cs"/>
                <a:hlinkClick r:id="rId6" tooltip="Inner product space"/>
              </a:rPr>
              <a:t>inner product</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length of a vector or the </a:t>
            </a:r>
            <a:r>
              <a:rPr lang="en-US" sz="1200" b="0" i="0" u="none" strike="noStrike" kern="1200" dirty="0" smtClean="0">
                <a:solidFill>
                  <a:schemeClr val="tx1"/>
                </a:solidFill>
                <a:effectLst/>
                <a:latin typeface="+mn-lt"/>
                <a:ea typeface="+mn-ea"/>
                <a:cs typeface="+mn-cs"/>
                <a:hlinkClick r:id="rId7" tooltip="Angle"/>
              </a:rPr>
              <a:t>angle</a:t>
            </a:r>
            <a:r>
              <a:rPr lang="en-US" sz="1200" b="0" i="0" kern="1200" dirty="0" smtClean="0">
                <a:solidFill>
                  <a:schemeClr val="tx1"/>
                </a:solidFill>
                <a:effectLst/>
                <a:latin typeface="+mn-lt"/>
                <a:ea typeface="+mn-ea"/>
                <a:cs typeface="+mn-cs"/>
              </a:rPr>
              <a:t> between two vectors) that allows length and angle to be measured.</a:t>
            </a:r>
          </a:p>
          <a:p>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closed curve which does not cross itself will divide the plane into two regions, the inside and the outside. The Hilbert curve may be closed fairly easily and appears not to cross itself, </a:t>
            </a:r>
            <a:r>
              <a:rPr lang="en-US" sz="1200" b="0" i="0" kern="1200" dirty="0" err="1" smtClean="0">
                <a:solidFill>
                  <a:schemeClr val="tx1"/>
                </a:solidFill>
                <a:effectLst/>
                <a:latin typeface="+mn-lt"/>
                <a:ea typeface="+mn-ea"/>
                <a:cs typeface="+mn-cs"/>
              </a:rPr>
              <a:t>neverthless</a:t>
            </a:r>
            <a:r>
              <a:rPr lang="en-US" sz="1200" b="0" i="0" kern="1200" dirty="0" smtClean="0">
                <a:solidFill>
                  <a:schemeClr val="tx1"/>
                </a:solidFill>
                <a:effectLst/>
                <a:latin typeface="+mn-lt"/>
                <a:ea typeface="+mn-ea"/>
                <a:cs typeface="+mn-cs"/>
              </a:rPr>
              <a:t> it has no inside.</a:t>
            </a:r>
            <a:endParaRPr lang="en-US" dirty="0"/>
          </a:p>
        </p:txBody>
      </p:sp>
      <p:sp>
        <p:nvSpPr>
          <p:cNvPr id="4" name="Slide Number Placeholder 3"/>
          <p:cNvSpPr>
            <a:spLocks noGrp="1"/>
          </p:cNvSpPr>
          <p:nvPr>
            <p:ph type="sldNum" sz="quarter" idx="10"/>
          </p:nvPr>
        </p:nvSpPr>
        <p:spPr/>
        <p:txBody>
          <a:bodyPr/>
          <a:lstStyle/>
          <a:p>
            <a:fld id="{0D8BA430-566F-4A10-9CE8-11ADC10023D8}" type="slidenum">
              <a:rPr lang="en-US" smtClean="0"/>
              <a:t>9</a:t>
            </a:fld>
            <a:endParaRPr lang="en-US"/>
          </a:p>
        </p:txBody>
      </p:sp>
    </p:spTree>
    <p:extLst>
      <p:ext uri="{BB962C8B-B14F-4D97-AF65-F5344CB8AC3E}">
        <p14:creationId xmlns:p14="http://schemas.microsoft.com/office/powerpoint/2010/main" val="169143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a:t>
            </a:r>
            <a:r>
              <a:rPr lang="en-US" baseline="0" dirty="0" smtClean="0"/>
              <a:t> Warsaw: went for four year and was awarded a gold medal for math</a:t>
            </a:r>
          </a:p>
          <a:p>
            <a:r>
              <a:rPr lang="en-US" dirty="0" smtClean="0"/>
              <a:t>Set theory: “a branch of mathematics or of symbolic logic that deals with</a:t>
            </a:r>
            <a:r>
              <a:rPr lang="en-US" baseline="0" dirty="0" smtClean="0"/>
              <a:t> the nature and relations of sets” – Merriam Webster</a:t>
            </a:r>
          </a:p>
          <a:p>
            <a:r>
              <a:rPr lang="en-US" dirty="0" smtClean="0"/>
              <a:t>Point set topology: “a branch of topology concerned with the properties and theory of topological spaces and metric spaces developed with emphasis on set theory” – Merriam Webster</a:t>
            </a:r>
          </a:p>
          <a:p>
            <a:r>
              <a:rPr lang="en-US" dirty="0" smtClean="0"/>
              <a:t>Number theory:</a:t>
            </a:r>
            <a:r>
              <a:rPr lang="en-US" baseline="0" dirty="0" smtClean="0"/>
              <a:t> “the study of the properties of integers” – Merriam Webster </a:t>
            </a:r>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11</a:t>
            </a:fld>
            <a:endParaRPr lang="en-US"/>
          </a:p>
        </p:txBody>
      </p:sp>
    </p:spTree>
    <p:extLst>
      <p:ext uri="{BB962C8B-B14F-4D97-AF65-F5344CB8AC3E}">
        <p14:creationId xmlns:p14="http://schemas.microsoft.com/office/powerpoint/2010/main" val="347411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13</a:t>
            </a:fld>
            <a:endParaRPr lang="en-US"/>
          </a:p>
        </p:txBody>
      </p:sp>
    </p:spTree>
    <p:extLst>
      <p:ext uri="{BB962C8B-B14F-4D97-AF65-F5344CB8AC3E}">
        <p14:creationId xmlns:p14="http://schemas.microsoft.com/office/powerpoint/2010/main" val="66634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14</a:t>
            </a:fld>
            <a:endParaRPr lang="en-US"/>
          </a:p>
        </p:txBody>
      </p:sp>
    </p:spTree>
    <p:extLst>
      <p:ext uri="{BB962C8B-B14F-4D97-AF65-F5344CB8AC3E}">
        <p14:creationId xmlns:p14="http://schemas.microsoft.com/office/powerpoint/2010/main" val="195886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15</a:t>
            </a:fld>
            <a:endParaRPr lang="en-US"/>
          </a:p>
        </p:txBody>
      </p:sp>
    </p:spTree>
    <p:extLst>
      <p:ext uri="{BB962C8B-B14F-4D97-AF65-F5344CB8AC3E}">
        <p14:creationId xmlns:p14="http://schemas.microsoft.com/office/powerpoint/2010/main" val="16407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16</a:t>
            </a:fld>
            <a:endParaRPr lang="en-US"/>
          </a:p>
        </p:txBody>
      </p:sp>
    </p:spTree>
    <p:extLst>
      <p:ext uri="{BB962C8B-B14F-4D97-AF65-F5344CB8AC3E}">
        <p14:creationId xmlns:p14="http://schemas.microsoft.com/office/powerpoint/2010/main" val="180183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A590-68AC-4F09-A454-609D4AF4DBA4}" type="slidenum">
              <a:rPr lang="en-US" smtClean="0"/>
              <a:t>17</a:t>
            </a:fld>
            <a:endParaRPr lang="en-US"/>
          </a:p>
        </p:txBody>
      </p:sp>
    </p:spTree>
    <p:extLst>
      <p:ext uri="{BB962C8B-B14F-4D97-AF65-F5344CB8AC3E}">
        <p14:creationId xmlns:p14="http://schemas.microsoft.com/office/powerpoint/2010/main" val="235814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8B9EBBA-996F-894A-B54A-D6246ED52CEA}"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63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19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8B9EBBA-996F-894A-B54A-D6246ED52CEA}" type="datetimeFigureOut">
              <a:rPr lang="en-US" smtClean="0"/>
              <a:pPr/>
              <a:t>11/21/2014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01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08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74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6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47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37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8159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35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217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989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22449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13240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340776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20498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3878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14655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30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9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8B9EBBA-996F-894A-B54A-D6246ED52CEA}" type="datetimeFigureOut">
              <a:rPr lang="en-US" smtClean="0"/>
              <a:pPr/>
              <a:t>11/21/2014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6520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71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494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DFA1846-DA80-1C48-A609-854EA85C59AD}" type="datetimeFigureOut">
              <a:rPr lang="en-US" smtClean="0"/>
              <a:pPr/>
              <a:t>11/21/2014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681195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7920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080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3447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0481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0DF5E60-9974-AC48-9591-99C2BB44B7CF}" type="datetimeFigureOut">
              <a:rPr lang="en-US" smtClean="0"/>
              <a:pPr/>
              <a:t>11/21/2014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0816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8C79C5D-2A6F-F04D-97DA-BEF2467B64E4}" type="datetimeFigureOut">
              <a:rPr lang="en-US" smtClean="0"/>
              <a:pPr/>
              <a:t>11/21/2014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2834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251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247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3147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4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87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345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382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271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810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7143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8919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11/21/2014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7334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5722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0297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065972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09B482E8-6E0E-1B4F-B1FD-C69DB9E858D9}" type="datetimeFigureOut">
              <a:rPr lang="en-US" smtClean="0"/>
              <a:pPr/>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998687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7500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76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710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234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43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78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B482E8-6E0E-1B4F-B1FD-C69DB9E858D9}" type="datetimeFigureOut">
              <a:rPr lang="en-US" smtClean="0"/>
              <a:pPr/>
              <a:t>11/21/2014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0947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B482E8-6E0E-1B4F-B1FD-C69DB9E858D9}" type="datetimeFigureOut">
              <a:rPr lang="en-US" smtClean="0"/>
              <a:pPr/>
              <a:t>11/21/2014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557771"/>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9B482E8-6E0E-1B4F-B1FD-C69DB9E858D9}" type="datetimeFigureOut">
              <a:rPr lang="en-US" smtClean="0"/>
              <a:pPr/>
              <a:t>11/21/2014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782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11/21/2014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73098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fractalfoundation.org/resources/what-are-fractals/" TargetMode="External"/><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hyperlink" Target="http://www.youtube.com/watch?v=TLxQOTJGt8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hyperlink" Target="http://www.cs.swarthmore.edu/~knerr/helps/rcube.html"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YmtdFM1Zwk" TargetMode="External"/><Relationship Id="rId2" Type="http://schemas.openxmlformats.org/officeDocument/2006/relationships/hyperlink" Target="https://www.youtube.com/watch?v=wIvHw17vuGU" TargetMode="Externa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8" Type="http://schemas.openxmlformats.org/officeDocument/2006/relationships/hyperlink" Target="http://theiff.org/images/menger/menger1.gif" TargetMode="External"/><Relationship Id="rId13" Type="http://schemas.openxmlformats.org/officeDocument/2006/relationships/hyperlink" Target="http://www.oxforddictionaries.com/us/definition/american_english/Sierpinski-triangle" TargetMode="External"/><Relationship Id="rId18" Type="http://schemas.openxmlformats.org/officeDocument/2006/relationships/hyperlink" Target="http://yozh.org/wp/wp-content/uploads/2010/10/hilbert-0-3.png" TargetMode="External"/><Relationship Id="rId3" Type="http://schemas.openxmlformats.org/officeDocument/2006/relationships/hyperlink" Target="http://www.merriam-webster.com/dictionary/number%20theory" TargetMode="External"/><Relationship Id="rId21" Type="http://schemas.openxmlformats.org/officeDocument/2006/relationships/hyperlink" Target="http://upload.wikimedia.org/wikipedia/commons/d/de/Menger_sponge_(Level_0-3).jpg" TargetMode="External"/><Relationship Id="rId7" Type="http://schemas.openxmlformats.org/officeDocument/2006/relationships/hyperlink" Target="http://math.bu.edu/DYSYS/chaos-game/sierp-det.GIF" TargetMode="External"/><Relationship Id="rId12" Type="http://schemas.openxmlformats.org/officeDocument/2006/relationships/hyperlink" Target="http://www-history.mcs.st-andrews.ac.uk/Biographies/Sierpinski.html" TargetMode="External"/><Relationship Id="rId17" Type="http://schemas.openxmlformats.org/officeDocument/2006/relationships/hyperlink" Target="http://www.robertdickau.com/sierpinskiarrow.html" TargetMode="External"/><Relationship Id="rId2" Type="http://schemas.openxmlformats.org/officeDocument/2006/relationships/notesSlide" Target="../notesSlides/notesSlide11.xml"/><Relationship Id="rId16" Type="http://schemas.openxmlformats.org/officeDocument/2006/relationships/hyperlink" Target="http://www.robertdickau.com/hilbert3d.html" TargetMode="External"/><Relationship Id="rId20" Type="http://schemas.openxmlformats.org/officeDocument/2006/relationships/hyperlink" Target="http://demonstrations.wolfram.com/TheMengerSponge/" TargetMode="External"/><Relationship Id="rId1" Type="http://schemas.openxmlformats.org/officeDocument/2006/relationships/slideLayout" Target="../slideLayouts/slideLayout15.xml"/><Relationship Id="rId6" Type="http://schemas.openxmlformats.org/officeDocument/2006/relationships/hyperlink" Target="http://ecademy.agnesscott.edu/~lriddle/ifs/siertri/sierbio.htm" TargetMode="External"/><Relationship Id="rId11" Type="http://schemas.openxmlformats.org/officeDocument/2006/relationships/hyperlink" Target="http://paulbourke.net/fractals/gasket/" TargetMode="External"/><Relationship Id="rId24" Type="http://schemas.openxmlformats.org/officeDocument/2006/relationships/hyperlink" Target="http://paulbourke.net/fractals/gasket/angelo.gif" TargetMode="External"/><Relationship Id="rId5" Type="http://schemas.openxmlformats.org/officeDocument/2006/relationships/hyperlink" Target="http://www.merriam-webster.com/dictionary/set%20theory" TargetMode="External"/><Relationship Id="rId15" Type="http://schemas.openxmlformats.org/officeDocument/2006/relationships/hyperlink" Target="http://ncatlab.org/nlab/show/Sierpinski+space#as_a_classifer_for_closed_subspaces" TargetMode="External"/><Relationship Id="rId23" Type="http://schemas.openxmlformats.org/officeDocument/2006/relationships/hyperlink" Target="http://www.edupress.pl/gfx/edupress/pl/defaultaktualnosci/569/128/1/2061037933.jpg" TargetMode="External"/><Relationship Id="rId10" Type="http://schemas.openxmlformats.org/officeDocument/2006/relationships/hyperlink" Target="http://fractalfoundation.org/OFC/OFC-2-2.html" TargetMode="External"/><Relationship Id="rId19" Type="http://schemas.openxmlformats.org/officeDocument/2006/relationships/hyperlink" Target="http://mathworld.wolfram.com/HilbertCurve.html" TargetMode="External"/><Relationship Id="rId4" Type="http://schemas.openxmlformats.org/officeDocument/2006/relationships/hyperlink" Target="http://www.merriam-webster.com/dictionary/point+set+topology?show=0&amp;t=1416158499" TargetMode="External"/><Relationship Id="rId9" Type="http://schemas.openxmlformats.org/officeDocument/2006/relationships/hyperlink" Target="http://www.ics.uci.edu/~eppstein/junkyard/robertd/tetrarray.gif" TargetMode="External"/><Relationship Id="rId14" Type="http://schemas.openxmlformats.org/officeDocument/2006/relationships/hyperlink" Target="http://en.wikipedia.org/wiki/Sierpinski_carpet#mediaviewer/File:Animated_Sierpinski_carpet.gif" TargetMode="External"/><Relationship Id="rId22" Type="http://schemas.openxmlformats.org/officeDocument/2006/relationships/hyperlink" Target="http://upload.wikimedia.org/wikipedia/commons/thumb/e/ee/Rubik's_Cube_cropped.jpg/686px-Rubik's_Cube_cropped.jp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vismath.eu/en/3d-models/hilbert-curve-3d-print" TargetMode="External"/><Relationship Id="rId13" Type="http://schemas.openxmlformats.org/officeDocument/2006/relationships/hyperlink" Target="http://pics2.ds-static.com/prodimg/411354/300.JPG" TargetMode="External"/><Relationship Id="rId18" Type="http://schemas.openxmlformats.org/officeDocument/2006/relationships/hyperlink" Target="http://www.cs.swarthmore.edu/~knerr/helps/rcube.html" TargetMode="External"/><Relationship Id="rId3" Type="http://schemas.openxmlformats.org/officeDocument/2006/relationships/hyperlink" Target="http://datagenetics.com/blog/march22013/c.png" TargetMode="External"/><Relationship Id="rId21" Type="http://schemas.openxmlformats.org/officeDocument/2006/relationships/hyperlink" Target="https://d2t1xqejof9utc.cloudfront.net/screenshots/pics/c49c2243f52343074a1d5db09ae6f5d1/medium.JPG" TargetMode="External"/><Relationship Id="rId7" Type="http://schemas.openxmlformats.org/officeDocument/2006/relationships/hyperlink" Target="http://pc-ua.com.ua/images/line2.JPG" TargetMode="External"/><Relationship Id="rId12" Type="http://schemas.openxmlformats.org/officeDocument/2006/relationships/hyperlink" Target="http://www.britannica.com/EBchecked/topic/511991/Erno-Rubik" TargetMode="External"/><Relationship Id="rId17" Type="http://schemas.openxmlformats.org/officeDocument/2006/relationships/hyperlink" Target="http://hyderabadtalks.com/2013/07/benefits-of-solving-a-rubiks-cube/" TargetMode="External"/><Relationship Id="rId2" Type="http://schemas.openxmlformats.org/officeDocument/2006/relationships/hyperlink" Target="http://www-history.mcs.st-andrews.ac.uk/Biographies/Hilbert.html" TargetMode="External"/><Relationship Id="rId16" Type="http://schemas.openxmlformats.org/officeDocument/2006/relationships/hyperlink" Target="http://www.rubiks.com/solving-guide/3x3" TargetMode="External"/><Relationship Id="rId20" Type="http://schemas.openxmlformats.org/officeDocument/2006/relationships/hyperlink" Target="http://upload.wikimedia.org/wikipedia/commons/b/bc/Rubiks_cube_inside.JPG" TargetMode="External"/><Relationship Id="rId1" Type="http://schemas.openxmlformats.org/officeDocument/2006/relationships/slideLayout" Target="../slideLayouts/slideLayout15.xml"/><Relationship Id="rId6" Type="http://schemas.openxmlformats.org/officeDocument/2006/relationships/hyperlink" Target="http://upload.wikimedia.org/wikipedia/commons/5/52/Menger-Schwamm-farbig.png" TargetMode="External"/><Relationship Id="rId11" Type="http://schemas.openxmlformats.org/officeDocument/2006/relationships/hyperlink" Target="http://www.jasondavies.com/hilbert-curve/" TargetMode="External"/><Relationship Id="rId5" Type="http://schemas.openxmlformats.org/officeDocument/2006/relationships/hyperlink" Target="http://1.bp.blogspot.com/-Yu3EUX3fGVE/Ty8ExxA42rI/AAAAAAAAAEE/VVklbL7J4UA/s1600/Screen+Shot+2012-02-05+at+22.35.32.png" TargetMode="External"/><Relationship Id="rId15" Type="http://schemas.openxmlformats.org/officeDocument/2006/relationships/hyperlink" Target="http://thecube.guru/erno-rubik/" TargetMode="External"/><Relationship Id="rId23" Type="http://schemas.openxmlformats.org/officeDocument/2006/relationships/hyperlink" Target="http://www.puzzlesolver.com/data/29/images/head.jpg" TargetMode="External"/><Relationship Id="rId10" Type="http://schemas.openxmlformats.org/officeDocument/2006/relationships/hyperlink" Target="http://www.soc.napier.ac.uk/~cs66/hilbert.html" TargetMode="External"/><Relationship Id="rId19" Type="http://schemas.openxmlformats.org/officeDocument/2006/relationships/hyperlink" Target="http://www.rubiks.com/history" TargetMode="External"/><Relationship Id="rId4" Type="http://schemas.openxmlformats.org/officeDocument/2006/relationships/hyperlink" Target="http://www.robertdickau.com/mooresier6.png" TargetMode="External"/><Relationship Id="rId9" Type="http://schemas.openxmlformats.org/officeDocument/2006/relationships/hyperlink" Target="http://www.slideshare.net/theblackcatcomesback/david-hilbert-presentation" TargetMode="External"/><Relationship Id="rId14" Type="http://schemas.openxmlformats.org/officeDocument/2006/relationships/hyperlink" Target="http://www.infoplease.com/biography/var/ernorubik.html" TargetMode="External"/><Relationship Id="rId22" Type="http://schemas.openxmlformats.org/officeDocument/2006/relationships/hyperlink" Target="http://upload.wikimedia.org/wikipedia/commons/9/9a/Rubik's_Cube_variant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www.mathsisgoodforyou.com/topicsPages/geometry/euclideanandnoneuclidean.htm" TargetMode="External"/><Relationship Id="rId2" Type="http://schemas.openxmlformats.org/officeDocument/2006/relationships/hyperlink" Target="http://www.mathsisgoodforyou.com/people/godel.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Hilbert, Sierpinski, Rubik </a:t>
            </a:r>
            <a:endParaRPr lang="en-US" dirty="0"/>
          </a:p>
        </p:txBody>
      </p:sp>
      <p:sp>
        <p:nvSpPr>
          <p:cNvPr id="3" name="Subtitle 2"/>
          <p:cNvSpPr>
            <a:spLocks noGrp="1"/>
          </p:cNvSpPr>
          <p:nvPr>
            <p:ph type="subTitle" idx="1"/>
          </p:nvPr>
        </p:nvSpPr>
        <p:spPr/>
        <p:txBody>
          <a:bodyPr/>
          <a:lstStyle/>
          <a:p>
            <a:r>
              <a:rPr lang="en-US" dirty="0" smtClean="0"/>
              <a:t>By Rebecca, Erin, Valerie</a:t>
            </a:r>
            <a:endParaRPr lang="en-US" dirty="0"/>
          </a:p>
        </p:txBody>
      </p:sp>
      <p:pic>
        <p:nvPicPr>
          <p:cNvPr id="4" name="Picture 3" descr="http://www.robertdickau.com/mooresier6.png"/>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194371" y="-71659"/>
            <a:ext cx="3045853" cy="2852192"/>
          </a:xfrm>
          <a:prstGeom prst="rect">
            <a:avLst/>
          </a:prstGeom>
          <a:noFill/>
          <a:ln>
            <a:noFill/>
          </a:ln>
        </p:spPr>
      </p:pic>
      <p:pic>
        <p:nvPicPr>
          <p:cNvPr id="5" name="Picture 4" descr="http://1.bp.blogspot.com/-Yu3EUX3fGVE/Ty8ExxA42rI/AAAAAAAAAEE/VVklbL7J4UA/s1600/Screen%2BShot%2B2012-02-05%2Bat%2B22.35.32.png"/>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558171" y="259495"/>
            <a:ext cx="3070538" cy="2521038"/>
          </a:xfrm>
          <a:prstGeom prst="rect">
            <a:avLst/>
          </a:prstGeom>
          <a:noFill/>
          <a:ln>
            <a:noFill/>
          </a:ln>
        </p:spPr>
      </p:pic>
      <p:pic>
        <p:nvPicPr>
          <p:cNvPr id="6" name="Picture 5" descr="http://upload.wikimedia.org/wikipedia/commons/5/52/Menger-Schwamm-farbig.png"/>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45510" y="93918"/>
            <a:ext cx="4095482" cy="2852192"/>
          </a:xfrm>
          <a:prstGeom prst="rect">
            <a:avLst/>
          </a:prstGeom>
          <a:noFill/>
          <a:ln>
            <a:noFill/>
          </a:ln>
        </p:spPr>
      </p:pic>
      <p:pic>
        <p:nvPicPr>
          <p:cNvPr id="7" name="Picture 6"/>
          <p:cNvPicPr>
            <a:picLocks noChangeAspect="1"/>
          </p:cNvPicPr>
          <p:nvPr/>
        </p:nvPicPr>
        <p:blipFill>
          <a:blip r:embed="rId5"/>
          <a:stretch>
            <a:fillRect/>
          </a:stretch>
        </p:blipFill>
        <p:spPr>
          <a:xfrm>
            <a:off x="2758708" y="4185874"/>
            <a:ext cx="1917177" cy="2328001"/>
          </a:xfrm>
          <a:prstGeom prst="rect">
            <a:avLst/>
          </a:prstGeom>
        </p:spPr>
      </p:pic>
      <p:pic>
        <p:nvPicPr>
          <p:cNvPr id="8" name="Picture 7"/>
          <p:cNvPicPr>
            <a:picLocks noChangeAspect="1"/>
          </p:cNvPicPr>
          <p:nvPr/>
        </p:nvPicPr>
        <p:blipFill>
          <a:blip r:embed="rId6"/>
          <a:stretch>
            <a:fillRect/>
          </a:stretch>
        </p:blipFill>
        <p:spPr>
          <a:xfrm>
            <a:off x="5178684" y="4185874"/>
            <a:ext cx="2519850" cy="2328001"/>
          </a:xfrm>
          <a:prstGeom prst="rect">
            <a:avLst/>
          </a:prstGeom>
        </p:spPr>
      </p:pic>
      <p:pic>
        <p:nvPicPr>
          <p:cNvPr id="9" name="Picture 8"/>
          <p:cNvPicPr>
            <a:picLocks noChangeAspect="1"/>
          </p:cNvPicPr>
          <p:nvPr/>
        </p:nvPicPr>
        <p:blipFill>
          <a:blip r:embed="rId7"/>
          <a:stretch>
            <a:fillRect/>
          </a:stretch>
        </p:blipFill>
        <p:spPr>
          <a:xfrm>
            <a:off x="8201333" y="4191934"/>
            <a:ext cx="1754036" cy="2321941"/>
          </a:xfrm>
          <a:prstGeom prst="rect">
            <a:avLst/>
          </a:prstGeom>
        </p:spPr>
      </p:pic>
    </p:spTree>
    <p:extLst>
      <p:ext uri="{BB962C8B-B14F-4D97-AF65-F5344CB8AC3E}">
        <p14:creationId xmlns:p14="http://schemas.microsoft.com/office/powerpoint/2010/main" val="228660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Waclaw Sierpinski </a:t>
            </a:r>
            <a:endParaRPr lang="en-US" dirty="0"/>
          </a:p>
        </p:txBody>
      </p:sp>
      <p:pic>
        <p:nvPicPr>
          <p:cNvPr id="5" name="Picture 4" descr="http://www.mathsisfun.com/images/sierpinski-triangle-evolution.gif"/>
          <p:cNvPicPr/>
          <p:nvPr/>
        </p:nvPicPr>
        <p:blipFill>
          <a:blip r:embed="rId2">
            <a:extLst>
              <a:ext uri="{28A0092B-C50C-407E-A947-70E740481C1C}">
                <a14:useLocalDpi xmlns:a14="http://schemas.microsoft.com/office/drawing/2010/main" val="0"/>
              </a:ext>
            </a:extLst>
          </a:blip>
          <a:srcRect/>
          <a:stretch>
            <a:fillRect/>
          </a:stretch>
        </p:blipFill>
        <p:spPr bwMode="auto">
          <a:xfrm>
            <a:off x="6263426" y="5383368"/>
            <a:ext cx="5666704" cy="1089972"/>
          </a:xfrm>
          <a:prstGeom prst="rect">
            <a:avLst/>
          </a:prstGeom>
          <a:noFill/>
          <a:ln>
            <a:noFill/>
          </a:ln>
        </p:spPr>
      </p:pic>
      <p:pic>
        <p:nvPicPr>
          <p:cNvPr id="6" name="Picture 5" descr="http://mathworld.wolfram.com/images/eps-gif/SierpinskiCarpet_730.gif"/>
          <p:cNvPicPr/>
          <p:nvPr/>
        </p:nvPicPr>
        <p:blipFill>
          <a:blip r:embed="rId3">
            <a:extLst>
              <a:ext uri="{28A0092B-C50C-407E-A947-70E740481C1C}">
                <a14:useLocalDpi xmlns:a14="http://schemas.microsoft.com/office/drawing/2010/main" val="0"/>
              </a:ext>
            </a:extLst>
          </a:blip>
          <a:srcRect/>
          <a:stretch>
            <a:fillRect/>
          </a:stretch>
        </p:blipFill>
        <p:spPr bwMode="auto">
          <a:xfrm>
            <a:off x="0" y="5370489"/>
            <a:ext cx="5937161" cy="1102851"/>
          </a:xfrm>
          <a:prstGeom prst="rect">
            <a:avLst/>
          </a:prstGeom>
          <a:noFill/>
          <a:ln>
            <a:noFill/>
          </a:ln>
        </p:spPr>
      </p:pic>
      <p:pic>
        <p:nvPicPr>
          <p:cNvPr id="7" name="Picture 6"/>
          <p:cNvPicPr>
            <a:picLocks noChangeAspect="1"/>
          </p:cNvPicPr>
          <p:nvPr/>
        </p:nvPicPr>
        <p:blipFill>
          <a:blip r:embed="rId4"/>
          <a:stretch>
            <a:fillRect/>
          </a:stretch>
        </p:blipFill>
        <p:spPr>
          <a:xfrm>
            <a:off x="7597458" y="571500"/>
            <a:ext cx="4163008" cy="3848698"/>
          </a:xfrm>
          <a:prstGeom prst="rect">
            <a:avLst/>
          </a:prstGeom>
        </p:spPr>
      </p:pic>
    </p:spTree>
    <p:extLst>
      <p:ext uri="{BB962C8B-B14F-4D97-AF65-F5344CB8AC3E}">
        <p14:creationId xmlns:p14="http://schemas.microsoft.com/office/powerpoint/2010/main" val="2017420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Waclaw Sierpinski?</a:t>
            </a:r>
            <a:endParaRPr lang="en-US" dirty="0"/>
          </a:p>
        </p:txBody>
      </p:sp>
      <p:sp>
        <p:nvSpPr>
          <p:cNvPr id="3" name="Content Placeholder 2"/>
          <p:cNvSpPr>
            <a:spLocks noGrp="1"/>
          </p:cNvSpPr>
          <p:nvPr>
            <p:ph idx="1"/>
          </p:nvPr>
        </p:nvSpPr>
        <p:spPr/>
        <p:txBody>
          <a:bodyPr/>
          <a:lstStyle/>
          <a:p>
            <a:r>
              <a:rPr lang="en-US" dirty="0" smtClean="0"/>
              <a:t>Born: March 14, 1882, in Warsaw, Poland </a:t>
            </a:r>
          </a:p>
          <a:p>
            <a:r>
              <a:rPr lang="en-US" dirty="0" smtClean="0"/>
              <a:t>Died: October 21, 1969, in Warsaw, Poland </a:t>
            </a:r>
          </a:p>
          <a:p>
            <a:r>
              <a:rPr lang="en-US" dirty="0" smtClean="0"/>
              <a:t>Education: University of Warsaw </a:t>
            </a:r>
            <a:endParaRPr lang="en-US" dirty="0"/>
          </a:p>
          <a:p>
            <a:r>
              <a:rPr lang="en-US" dirty="0" smtClean="0"/>
              <a:t>Work:</a:t>
            </a:r>
          </a:p>
          <a:p>
            <a:pPr lvl="1"/>
            <a:r>
              <a:rPr lang="en-US" dirty="0" smtClean="0"/>
              <a:t>Wrote more than 700 papers and 50 books</a:t>
            </a:r>
          </a:p>
          <a:p>
            <a:pPr lvl="1"/>
            <a:r>
              <a:rPr lang="en-US" dirty="0" smtClean="0"/>
              <a:t>Areas of set theory</a:t>
            </a:r>
          </a:p>
          <a:p>
            <a:pPr lvl="1"/>
            <a:r>
              <a:rPr lang="en-US" dirty="0" smtClean="0"/>
              <a:t>Point set topology </a:t>
            </a:r>
          </a:p>
          <a:p>
            <a:pPr lvl="1"/>
            <a:r>
              <a:rPr lang="en-US" dirty="0" smtClean="0"/>
              <a:t>Number theory </a:t>
            </a:r>
          </a:p>
        </p:txBody>
      </p:sp>
    </p:spTree>
    <p:extLst>
      <p:ext uri="{BB962C8B-B14F-4D97-AF65-F5344CB8AC3E}">
        <p14:creationId xmlns:p14="http://schemas.microsoft.com/office/powerpoint/2010/main" val="947774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he do?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Graduated from college in 1904</a:t>
            </a:r>
          </a:p>
          <a:p>
            <a:r>
              <a:rPr lang="en-US" dirty="0" smtClean="0"/>
              <a:t>Worked as a teacher until the school was shut down </a:t>
            </a:r>
          </a:p>
          <a:p>
            <a:r>
              <a:rPr lang="en-US" dirty="0"/>
              <a:t>Sierpinski became a part of the Department of Mathematics and Physics at the University of Warsaw </a:t>
            </a:r>
            <a:endParaRPr lang="en-US" dirty="0" smtClean="0"/>
          </a:p>
          <a:p>
            <a:r>
              <a:rPr lang="en-US" dirty="0" smtClean="0"/>
              <a:t>Got his doctorate </a:t>
            </a:r>
          </a:p>
          <a:p>
            <a:r>
              <a:rPr lang="en-US" dirty="0" smtClean="0"/>
              <a:t>1907 – became interested in set theory </a:t>
            </a:r>
          </a:p>
          <a:p>
            <a:r>
              <a:rPr lang="en-US" dirty="0" smtClean="0"/>
              <a:t>1909 – Sierpinski gave the first lecture about set theory </a:t>
            </a:r>
          </a:p>
          <a:p>
            <a:r>
              <a:rPr lang="en-US" dirty="0" smtClean="0"/>
              <a:t>Published three books: </a:t>
            </a:r>
            <a:r>
              <a:rPr lang="en-US" i="1" dirty="0"/>
              <a:t>The theory of irrational numbers</a:t>
            </a:r>
            <a:r>
              <a:rPr lang="en-US" dirty="0"/>
              <a:t> </a:t>
            </a:r>
            <a:r>
              <a:rPr lang="en-US" dirty="0" smtClean="0"/>
              <a:t>(in 1910</a:t>
            </a:r>
            <a:r>
              <a:rPr lang="en-US" dirty="0"/>
              <a:t>), </a:t>
            </a:r>
            <a:r>
              <a:rPr lang="en-US" i="1" dirty="0"/>
              <a:t>Outline of Set Theory</a:t>
            </a:r>
            <a:r>
              <a:rPr lang="en-US" dirty="0"/>
              <a:t> </a:t>
            </a:r>
            <a:r>
              <a:rPr lang="en-US" dirty="0" smtClean="0"/>
              <a:t>(in 1912</a:t>
            </a:r>
            <a:r>
              <a:rPr lang="en-US" dirty="0"/>
              <a:t>) and </a:t>
            </a:r>
            <a:r>
              <a:rPr lang="en-US" i="1" dirty="0"/>
              <a:t>The theory of </a:t>
            </a:r>
            <a:r>
              <a:rPr lang="en-US" i="1" dirty="0" smtClean="0"/>
              <a:t>Numbers</a:t>
            </a:r>
            <a:r>
              <a:rPr lang="en-US" dirty="0"/>
              <a:t> </a:t>
            </a:r>
            <a:r>
              <a:rPr lang="en-US" dirty="0" smtClean="0"/>
              <a:t>(in 1912)</a:t>
            </a:r>
          </a:p>
          <a:p>
            <a:r>
              <a:rPr lang="en-US" dirty="0" smtClean="0"/>
              <a:t>1919 – became professor </a:t>
            </a:r>
            <a:r>
              <a:rPr lang="en-US" dirty="0"/>
              <a:t>at </a:t>
            </a:r>
            <a:r>
              <a:rPr lang="en-US" dirty="0" smtClean="0"/>
              <a:t>University of Warsaw</a:t>
            </a:r>
          </a:p>
          <a:p>
            <a:r>
              <a:rPr lang="en-US" i="1" dirty="0" err="1"/>
              <a:t>Fundamenta</a:t>
            </a:r>
            <a:r>
              <a:rPr lang="en-US" i="1" dirty="0"/>
              <a:t> </a:t>
            </a:r>
            <a:r>
              <a:rPr lang="en-US" i="1" dirty="0" err="1" smtClean="0"/>
              <a:t>Mathematicae</a:t>
            </a:r>
            <a:r>
              <a:rPr lang="en-US" i="1" dirty="0" smtClean="0"/>
              <a:t> – </a:t>
            </a:r>
            <a:r>
              <a:rPr lang="en-US" dirty="0" smtClean="0"/>
              <a:t>a journal which Sierpinski edited about set theories  </a:t>
            </a:r>
            <a:endParaRPr lang="en-US" i="1" dirty="0" smtClean="0"/>
          </a:p>
          <a:p>
            <a:r>
              <a:rPr lang="en-US" dirty="0" smtClean="0"/>
              <a:t>Retired as a professor in 1960</a:t>
            </a:r>
            <a:endParaRPr lang="en-US" dirty="0"/>
          </a:p>
        </p:txBody>
      </p:sp>
    </p:spTree>
    <p:extLst>
      <p:ext uri="{BB962C8B-B14F-4D97-AF65-F5344CB8AC3E}">
        <p14:creationId xmlns:p14="http://schemas.microsoft.com/office/powerpoint/2010/main" val="3560528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Fractals </a:t>
            </a:r>
            <a:endParaRPr lang="en-US" dirty="0"/>
          </a:p>
        </p:txBody>
      </p:sp>
      <p:sp>
        <p:nvSpPr>
          <p:cNvPr id="6" name="Content Placeholder 5"/>
          <p:cNvSpPr>
            <a:spLocks noGrp="1"/>
          </p:cNvSpPr>
          <p:nvPr>
            <p:ph idx="1"/>
          </p:nvPr>
        </p:nvSpPr>
        <p:spPr/>
        <p:txBody>
          <a:bodyPr/>
          <a:lstStyle/>
          <a:p>
            <a:pPr marL="0" indent="0">
              <a:buNone/>
            </a:pPr>
            <a:endParaRPr lang="en-US" dirty="0" smtClean="0">
              <a:solidFill>
                <a:schemeClr val="tx2"/>
              </a:solidFill>
            </a:endParaRPr>
          </a:p>
          <a:p>
            <a:r>
              <a:rPr lang="en-US" dirty="0" smtClean="0"/>
              <a:t>A pattern that goes on forever </a:t>
            </a:r>
          </a:p>
          <a:p>
            <a:r>
              <a:rPr lang="en-US" dirty="0" smtClean="0"/>
              <a:t>Every part of the pattern is self similar </a:t>
            </a:r>
          </a:p>
          <a:p>
            <a:r>
              <a:rPr lang="en-US" dirty="0" smtClean="0">
                <a:hlinkClick r:id="rId3"/>
              </a:rPr>
              <a:t>http</a:t>
            </a:r>
            <a:r>
              <a:rPr lang="en-US" dirty="0">
                <a:hlinkClick r:id="rId3"/>
              </a:rPr>
              <a:t>://fractalfoundation.org/resources/what-are-fractals/</a:t>
            </a:r>
            <a:endParaRPr lang="en-US" dirty="0"/>
          </a:p>
          <a:p>
            <a:r>
              <a:rPr lang="en-US" dirty="0">
                <a:hlinkClick r:id="rId4"/>
              </a:rPr>
              <a:t>http://www.youtube.com/watch?v=TLxQOTJGt8c</a:t>
            </a:r>
            <a:endParaRPr lang="en-US" dirty="0"/>
          </a:p>
          <a:p>
            <a:endParaRPr lang="en-US" dirty="0"/>
          </a:p>
        </p:txBody>
      </p:sp>
    </p:spTree>
    <p:extLst>
      <p:ext uri="{BB962C8B-B14F-4D97-AF65-F5344CB8AC3E}">
        <p14:creationId xmlns:p14="http://schemas.microsoft.com/office/powerpoint/2010/main" val="228949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Sierpinski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Sierpinski Gasket or Triangle</a:t>
            </a:r>
          </a:p>
          <a:p>
            <a:pPr lvl="1"/>
            <a:r>
              <a:rPr lang="en-US" dirty="0" smtClean="0"/>
              <a:t>Start with one triangle</a:t>
            </a:r>
          </a:p>
          <a:p>
            <a:pPr lvl="1"/>
            <a:r>
              <a:rPr lang="en-US" dirty="0" smtClean="0"/>
              <a:t>Mark the mid-point on each side and attach each point</a:t>
            </a:r>
          </a:p>
          <a:p>
            <a:pPr lvl="1"/>
            <a:r>
              <a:rPr lang="en-US" dirty="0" smtClean="0"/>
              <a:t>Now there should be four triangles</a:t>
            </a:r>
          </a:p>
          <a:p>
            <a:pPr lvl="1"/>
            <a:r>
              <a:rPr lang="en-US" dirty="0" smtClean="0"/>
              <a:t>The center triangle is removed</a:t>
            </a:r>
          </a:p>
          <a:p>
            <a:pPr lvl="1"/>
            <a:r>
              <a:rPr lang="en-US" dirty="0" smtClean="0"/>
              <a:t>The process is repeated an infinite number of times </a:t>
            </a:r>
          </a:p>
          <a:p>
            <a:r>
              <a:rPr lang="en-US" dirty="0" smtClean="0"/>
              <a:t>Sierpinski Carpet </a:t>
            </a:r>
          </a:p>
          <a:p>
            <a:pPr lvl="1"/>
            <a:r>
              <a:rPr lang="en-US" dirty="0" smtClean="0"/>
              <a:t>Start with one square</a:t>
            </a:r>
          </a:p>
          <a:p>
            <a:pPr lvl="1"/>
            <a:r>
              <a:rPr lang="en-US" dirty="0" smtClean="0"/>
              <a:t>Draw a smaller square similar to the first square in the center </a:t>
            </a:r>
          </a:p>
          <a:p>
            <a:pPr lvl="1"/>
            <a:r>
              <a:rPr lang="en-US" dirty="0" smtClean="0"/>
              <a:t>Now from each vertex  of the newly formed square, draw one vertical and one horizontal line to the sides of the first square</a:t>
            </a:r>
          </a:p>
          <a:p>
            <a:pPr lvl="1"/>
            <a:r>
              <a:rPr lang="en-US" dirty="0" smtClean="0"/>
              <a:t>The center square is removed</a:t>
            </a:r>
          </a:p>
          <a:p>
            <a:pPr lvl="1"/>
            <a:r>
              <a:rPr lang="en-US" dirty="0" smtClean="0"/>
              <a:t>The process is repeated an infinite number of times</a:t>
            </a:r>
          </a:p>
        </p:txBody>
      </p:sp>
      <p:pic>
        <p:nvPicPr>
          <p:cNvPr id="2050" name="Picture 2" descr="http://math.bu.edu/DYSYS/chaos-game/sierp-d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359" y="2152061"/>
            <a:ext cx="3784601" cy="23256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iff.org/images/menger/menger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738" y="5282321"/>
            <a:ext cx="443865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3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Sierpinski</a:t>
            </a:r>
            <a:endParaRPr lang="en-US" dirty="0"/>
          </a:p>
        </p:txBody>
      </p:sp>
      <p:sp>
        <p:nvSpPr>
          <p:cNvPr id="3" name="Content Placeholder 2"/>
          <p:cNvSpPr>
            <a:spLocks noGrp="1"/>
          </p:cNvSpPr>
          <p:nvPr>
            <p:ph idx="1"/>
          </p:nvPr>
        </p:nvSpPr>
        <p:spPr/>
        <p:txBody>
          <a:bodyPr/>
          <a:lstStyle/>
          <a:p>
            <a:r>
              <a:rPr lang="en-US" dirty="0" smtClean="0"/>
              <a:t>Sierpinski Gasket or Triangle</a:t>
            </a:r>
          </a:p>
          <a:p>
            <a:pPr lvl="1"/>
            <a:r>
              <a:rPr lang="en-US" dirty="0" smtClean="0"/>
              <a:t>Similar to the 2-dimensial form of the gasket</a:t>
            </a:r>
          </a:p>
          <a:p>
            <a:pPr lvl="1"/>
            <a:r>
              <a:rPr lang="en-US" dirty="0" smtClean="0"/>
              <a:t>Instead adding triangles, square based pyramids are added</a:t>
            </a:r>
          </a:p>
          <a:p>
            <a:pPr lvl="1"/>
            <a:r>
              <a:rPr lang="en-US" dirty="0" smtClean="0"/>
              <a:t>Instead of removing triangles, octagons are removed </a:t>
            </a:r>
          </a:p>
          <a:p>
            <a:r>
              <a:rPr lang="en-US" dirty="0" smtClean="0"/>
              <a:t>Menger Sponge </a:t>
            </a:r>
          </a:p>
          <a:p>
            <a:pPr lvl="1"/>
            <a:r>
              <a:rPr lang="en-US" dirty="0" smtClean="0"/>
              <a:t>“It is created by sectioning the unit cubes by slits of width 1/3… The central piece and each cube located at the center of the faces are </a:t>
            </a:r>
            <a:r>
              <a:rPr lang="en-US" dirty="0"/>
              <a:t>removed.” (http://paulbourke.net/fractals/gasket</a:t>
            </a:r>
            <a:r>
              <a:rPr lang="en-US" dirty="0" smtClean="0"/>
              <a:t>/)</a:t>
            </a:r>
          </a:p>
          <a:p>
            <a:pPr lvl="1"/>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7932420" y="1057980"/>
            <a:ext cx="3977640" cy="3072244"/>
          </a:xfrm>
          <a:prstGeom prst="rect">
            <a:avLst/>
          </a:prstGeom>
        </p:spPr>
      </p:pic>
      <p:pic>
        <p:nvPicPr>
          <p:cNvPr id="5" name="Picture 4"/>
          <p:cNvPicPr>
            <a:picLocks noChangeAspect="1"/>
          </p:cNvPicPr>
          <p:nvPr/>
        </p:nvPicPr>
        <p:blipFill>
          <a:blip r:embed="rId4"/>
          <a:stretch>
            <a:fillRect/>
          </a:stretch>
        </p:blipFill>
        <p:spPr>
          <a:xfrm>
            <a:off x="3238499" y="4934873"/>
            <a:ext cx="5715000" cy="1847850"/>
          </a:xfrm>
          <a:prstGeom prst="rect">
            <a:avLst/>
          </a:prstGeom>
        </p:spPr>
      </p:pic>
    </p:spTree>
    <p:extLst>
      <p:ext uri="{BB962C8B-B14F-4D97-AF65-F5344CB8AC3E}">
        <p14:creationId xmlns:p14="http://schemas.microsoft.com/office/powerpoint/2010/main" val="402842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Sierpinski and Topology </a:t>
            </a:r>
            <a:endParaRPr lang="en-US" dirty="0"/>
          </a:p>
        </p:txBody>
      </p:sp>
      <p:sp>
        <p:nvSpPr>
          <p:cNvPr id="3" name="Content Placeholder 2"/>
          <p:cNvSpPr>
            <a:spLocks noGrp="1"/>
          </p:cNvSpPr>
          <p:nvPr>
            <p:ph idx="1"/>
          </p:nvPr>
        </p:nvSpPr>
        <p:spPr/>
        <p:txBody>
          <a:bodyPr/>
          <a:lstStyle/>
          <a:p>
            <a:r>
              <a:rPr lang="en-US" dirty="0" smtClean="0"/>
              <a:t>Sierpinski Space is a topologic space </a:t>
            </a:r>
            <a:endParaRPr lang="en-US" dirty="0"/>
          </a:p>
        </p:txBody>
      </p:sp>
      <p:pic>
        <p:nvPicPr>
          <p:cNvPr id="4" name="Picture 3"/>
          <p:cNvPicPr>
            <a:picLocks noChangeAspect="1"/>
          </p:cNvPicPr>
          <p:nvPr/>
        </p:nvPicPr>
        <p:blipFill>
          <a:blip r:embed="rId3"/>
          <a:stretch>
            <a:fillRect/>
          </a:stretch>
        </p:blipFill>
        <p:spPr>
          <a:xfrm>
            <a:off x="6945376" y="447188"/>
            <a:ext cx="4983734" cy="6229667"/>
          </a:xfrm>
          <a:prstGeom prst="rect">
            <a:avLst/>
          </a:prstGeom>
        </p:spPr>
      </p:pic>
    </p:spTree>
    <p:extLst>
      <p:ext uri="{BB962C8B-B14F-4D97-AF65-F5344CB8AC3E}">
        <p14:creationId xmlns:p14="http://schemas.microsoft.com/office/powerpoint/2010/main" val="5742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 and Sierpinski</a:t>
            </a:r>
            <a:endParaRPr lang="en-US" dirty="0"/>
          </a:p>
        </p:txBody>
      </p:sp>
      <p:sp>
        <p:nvSpPr>
          <p:cNvPr id="3" name="Content Placeholder 2"/>
          <p:cNvSpPr>
            <a:spLocks noGrp="1"/>
          </p:cNvSpPr>
          <p:nvPr>
            <p:ph idx="1"/>
          </p:nvPr>
        </p:nvSpPr>
        <p:spPr>
          <a:xfrm>
            <a:off x="810000" y="1425421"/>
            <a:ext cx="10554574" cy="3636511"/>
          </a:xfrm>
        </p:spPr>
        <p:txBody>
          <a:bodyPr/>
          <a:lstStyle/>
          <a:p>
            <a:r>
              <a:rPr lang="en-US" dirty="0" smtClean="0"/>
              <a:t>Hilbert and Sierpinski– both are used to fill up three dimensional space </a:t>
            </a:r>
          </a:p>
          <a:p>
            <a:r>
              <a:rPr lang="en-US" dirty="0" smtClean="0"/>
              <a:t>Hilbert Curve and Sierpinski Arrowhead Curve – both fractal curves that can be shown in both 2 and 3 dimensional forms </a:t>
            </a:r>
          </a:p>
          <a:p>
            <a:endParaRPr lang="en-US" dirty="0"/>
          </a:p>
        </p:txBody>
      </p:sp>
      <p:pic>
        <p:nvPicPr>
          <p:cNvPr id="3074" name="Picture 2" descr="iterations 2 and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287" y="3532359"/>
            <a:ext cx="3391225" cy="1537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9718052" y="3532359"/>
            <a:ext cx="2377062" cy="2425084"/>
          </a:xfrm>
          <a:prstGeom prst="rect">
            <a:avLst/>
          </a:prstGeom>
        </p:spPr>
      </p:pic>
      <p:pic>
        <p:nvPicPr>
          <p:cNvPr id="6" name="Picture 5"/>
          <p:cNvPicPr>
            <a:picLocks noChangeAspect="1"/>
          </p:cNvPicPr>
          <p:nvPr/>
        </p:nvPicPr>
        <p:blipFill>
          <a:blip r:embed="rId5"/>
          <a:stretch>
            <a:fillRect/>
          </a:stretch>
        </p:blipFill>
        <p:spPr>
          <a:xfrm>
            <a:off x="3275972" y="3532359"/>
            <a:ext cx="2622168" cy="2845581"/>
          </a:xfrm>
          <a:prstGeom prst="rect">
            <a:avLst/>
          </a:prstGeom>
        </p:spPr>
      </p:pic>
      <p:pic>
        <p:nvPicPr>
          <p:cNvPr id="7" name="Picture 6"/>
          <p:cNvPicPr>
            <a:picLocks noChangeAspect="1"/>
          </p:cNvPicPr>
          <p:nvPr/>
        </p:nvPicPr>
        <p:blipFill>
          <a:blip r:embed="rId6"/>
          <a:stretch>
            <a:fillRect/>
          </a:stretch>
        </p:blipFill>
        <p:spPr>
          <a:xfrm>
            <a:off x="135918" y="3532359"/>
            <a:ext cx="2900514" cy="2906520"/>
          </a:xfrm>
          <a:prstGeom prst="rect">
            <a:avLst/>
          </a:prstGeom>
        </p:spPr>
      </p:pic>
    </p:spTree>
    <p:extLst>
      <p:ext uri="{BB962C8B-B14F-4D97-AF65-F5344CB8AC3E}">
        <p14:creationId xmlns:p14="http://schemas.microsoft.com/office/powerpoint/2010/main" val="295351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Sierpinski and Rubik</a:t>
            </a:r>
            <a:endParaRPr lang="en-US" dirty="0"/>
          </a:p>
        </p:txBody>
      </p:sp>
      <p:sp>
        <p:nvSpPr>
          <p:cNvPr id="3" name="Content Placeholder 2"/>
          <p:cNvSpPr>
            <a:spLocks noGrp="1"/>
          </p:cNvSpPr>
          <p:nvPr>
            <p:ph idx="1"/>
          </p:nvPr>
        </p:nvSpPr>
        <p:spPr>
          <a:xfrm>
            <a:off x="810000" y="1417638"/>
            <a:ext cx="10554574" cy="3636511"/>
          </a:xfrm>
        </p:spPr>
        <p:txBody>
          <a:bodyPr/>
          <a:lstStyle/>
          <a:p>
            <a:r>
              <a:rPr lang="en-US" dirty="0" smtClean="0"/>
              <a:t>Removing the center cubes in a Rubik’s Cube can form a Menger Sponge </a:t>
            </a:r>
          </a:p>
          <a:p>
            <a:pPr marL="0" indent="0">
              <a:buNone/>
            </a:pPr>
            <a:endParaRPr lang="en-US" dirty="0"/>
          </a:p>
        </p:txBody>
      </p:sp>
      <p:pic>
        <p:nvPicPr>
          <p:cNvPr id="4098" name="Picture 2" descr="http://upload.wikimedia.org/wikipedia/commons/d/de/Menger_sponge_(Level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70" y="3476809"/>
            <a:ext cx="76200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356033" y="3476809"/>
            <a:ext cx="3606851" cy="3154680"/>
          </a:xfrm>
          <a:prstGeom prst="rect">
            <a:avLst/>
          </a:prstGeom>
        </p:spPr>
      </p:pic>
      <p:sp>
        <p:nvSpPr>
          <p:cNvPr id="5" name="Oval 4"/>
          <p:cNvSpPr/>
          <p:nvPr/>
        </p:nvSpPr>
        <p:spPr>
          <a:xfrm>
            <a:off x="2073497" y="3333208"/>
            <a:ext cx="2421229" cy="24589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391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 and </a:t>
            </a:r>
            <a:r>
              <a:rPr lang="en-US" dirty="0"/>
              <a:t>R</a:t>
            </a:r>
            <a:r>
              <a:rPr lang="en-US" dirty="0" smtClean="0"/>
              <a:t>ubik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Cube</a:t>
            </a:r>
          </a:p>
          <a:p>
            <a:pPr>
              <a:buFont typeface="Arial" panose="020B0604020202020204" pitchFamily="34" charset="0"/>
              <a:buChar char="•"/>
            </a:pPr>
            <a:r>
              <a:rPr lang="en-US" sz="2800" dirty="0" smtClean="0"/>
              <a:t>Many of same pattern making one whole</a:t>
            </a:r>
          </a:p>
          <a:p>
            <a:pPr>
              <a:buFont typeface="Arial" panose="020B0604020202020204" pitchFamily="34" charset="0"/>
              <a:buChar char="•"/>
            </a:pPr>
            <a:endParaRPr lang="en-US" dirty="0"/>
          </a:p>
        </p:txBody>
      </p:sp>
      <p:pic>
        <p:nvPicPr>
          <p:cNvPr id="1026" name="Picture 2" descr="https://encrypted-tbn0.gstatic.com/shopping?q=tbn:ANd9GcQcwsRXXH0osk1TzU1KeFG06W3r-pyuNUTGZ2qsUPRSd-m2N9hWsG6unRkHRy7uMMNWv2C_X1uM&amp;usqp=C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248" y="2648771"/>
            <a:ext cx="3076952" cy="3418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agereyes.org/media/attachments/HilbertCu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542" y="447188"/>
            <a:ext cx="2962275"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5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8572" y="1638511"/>
            <a:ext cx="4095482" cy="1273238"/>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a:xfrm>
            <a:off x="1760113" y="1611063"/>
            <a:ext cx="77724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6600" dirty="0" smtClean="0"/>
              <a:t>David Hilbert</a:t>
            </a:r>
            <a:endParaRPr lang="en-US" sz="6600" dirty="0"/>
          </a:p>
        </p:txBody>
      </p:sp>
      <p:pic>
        <p:nvPicPr>
          <p:cNvPr id="7" name="Picture 6" descr="http://datagenetics.com/blog/march22013/c.png"/>
          <p:cNvPicPr/>
          <p:nvPr/>
        </p:nvPicPr>
        <p:blipFill rotWithShape="1">
          <a:blip r:embed="rId2">
            <a:extLst>
              <a:ext uri="{28A0092B-C50C-407E-A947-70E740481C1C}">
                <a14:useLocalDpi xmlns:a14="http://schemas.microsoft.com/office/drawing/2010/main" val="0"/>
              </a:ext>
            </a:extLst>
          </a:blip>
          <a:srcRect b="51740"/>
          <a:stretch/>
        </p:blipFill>
        <p:spPr bwMode="auto">
          <a:xfrm>
            <a:off x="152400" y="4731693"/>
            <a:ext cx="5943600" cy="1875169"/>
          </a:xfrm>
          <a:prstGeom prst="rect">
            <a:avLst/>
          </a:prstGeom>
          <a:noFill/>
          <a:ln>
            <a:noFill/>
          </a:ln>
        </p:spPr>
      </p:pic>
      <p:pic>
        <p:nvPicPr>
          <p:cNvPr id="8" name="Picture 7" descr="http://datagenetics.com/blog/march22013/c.png"/>
          <p:cNvPicPr/>
          <p:nvPr/>
        </p:nvPicPr>
        <p:blipFill rotWithShape="1">
          <a:blip r:embed="rId2">
            <a:extLst>
              <a:ext uri="{28A0092B-C50C-407E-A947-70E740481C1C}">
                <a14:useLocalDpi xmlns:a14="http://schemas.microsoft.com/office/drawing/2010/main" val="0"/>
              </a:ext>
            </a:extLst>
          </a:blip>
          <a:srcRect t="50912"/>
          <a:stretch/>
        </p:blipFill>
        <p:spPr bwMode="auto">
          <a:xfrm>
            <a:off x="6104586" y="4731693"/>
            <a:ext cx="5943600" cy="1907365"/>
          </a:xfrm>
          <a:prstGeom prst="rect">
            <a:avLst/>
          </a:prstGeom>
          <a:noFill/>
          <a:ln>
            <a:noFill/>
          </a:ln>
        </p:spPr>
      </p:pic>
      <p:grpSp>
        <p:nvGrpSpPr>
          <p:cNvPr id="11" name="Group 10"/>
          <p:cNvGrpSpPr/>
          <p:nvPr/>
        </p:nvGrpSpPr>
        <p:grpSpPr>
          <a:xfrm>
            <a:off x="156693" y="4699497"/>
            <a:ext cx="11895786" cy="1907365"/>
            <a:chOff x="152400" y="4770330"/>
            <a:chExt cx="11895786" cy="1907365"/>
          </a:xfrm>
        </p:grpSpPr>
        <p:pic>
          <p:nvPicPr>
            <p:cNvPr id="9" name="Picture 8" descr="http://datagenetics.com/blog/march22013/c.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51740"/>
            <a:stretch/>
          </p:blipFill>
          <p:spPr bwMode="auto">
            <a:xfrm>
              <a:off x="152400" y="4770330"/>
              <a:ext cx="5943600" cy="1875169"/>
            </a:xfrm>
            <a:prstGeom prst="rect">
              <a:avLst/>
            </a:prstGeom>
            <a:noFill/>
            <a:ln>
              <a:noFill/>
            </a:ln>
          </p:spPr>
        </p:pic>
        <p:pic>
          <p:nvPicPr>
            <p:cNvPr id="10" name="Picture 9" descr="http://datagenetics.com/blog/march22013/c.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50912"/>
            <a:stretch/>
          </p:blipFill>
          <p:spPr bwMode="auto">
            <a:xfrm>
              <a:off x="6104586" y="4770330"/>
              <a:ext cx="5943600" cy="1907365"/>
            </a:xfrm>
            <a:prstGeom prst="rect">
              <a:avLst/>
            </a:prstGeom>
            <a:noFill/>
            <a:ln>
              <a:noFill/>
            </a:ln>
          </p:spPr>
        </p:pic>
      </p:grpSp>
    </p:spTree>
    <p:extLst>
      <p:ext uri="{BB962C8B-B14F-4D97-AF65-F5344CB8AC3E}">
        <p14:creationId xmlns:p14="http://schemas.microsoft.com/office/powerpoint/2010/main" val="3840720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Rubik’s Cubes</a:t>
            </a:r>
            <a:endParaRPr lang="en-US" dirty="0"/>
          </a:p>
        </p:txBody>
      </p:sp>
      <p:sp>
        <p:nvSpPr>
          <p:cNvPr id="3" name="Subtitle 2"/>
          <p:cNvSpPr>
            <a:spLocks noGrp="1"/>
          </p:cNvSpPr>
          <p:nvPr>
            <p:ph type="subTitle" idx="1"/>
          </p:nvPr>
        </p:nvSpPr>
        <p:spPr/>
        <p:txBody>
          <a:bodyPr/>
          <a:lstStyle/>
          <a:p>
            <a:r>
              <a:rPr lang="en-US" dirty="0" smtClean="0"/>
              <a:t>By: Valerie Hinkle</a:t>
            </a:r>
            <a:endParaRPr lang="en-US" dirty="0"/>
          </a:p>
        </p:txBody>
      </p:sp>
      <p:pic>
        <p:nvPicPr>
          <p:cNvPr id="2050" name="Picture 2" descr="http://upload.wikimedia.org/wikipedia/commons/9/9a/Rubik's_Cube_vari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355" y="3815644"/>
            <a:ext cx="2385227" cy="147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descr="http://pics2.ds-static.com/prodimg/411354/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241" y="3720604"/>
            <a:ext cx="1668920" cy="166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4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a:r>
            <a:r>
              <a:rPr lang="en-US" dirty="0" err="1" smtClean="0"/>
              <a:t>Erno</a:t>
            </a:r>
            <a:r>
              <a:rPr lang="en-US" dirty="0" smtClean="0"/>
              <a:t> Rubik?</a:t>
            </a:r>
            <a:endParaRPr lang="en-US" dirty="0"/>
          </a:p>
        </p:txBody>
      </p:sp>
      <p:sp>
        <p:nvSpPr>
          <p:cNvPr id="3" name="Content Placeholder 2"/>
          <p:cNvSpPr>
            <a:spLocks noGrp="1"/>
          </p:cNvSpPr>
          <p:nvPr>
            <p:ph idx="1"/>
          </p:nvPr>
        </p:nvSpPr>
        <p:spPr/>
        <p:txBody>
          <a:bodyPr>
            <a:normAutofit/>
          </a:bodyPr>
          <a:lstStyle/>
          <a:p>
            <a:r>
              <a:rPr lang="en-US" sz="2000" dirty="0" err="1" smtClean="0"/>
              <a:t>Erno</a:t>
            </a:r>
            <a:r>
              <a:rPr lang="en-US" sz="2000" dirty="0" smtClean="0"/>
              <a:t> Rubik, the creator of the Rubik’s Cube, was born on July 13</a:t>
            </a:r>
            <a:r>
              <a:rPr lang="en-US" sz="2000" baseline="30000" dirty="0" smtClean="0"/>
              <a:t>th</a:t>
            </a:r>
            <a:r>
              <a:rPr lang="en-US" sz="2000" dirty="0" smtClean="0"/>
              <a:t>, 1944 in Budapest, Hungary</a:t>
            </a:r>
          </a:p>
          <a:p>
            <a:pPr lvl="0"/>
            <a:r>
              <a:rPr lang="en-US" sz="2000" dirty="0" smtClean="0"/>
              <a:t>He </a:t>
            </a:r>
            <a:r>
              <a:rPr lang="en-US" sz="2000" dirty="0"/>
              <a:t>studied sculpture at Technical University in </a:t>
            </a:r>
            <a:r>
              <a:rPr lang="en-US" sz="2000" dirty="0" smtClean="0"/>
              <a:t>Budapest </a:t>
            </a:r>
            <a:r>
              <a:rPr lang="en-US" sz="2000" dirty="0"/>
              <a:t>and </a:t>
            </a:r>
            <a:r>
              <a:rPr lang="en-US" sz="2000" dirty="0" smtClean="0"/>
              <a:t>studied architecture </a:t>
            </a:r>
            <a:r>
              <a:rPr lang="en-US" sz="2000" dirty="0"/>
              <a:t>at the Academy of Applies Arts and Design in </a:t>
            </a:r>
            <a:r>
              <a:rPr lang="en-US" sz="2000" dirty="0" smtClean="0"/>
              <a:t>Budapest</a:t>
            </a:r>
          </a:p>
          <a:p>
            <a:r>
              <a:rPr lang="en-US" sz="2000" dirty="0"/>
              <a:t>He taught design and architecture in </a:t>
            </a:r>
            <a:r>
              <a:rPr lang="en-US" sz="2000" dirty="0" smtClean="0"/>
              <a:t>Budapest</a:t>
            </a:r>
            <a:endParaRPr lang="en-US" sz="2000" dirty="0"/>
          </a:p>
        </p:txBody>
      </p:sp>
    </p:spTree>
    <p:extLst>
      <p:ext uri="{BB962C8B-B14F-4D97-AF65-F5344CB8AC3E}">
        <p14:creationId xmlns:p14="http://schemas.microsoft.com/office/powerpoint/2010/main" val="52119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he do?</a:t>
            </a:r>
            <a:endParaRPr lang="en-US" dirty="0"/>
          </a:p>
        </p:txBody>
      </p:sp>
      <p:sp>
        <p:nvSpPr>
          <p:cNvPr id="3" name="Content Placeholder 2"/>
          <p:cNvSpPr>
            <a:spLocks noGrp="1"/>
          </p:cNvSpPr>
          <p:nvPr>
            <p:ph idx="1"/>
          </p:nvPr>
        </p:nvSpPr>
        <p:spPr/>
        <p:txBody>
          <a:bodyPr>
            <a:normAutofit/>
          </a:bodyPr>
          <a:lstStyle/>
          <a:p>
            <a:r>
              <a:rPr lang="en-US" sz="2000" dirty="0"/>
              <a:t>He created the first </a:t>
            </a:r>
            <a:r>
              <a:rPr lang="en-US" sz="2000" dirty="0" smtClean="0"/>
              <a:t>working prototype of the Rubik’s </a:t>
            </a:r>
            <a:r>
              <a:rPr lang="en-US" sz="2000" dirty="0"/>
              <a:t>cube in </a:t>
            </a:r>
            <a:r>
              <a:rPr lang="en-US" sz="2000" dirty="0" smtClean="0"/>
              <a:t>1974</a:t>
            </a:r>
          </a:p>
          <a:p>
            <a:r>
              <a:rPr lang="en-US" sz="2000" dirty="0" smtClean="0"/>
              <a:t>He spent months trying to solve it and finally came up with an algorithm</a:t>
            </a:r>
            <a:endParaRPr lang="en-US" sz="2000" dirty="0"/>
          </a:p>
          <a:p>
            <a:r>
              <a:rPr lang="en-US" sz="2000" dirty="0" smtClean="0"/>
              <a:t>He patented the cube in 1975</a:t>
            </a:r>
          </a:p>
          <a:p>
            <a:r>
              <a:rPr lang="en-US" sz="2000" dirty="0" smtClean="0"/>
              <a:t>The cubes were being manufactured in Hungary in 1977</a:t>
            </a:r>
          </a:p>
          <a:p>
            <a:r>
              <a:rPr lang="en-US" sz="2000" dirty="0" smtClean="0"/>
              <a:t>He introduced the cube to the U.S. in 1980</a:t>
            </a:r>
            <a:endParaRPr lang="en-US" sz="2000" dirty="0"/>
          </a:p>
          <a:p>
            <a:r>
              <a:rPr lang="en-US" sz="2000" dirty="0" smtClean="0"/>
              <a:t>Solving the Rubik’s cube became a competitive event around 1982</a:t>
            </a:r>
            <a:endParaRPr lang="en-US" sz="2000" dirty="0"/>
          </a:p>
        </p:txBody>
      </p:sp>
    </p:spTree>
    <p:extLst>
      <p:ext uri="{BB962C8B-B14F-4D97-AF65-F5344CB8AC3E}">
        <p14:creationId xmlns:p14="http://schemas.microsoft.com/office/powerpoint/2010/main" val="128372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Rubik’s Cube</a:t>
            </a:r>
            <a:endParaRPr lang="en-US" dirty="0"/>
          </a:p>
        </p:txBody>
      </p:sp>
      <p:sp>
        <p:nvSpPr>
          <p:cNvPr id="3" name="Content Placeholder 2"/>
          <p:cNvSpPr>
            <a:spLocks noGrp="1"/>
          </p:cNvSpPr>
          <p:nvPr>
            <p:ph idx="1"/>
          </p:nvPr>
        </p:nvSpPr>
        <p:spPr/>
        <p:txBody>
          <a:bodyPr>
            <a:normAutofit/>
          </a:bodyPr>
          <a:lstStyle/>
          <a:p>
            <a:r>
              <a:rPr lang="en-US" sz="2000" dirty="0" smtClean="0"/>
              <a:t>It is engaging and </a:t>
            </a:r>
            <a:r>
              <a:rPr lang="en-US" sz="2000" dirty="0" smtClean="0"/>
              <a:t>strengthens brain </a:t>
            </a:r>
            <a:r>
              <a:rPr lang="en-US" sz="2000" dirty="0" smtClean="0"/>
              <a:t>cells</a:t>
            </a:r>
          </a:p>
          <a:p>
            <a:r>
              <a:rPr lang="en-US" sz="2000" dirty="0" smtClean="0"/>
              <a:t>It helps to increase concentration for figuring out the algorithms</a:t>
            </a:r>
          </a:p>
          <a:p>
            <a:r>
              <a:rPr lang="en-US" sz="2000" dirty="0" smtClean="0"/>
              <a:t>It improves your hand-eye coordination</a:t>
            </a:r>
          </a:p>
          <a:p>
            <a:r>
              <a:rPr lang="en-US" sz="2000" dirty="0" smtClean="0"/>
              <a:t>It strengthens your patience to figure things out</a:t>
            </a:r>
          </a:p>
          <a:p>
            <a:r>
              <a:rPr lang="en-US" sz="2000" dirty="0" smtClean="0"/>
              <a:t>It increases you mental reflexes because you have to be aware of all the pieces</a:t>
            </a:r>
          </a:p>
          <a:p>
            <a:r>
              <a:rPr lang="en-US" sz="2000" dirty="0" smtClean="0"/>
              <a:t>It strengthens short-term memory</a:t>
            </a:r>
            <a:endParaRPr lang="en-US" sz="2000" dirty="0"/>
          </a:p>
        </p:txBody>
      </p:sp>
    </p:spTree>
    <p:extLst>
      <p:ext uri="{BB962C8B-B14F-4D97-AF65-F5344CB8AC3E}">
        <p14:creationId xmlns:p14="http://schemas.microsoft.com/office/powerpoint/2010/main" val="413571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algorithm</a:t>
            </a:r>
            <a:endParaRPr lang="en-US" dirty="0"/>
          </a:p>
        </p:txBody>
      </p:sp>
      <p:sp>
        <p:nvSpPr>
          <p:cNvPr id="3" name="Content Placeholder 2"/>
          <p:cNvSpPr>
            <a:spLocks noGrp="1"/>
          </p:cNvSpPr>
          <p:nvPr>
            <p:ph sz="half" idx="1"/>
          </p:nvPr>
        </p:nvSpPr>
        <p:spPr>
          <a:xfrm>
            <a:off x="1066800" y="2103120"/>
            <a:ext cx="4754880" cy="4250788"/>
          </a:xfrm>
        </p:spPr>
        <p:txBody>
          <a:bodyPr>
            <a:normAutofit lnSpcReduction="10000"/>
          </a:bodyPr>
          <a:lstStyle/>
          <a:p>
            <a:r>
              <a:rPr lang="en-US" dirty="0"/>
              <a:t>There is only one solution out of about 43 quintillion possible combinations to make out of that cube</a:t>
            </a:r>
          </a:p>
          <a:p>
            <a:r>
              <a:rPr lang="en-US" dirty="0" err="1"/>
              <a:t>Erno</a:t>
            </a:r>
            <a:r>
              <a:rPr lang="en-US" dirty="0"/>
              <a:t> Rubik spent months figuring it out and came up with these algorithms for different situations:</a:t>
            </a:r>
          </a:p>
          <a:p>
            <a:pPr marL="0" indent="0">
              <a:buNone/>
            </a:pPr>
            <a:r>
              <a:rPr lang="en-US" dirty="0"/>
              <a:t>Notation:</a:t>
            </a:r>
          </a:p>
          <a:p>
            <a:pPr marL="0" indent="0">
              <a:buNone/>
            </a:pPr>
            <a:r>
              <a:rPr lang="en-US" dirty="0"/>
              <a:t>F = front side or the side facing you</a:t>
            </a:r>
          </a:p>
          <a:p>
            <a:pPr marL="0" indent="0">
              <a:buNone/>
            </a:pPr>
            <a:r>
              <a:rPr lang="en-US" dirty="0"/>
              <a:t>U = top side</a:t>
            </a:r>
          </a:p>
          <a:p>
            <a:pPr marL="0" indent="0">
              <a:buNone/>
            </a:pPr>
            <a:r>
              <a:rPr lang="en-US" dirty="0"/>
              <a:t>L = left side</a:t>
            </a:r>
          </a:p>
          <a:p>
            <a:pPr marL="0" indent="0">
              <a:buNone/>
            </a:pPr>
            <a:r>
              <a:rPr lang="en-US" dirty="0"/>
              <a:t>R = right side</a:t>
            </a:r>
          </a:p>
          <a:p>
            <a:pPr marL="0" indent="0">
              <a:buNone/>
            </a:pPr>
            <a:r>
              <a:rPr lang="en-US" dirty="0"/>
              <a:t>D = down </a:t>
            </a:r>
            <a:r>
              <a:rPr lang="en-US" dirty="0" smtClean="0"/>
              <a:t>side</a:t>
            </a:r>
          </a:p>
          <a:p>
            <a:pPr marL="0" indent="0">
              <a:buNone/>
            </a:pPr>
            <a:r>
              <a:rPr lang="en-US" dirty="0" smtClean="0"/>
              <a:t>B = bottom side</a:t>
            </a:r>
            <a:endParaRPr lang="en-US" dirty="0"/>
          </a:p>
        </p:txBody>
      </p:sp>
      <p:sp>
        <p:nvSpPr>
          <p:cNvPr id="4" name="Content Placeholder 3"/>
          <p:cNvSpPr>
            <a:spLocks noGrp="1"/>
          </p:cNvSpPr>
          <p:nvPr>
            <p:ph sz="half" idx="2"/>
          </p:nvPr>
        </p:nvSpPr>
        <p:spPr>
          <a:xfrm>
            <a:off x="6370320" y="2103120"/>
            <a:ext cx="4754880" cy="4250788"/>
          </a:xfrm>
        </p:spPr>
        <p:txBody>
          <a:bodyPr>
            <a:normAutofit lnSpcReduction="10000"/>
          </a:bodyPr>
          <a:lstStyle/>
          <a:p>
            <a:pPr marL="0" indent="0">
              <a:buNone/>
            </a:pPr>
            <a:r>
              <a:rPr lang="en-US" dirty="0" smtClean="0"/>
              <a:t>Algorithm Notation:</a:t>
            </a:r>
          </a:p>
          <a:p>
            <a:pPr marL="0" indent="0">
              <a:buNone/>
            </a:pPr>
            <a:r>
              <a:rPr lang="en-US" dirty="0" smtClean="0"/>
              <a:t>F = front side clockwise 90º</a:t>
            </a:r>
          </a:p>
          <a:p>
            <a:pPr marL="0" indent="0">
              <a:buNone/>
            </a:pPr>
            <a:r>
              <a:rPr lang="en-US" dirty="0" smtClean="0"/>
              <a:t>F’ (prime) = front side counterclockwise 90º</a:t>
            </a:r>
          </a:p>
          <a:p>
            <a:pPr marL="0" indent="0">
              <a:buNone/>
            </a:pPr>
            <a:r>
              <a:rPr lang="en-US" dirty="0" smtClean="0"/>
              <a:t>2F = front side clockwise 180º</a:t>
            </a:r>
          </a:p>
          <a:p>
            <a:pPr marL="0" indent="0">
              <a:buNone/>
            </a:pPr>
            <a:r>
              <a:rPr lang="en-US" dirty="0" smtClean="0"/>
              <a:t>And so on</a:t>
            </a:r>
          </a:p>
          <a:p>
            <a:pPr marL="0" indent="0">
              <a:buNone/>
            </a:pPr>
            <a:r>
              <a:rPr lang="en-US" dirty="0" smtClean="0"/>
              <a:t>There are so many algorithms </a:t>
            </a:r>
            <a:r>
              <a:rPr lang="en-US" dirty="0" smtClean="0"/>
              <a:t>to solve the cube and other algorithms to solve parts of the cube</a:t>
            </a:r>
            <a:endParaRPr lang="en-US" dirty="0" smtClean="0"/>
          </a:p>
          <a:p>
            <a:pPr marL="0" indent="0">
              <a:buNone/>
            </a:pPr>
            <a:r>
              <a:rPr lang="en-US" dirty="0">
                <a:hlinkClick r:id="rId2"/>
              </a:rPr>
              <a:t>http://www.cs.swarthmore.edu/~</a:t>
            </a:r>
            <a:r>
              <a:rPr lang="en-US" dirty="0" smtClean="0">
                <a:hlinkClick r:id="rId2"/>
              </a:rPr>
              <a:t>knerr/helps/rcube.html</a:t>
            </a:r>
            <a:r>
              <a:rPr lang="en-US" dirty="0" smtClean="0"/>
              <a:t> </a:t>
            </a:r>
          </a:p>
          <a:p>
            <a:pPr marL="0" indent="0">
              <a:buNone/>
            </a:pPr>
            <a:r>
              <a:rPr lang="en-US" dirty="0"/>
              <a:t> </a:t>
            </a:r>
            <a:r>
              <a:rPr lang="en-US" dirty="0" smtClean="0"/>
              <a:t> </a:t>
            </a:r>
          </a:p>
        </p:txBody>
      </p:sp>
      <p:sp>
        <p:nvSpPr>
          <p:cNvPr id="5" name="TextBox 4"/>
          <p:cNvSpPr txBox="1"/>
          <p:nvPr/>
        </p:nvSpPr>
        <p:spPr>
          <a:xfrm>
            <a:off x="6370320" y="682063"/>
            <a:ext cx="4205111" cy="646331"/>
          </a:xfrm>
          <a:prstGeom prst="rect">
            <a:avLst/>
          </a:prstGeom>
          <a:noFill/>
        </p:spPr>
        <p:txBody>
          <a:bodyPr wrap="square" rtlCol="0">
            <a:spAutoFit/>
          </a:bodyPr>
          <a:lstStyle/>
          <a:p>
            <a:r>
              <a:rPr lang="en-US" dirty="0" smtClean="0"/>
              <a:t>On every side the middle piece color is the color that side is</a:t>
            </a:r>
            <a:endParaRPr lang="en-US" dirty="0"/>
          </a:p>
        </p:txBody>
      </p:sp>
    </p:spTree>
    <p:extLst>
      <p:ext uri="{BB962C8B-B14F-4D97-AF65-F5344CB8AC3E}">
        <p14:creationId xmlns:p14="http://schemas.microsoft.com/office/powerpoint/2010/main" val="188134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3x3 cube has </a:t>
            </a:r>
            <a:r>
              <a:rPr lang="en-US" dirty="0" smtClean="0"/>
              <a:t>26 </a:t>
            </a:r>
            <a:r>
              <a:rPr lang="en-US" dirty="0" smtClean="0"/>
              <a:t>min-cubes in it, each with different turn systems</a:t>
            </a:r>
            <a:endParaRPr lang="en-US" dirty="0"/>
          </a:p>
        </p:txBody>
      </p:sp>
      <p:sp>
        <p:nvSpPr>
          <p:cNvPr id="4" name="Content Placeholder 3"/>
          <p:cNvSpPr>
            <a:spLocks noGrp="1"/>
          </p:cNvSpPr>
          <p:nvPr>
            <p:ph sz="half" idx="2"/>
          </p:nvPr>
        </p:nvSpPr>
        <p:spPr/>
        <p:txBody>
          <a:bodyPr/>
          <a:lstStyle/>
          <a:p>
            <a:pPr marL="0" indent="0">
              <a:buNone/>
            </a:pPr>
            <a:r>
              <a:rPr lang="en-US" dirty="0" smtClean="0"/>
              <a:t>Each middle piece is the color of that side – there are </a:t>
            </a:r>
            <a:r>
              <a:rPr lang="en-US" dirty="0" smtClean="0"/>
              <a:t>6 </a:t>
            </a:r>
            <a:r>
              <a:rPr lang="en-US" dirty="0" smtClean="0"/>
              <a:t>of those</a:t>
            </a:r>
          </a:p>
          <a:p>
            <a:pPr marL="0" indent="0">
              <a:buNone/>
            </a:pPr>
            <a:r>
              <a:rPr lang="en-US" dirty="0" smtClean="0"/>
              <a:t>The corner pieces can be switched around so that they are on the right sides but they can’t be moved from the corners – there are 8 corners</a:t>
            </a:r>
          </a:p>
          <a:p>
            <a:pPr marL="0" indent="0">
              <a:buNone/>
            </a:pPr>
            <a:r>
              <a:rPr lang="en-US" dirty="0" smtClean="0"/>
              <a:t>The </a:t>
            </a:r>
            <a:r>
              <a:rPr lang="en-US" dirty="0" smtClean="0"/>
              <a:t>middle pieces </a:t>
            </a:r>
            <a:r>
              <a:rPr lang="en-US" dirty="0" smtClean="0"/>
              <a:t>can be moved and switched around with other </a:t>
            </a:r>
            <a:r>
              <a:rPr lang="en-US" dirty="0" smtClean="0"/>
              <a:t>middle pieces </a:t>
            </a:r>
            <a:r>
              <a:rPr lang="en-US" dirty="0" smtClean="0"/>
              <a:t>– there are </a:t>
            </a:r>
            <a:r>
              <a:rPr lang="en-US" dirty="0" smtClean="0"/>
              <a:t>12 </a:t>
            </a:r>
            <a:r>
              <a:rPr lang="en-US" dirty="0" smtClean="0"/>
              <a:t>of those</a:t>
            </a:r>
          </a:p>
          <a:p>
            <a:pPr marL="0" indent="0">
              <a:buNone/>
            </a:pPr>
            <a:r>
              <a:rPr lang="en-US" dirty="0" smtClean="0"/>
              <a:t>They all have specific turning patterns</a:t>
            </a:r>
            <a:endParaRPr lang="en-US" dirty="0"/>
          </a:p>
        </p:txBody>
      </p:sp>
      <p:pic>
        <p:nvPicPr>
          <p:cNvPr id="5" name="Content Placeholder 4" descr="http://upload.wikimedia.org/wikipedia/commons/b/bc/Rubiks_cube_inside.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103120"/>
            <a:ext cx="4443046" cy="3749040"/>
          </a:xfrm>
          <a:prstGeom prst="rect">
            <a:avLst/>
          </a:prstGeom>
          <a:noFill/>
          <a:ln>
            <a:noFill/>
          </a:ln>
        </p:spPr>
      </p:pic>
    </p:spTree>
    <p:extLst>
      <p:ext uri="{BB962C8B-B14F-4D97-AF65-F5344CB8AC3E}">
        <p14:creationId xmlns:p14="http://schemas.microsoft.com/office/powerpoint/2010/main" val="4094788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relate to what we have learned in STEM class?</a:t>
            </a:r>
            <a:endParaRPr lang="en-US" dirty="0"/>
          </a:p>
        </p:txBody>
      </p:sp>
      <p:sp>
        <p:nvSpPr>
          <p:cNvPr id="3" name="Content Placeholder 2"/>
          <p:cNvSpPr>
            <a:spLocks noGrp="1"/>
          </p:cNvSpPr>
          <p:nvPr>
            <p:ph idx="1"/>
          </p:nvPr>
        </p:nvSpPr>
        <p:spPr/>
        <p:txBody>
          <a:bodyPr/>
          <a:lstStyle/>
          <a:p>
            <a:r>
              <a:rPr lang="en-US" dirty="0"/>
              <a:t>A Rubik’s cube is a platonic solid</a:t>
            </a:r>
          </a:p>
          <a:p>
            <a:r>
              <a:rPr lang="en-US" dirty="0"/>
              <a:t>A Rubik’s cube is made of 24 smaller cubes, each with a certain move notation</a:t>
            </a:r>
          </a:p>
          <a:p>
            <a:r>
              <a:rPr lang="en-US" dirty="0"/>
              <a:t>Cubes can be topologically manipulated to become any shape that is one simple lump</a:t>
            </a:r>
          </a:p>
          <a:p>
            <a:r>
              <a:rPr lang="en-US" dirty="0"/>
              <a:t>A cube is a shape prominent to Euclidean Geometry</a:t>
            </a:r>
          </a:p>
          <a:p>
            <a:endParaRPr lang="en-US" dirty="0"/>
          </a:p>
        </p:txBody>
      </p:sp>
    </p:spTree>
    <p:extLst>
      <p:ext uri="{BB962C8B-B14F-4D97-AF65-F5344CB8AC3E}">
        <p14:creationId xmlns:p14="http://schemas.microsoft.com/office/powerpoint/2010/main" val="4294001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pPr marL="0" indent="0">
              <a:buNone/>
            </a:pPr>
            <a:r>
              <a:rPr lang="en-US" dirty="0"/>
              <a:t>Guy solves Rubik’s cube in 6 seconds</a:t>
            </a:r>
          </a:p>
          <a:p>
            <a:pPr marL="0" indent="0">
              <a:buNone/>
            </a:pPr>
            <a:r>
              <a:rPr lang="en-US" dirty="0">
                <a:hlinkClick r:id="rId2"/>
              </a:rPr>
              <a:t>https://</a:t>
            </a:r>
            <a:r>
              <a:rPr lang="en-US" dirty="0" smtClean="0">
                <a:hlinkClick r:id="rId2"/>
              </a:rPr>
              <a:t>www.youtube.com/watch?v=wIvHw17vuGU</a:t>
            </a:r>
            <a:endParaRPr lang="en-US" dirty="0" smtClean="0"/>
          </a:p>
          <a:p>
            <a:pPr marL="0" indent="0">
              <a:buNone/>
            </a:pPr>
            <a:endParaRPr lang="en-US" dirty="0" smtClean="0"/>
          </a:p>
          <a:p>
            <a:pPr marL="0" indent="0">
              <a:buNone/>
            </a:pPr>
            <a:r>
              <a:rPr lang="en-US" dirty="0" smtClean="0"/>
              <a:t>How to solve a Rubik's Cube (beginners method)</a:t>
            </a:r>
            <a:endParaRPr lang="en-US" dirty="0">
              <a:hlinkClick r:id="rId3"/>
            </a:endParaRPr>
          </a:p>
          <a:p>
            <a:pPr marL="0" indent="0">
              <a:buNone/>
            </a:pPr>
            <a:r>
              <a:rPr lang="en-US" dirty="0" smtClean="0">
                <a:hlinkClick r:id="rId3"/>
              </a:rPr>
              <a:t>https</a:t>
            </a:r>
            <a:r>
              <a:rPr lang="en-US" dirty="0">
                <a:hlinkClick r:id="rId3"/>
              </a:rPr>
              <a:t>://</a:t>
            </a:r>
            <a:r>
              <a:rPr lang="en-US" dirty="0" smtClean="0">
                <a:hlinkClick r:id="rId3"/>
              </a:rPr>
              <a:t>www.youtube.com/watch?v=tYmtdFM1Zwk</a:t>
            </a:r>
            <a:r>
              <a:rPr lang="en-US" dirty="0" smtClean="0"/>
              <a:t>  </a:t>
            </a:r>
            <a:endParaRPr lang="en-US" dirty="0"/>
          </a:p>
        </p:txBody>
      </p:sp>
    </p:spTree>
    <p:extLst>
      <p:ext uri="{BB962C8B-B14F-4D97-AF65-F5344CB8AC3E}">
        <p14:creationId xmlns:p14="http://schemas.microsoft.com/office/powerpoint/2010/main" val="3546484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sz="half" idx="1"/>
          </p:nvPr>
        </p:nvSpPr>
        <p:spPr/>
        <p:txBody>
          <a:bodyPr>
            <a:noAutofit/>
          </a:bodyPr>
          <a:lstStyle/>
          <a:p>
            <a:r>
              <a:rPr lang="en-US" sz="1100" dirty="0">
                <a:hlinkClick r:id="rId3"/>
              </a:rPr>
              <a:t>http://www.merriam-webster.com/dictionary/number%20theory</a:t>
            </a:r>
            <a:endParaRPr lang="en-US" sz="1100" dirty="0"/>
          </a:p>
          <a:p>
            <a:r>
              <a:rPr lang="en-US" sz="1100" dirty="0">
                <a:hlinkClick r:id="rId4"/>
              </a:rPr>
              <a:t>http://www.merriam-webster.com/dictionary/point+set+topology?show=0&amp;t=1416158499</a:t>
            </a:r>
            <a:endParaRPr lang="en-US" sz="1100" dirty="0"/>
          </a:p>
          <a:p>
            <a:r>
              <a:rPr lang="en-US" sz="1100" dirty="0">
                <a:hlinkClick r:id="rId5"/>
              </a:rPr>
              <a:t>http://www.merriam-webster.com/dictionary/set%20theory</a:t>
            </a:r>
            <a:endParaRPr lang="en-US" sz="1100" dirty="0"/>
          </a:p>
          <a:p>
            <a:r>
              <a:rPr lang="en-US" sz="1100" dirty="0">
                <a:hlinkClick r:id="rId6"/>
              </a:rPr>
              <a:t>http://ecademy.agnesscott.edu/~lriddle/ifs/siertri/sierbio.htm</a:t>
            </a:r>
            <a:endParaRPr lang="en-US" sz="1100" dirty="0"/>
          </a:p>
          <a:p>
            <a:r>
              <a:rPr lang="en-US" sz="1100" dirty="0">
                <a:hlinkClick r:id="rId7"/>
              </a:rPr>
              <a:t>http://math.bu.edu/DYSYS/chaos-game/sierp-det.GIF</a:t>
            </a:r>
            <a:endParaRPr lang="en-US" sz="1100" dirty="0"/>
          </a:p>
          <a:p>
            <a:r>
              <a:rPr lang="en-US" sz="1100" dirty="0">
                <a:hlinkClick r:id="rId8"/>
              </a:rPr>
              <a:t>http://theiff.org/images/menger/menger1.gif</a:t>
            </a:r>
            <a:endParaRPr lang="en-US" sz="1100" dirty="0"/>
          </a:p>
          <a:p>
            <a:r>
              <a:rPr lang="en-US" sz="1100" dirty="0">
                <a:hlinkClick r:id="rId9"/>
              </a:rPr>
              <a:t>http://www.ics.uci.edu/~eppstein/junkyard/robertd/tetrarray.gif</a:t>
            </a:r>
            <a:endParaRPr lang="en-US" sz="1100" dirty="0"/>
          </a:p>
          <a:p>
            <a:r>
              <a:rPr lang="en-US" sz="1100" dirty="0">
                <a:hlinkClick r:id="rId10"/>
              </a:rPr>
              <a:t>http://fractalfoundation.org/OFC/OFC-2-2.html</a:t>
            </a:r>
            <a:endParaRPr lang="en-US" sz="1100" dirty="0"/>
          </a:p>
          <a:p>
            <a:r>
              <a:rPr lang="en-US" sz="1100" dirty="0">
                <a:hlinkClick r:id="rId11"/>
              </a:rPr>
              <a:t>http://paulbourke.net/fractals/gasket/</a:t>
            </a:r>
            <a:endParaRPr lang="en-US" sz="1100" dirty="0"/>
          </a:p>
          <a:p>
            <a:r>
              <a:rPr lang="en-US" sz="1100" dirty="0">
                <a:hlinkClick r:id="rId12"/>
              </a:rPr>
              <a:t>http://www-history.mcs.st-andrews.ac.uk/Biographies/Sierpinski.html</a:t>
            </a:r>
            <a:endParaRPr lang="en-US" sz="1100" dirty="0"/>
          </a:p>
          <a:p>
            <a:r>
              <a:rPr lang="en-US" sz="1100" dirty="0">
                <a:hlinkClick r:id="rId12"/>
              </a:rPr>
              <a:t>http://www-history.mcs.st-andrews.ac.uk/Biographies/Sierpinski.html</a:t>
            </a:r>
            <a:endParaRPr lang="en-US" sz="1100" dirty="0"/>
          </a:p>
          <a:p>
            <a:r>
              <a:rPr lang="en-US" sz="1100" dirty="0">
                <a:hlinkClick r:id="rId13"/>
              </a:rPr>
              <a:t>http://www.oxforddictionaries.com/us/definition/american_english/Sierpinski-triangle</a:t>
            </a:r>
            <a:endParaRPr lang="en-US" sz="1100" dirty="0"/>
          </a:p>
          <a:p>
            <a:endParaRPr lang="en-US" sz="1100" dirty="0"/>
          </a:p>
        </p:txBody>
      </p:sp>
      <p:sp>
        <p:nvSpPr>
          <p:cNvPr id="4" name="Content Placeholder 3"/>
          <p:cNvSpPr>
            <a:spLocks noGrp="1"/>
          </p:cNvSpPr>
          <p:nvPr>
            <p:ph sz="half" idx="2"/>
          </p:nvPr>
        </p:nvSpPr>
        <p:spPr/>
        <p:txBody>
          <a:bodyPr>
            <a:noAutofit/>
          </a:bodyPr>
          <a:lstStyle/>
          <a:p>
            <a:r>
              <a:rPr lang="en-US" sz="1100" dirty="0">
                <a:hlinkClick r:id="rId14"/>
              </a:rPr>
              <a:t>http://en.wikipedia.org/wiki/Sierpinski_carpet#mediaviewer/File:Animated_Sierpinski_carpet.gif</a:t>
            </a:r>
            <a:endParaRPr lang="en-US" sz="1100" dirty="0"/>
          </a:p>
          <a:p>
            <a:r>
              <a:rPr lang="en-US" sz="1100" dirty="0">
                <a:hlinkClick r:id="rId15"/>
              </a:rPr>
              <a:t>http://ncatlab.org/nlab/show/Sierpinski+space#as_a_classifer_for_closed_subspaces</a:t>
            </a:r>
            <a:endParaRPr lang="en-US" sz="1100" dirty="0"/>
          </a:p>
          <a:p>
            <a:r>
              <a:rPr lang="en-US" sz="1100" dirty="0">
                <a:hlinkClick r:id="rId16"/>
              </a:rPr>
              <a:t>http://www.robertdickau.com/hilbert3d.html</a:t>
            </a:r>
            <a:endParaRPr lang="en-US" sz="1100" dirty="0"/>
          </a:p>
          <a:p>
            <a:r>
              <a:rPr lang="en-US" sz="1100" dirty="0">
                <a:hlinkClick r:id="rId17"/>
              </a:rPr>
              <a:t>http://www.robertdickau.com/sierpinskiarrow.html</a:t>
            </a:r>
            <a:endParaRPr lang="en-US" sz="1100" dirty="0"/>
          </a:p>
          <a:p>
            <a:r>
              <a:rPr lang="en-US" sz="1100" dirty="0">
                <a:hlinkClick r:id="rId18"/>
              </a:rPr>
              <a:t>http://yozh.org/wp/wp-content/uploads/2010/10/hilbert-0-3.png</a:t>
            </a:r>
            <a:endParaRPr lang="en-US" sz="1100" dirty="0"/>
          </a:p>
          <a:p>
            <a:r>
              <a:rPr lang="en-US" sz="1100" dirty="0">
                <a:hlinkClick r:id="rId19"/>
              </a:rPr>
              <a:t>http://mathworld.wolfram.com/HilbertCurve.html</a:t>
            </a:r>
            <a:endParaRPr lang="en-US" sz="1100" dirty="0"/>
          </a:p>
          <a:p>
            <a:r>
              <a:rPr lang="en-US" sz="1100" dirty="0">
                <a:hlinkClick r:id="rId20"/>
              </a:rPr>
              <a:t>http://demonstrations.wolfram.com/TheMengerSponge/</a:t>
            </a:r>
            <a:endParaRPr lang="en-US" sz="1100" dirty="0"/>
          </a:p>
          <a:p>
            <a:r>
              <a:rPr lang="en-US" sz="1100" dirty="0">
                <a:hlinkClick r:id="rId21"/>
              </a:rPr>
              <a:t>http://upload.wikimedia.org/wikipedia/commons/d/de/Menger_sponge_(Level_0-3).jpg</a:t>
            </a:r>
            <a:endParaRPr lang="en-US" sz="1100" dirty="0"/>
          </a:p>
          <a:p>
            <a:r>
              <a:rPr lang="en-US" sz="1100" dirty="0">
                <a:hlinkClick r:id="rId22"/>
              </a:rPr>
              <a:t>http://</a:t>
            </a:r>
            <a:r>
              <a:rPr lang="en-US" sz="1100" dirty="0" smtClean="0">
                <a:hlinkClick r:id="rId22"/>
              </a:rPr>
              <a:t>upload.wikimedia.org/wikipedia/commons/thumb/e/ee/Rubik's_Cube_cropped.jpg/686px-Rubik's_Cube_cropped.jpg</a:t>
            </a:r>
            <a:endParaRPr lang="en-US" sz="1100" dirty="0" smtClean="0"/>
          </a:p>
          <a:p>
            <a:r>
              <a:rPr lang="en-US" sz="1100" dirty="0">
                <a:hlinkClick r:id="rId23"/>
              </a:rPr>
              <a:t>http://</a:t>
            </a:r>
            <a:r>
              <a:rPr lang="en-US" sz="1100" dirty="0" smtClean="0">
                <a:hlinkClick r:id="rId23"/>
              </a:rPr>
              <a:t>www.edupress.pl/gfx/edupress/pl/defaultaktualnosci/569/128/1/2061037933.jpg</a:t>
            </a:r>
            <a:endParaRPr lang="en-US" sz="1100" dirty="0" smtClean="0"/>
          </a:p>
          <a:p>
            <a:r>
              <a:rPr lang="en-US" sz="1100" dirty="0">
                <a:hlinkClick r:id="rId24"/>
              </a:rPr>
              <a:t>http://</a:t>
            </a:r>
            <a:r>
              <a:rPr lang="en-US" sz="1100" dirty="0" smtClean="0">
                <a:hlinkClick r:id="rId24"/>
              </a:rPr>
              <a:t>paulbourke.net/fractals/gasket/angelo.gif</a:t>
            </a:r>
            <a:endParaRPr lang="en-US" sz="1100" dirty="0"/>
          </a:p>
          <a:p>
            <a:endParaRPr lang="en-US" sz="1100" dirty="0" smtClean="0"/>
          </a:p>
        </p:txBody>
      </p:sp>
    </p:spTree>
    <p:extLst>
      <p:ext uri="{BB962C8B-B14F-4D97-AF65-F5344CB8AC3E}">
        <p14:creationId xmlns:p14="http://schemas.microsoft.com/office/powerpoint/2010/main" val="793828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 Continued</a:t>
            </a:r>
            <a:endParaRPr lang="en-US" dirty="0"/>
          </a:p>
        </p:txBody>
      </p:sp>
      <p:sp>
        <p:nvSpPr>
          <p:cNvPr id="3" name="Content Placeholder 2"/>
          <p:cNvSpPr>
            <a:spLocks noGrp="1"/>
          </p:cNvSpPr>
          <p:nvPr>
            <p:ph sz="half" idx="1"/>
          </p:nvPr>
        </p:nvSpPr>
        <p:spPr/>
        <p:txBody>
          <a:bodyPr>
            <a:noAutofit/>
          </a:bodyPr>
          <a:lstStyle/>
          <a:p>
            <a:r>
              <a:rPr lang="en-US" sz="1100" dirty="0">
                <a:hlinkClick r:id="rId2"/>
              </a:rPr>
              <a:t>http://www-history.mcs.st-andrews.ac.uk/Biographies/Hilbert.html</a:t>
            </a:r>
            <a:endParaRPr lang="en-US" sz="1100" dirty="0"/>
          </a:p>
          <a:p>
            <a:r>
              <a:rPr lang="en-US" sz="1100" u="sng" dirty="0">
                <a:hlinkClick r:id="rId3"/>
              </a:rPr>
              <a:t>http://datagenetics.com/blog/march22013/c.png</a:t>
            </a:r>
            <a:endParaRPr lang="en-US" sz="1100" dirty="0"/>
          </a:p>
          <a:p>
            <a:r>
              <a:rPr lang="en-US" sz="1100" u="sng" dirty="0">
                <a:hlinkClick r:id="rId4"/>
              </a:rPr>
              <a:t>http://www.robertdickau.com/mooresier6.png</a:t>
            </a:r>
            <a:endParaRPr lang="en-US" sz="1100" dirty="0"/>
          </a:p>
          <a:p>
            <a:r>
              <a:rPr lang="en-US" sz="1100" u="sng" dirty="0">
                <a:hlinkClick r:id="rId5"/>
              </a:rPr>
              <a:t>http://1.bp.blogspot.com/-Yu3EUX3fGVE/Ty8ExxA42rI/AAAAAAAAAEE/VVklbL7J4UA/s1600/Screen%2BShot%2B2012-02-05%2Bat%2B22.35.32.png</a:t>
            </a:r>
            <a:endParaRPr lang="en-US" sz="1100" dirty="0"/>
          </a:p>
          <a:p>
            <a:r>
              <a:rPr lang="en-US" sz="1100" u="sng" dirty="0">
                <a:hlinkClick r:id="rId6"/>
              </a:rPr>
              <a:t>http://upload.wikimedia.org/wikipedia/commons/5/52/Menger-Schwamm-farbig.png</a:t>
            </a:r>
            <a:endParaRPr lang="en-US" sz="1100" dirty="0"/>
          </a:p>
          <a:p>
            <a:r>
              <a:rPr lang="en-US" sz="1100" dirty="0">
                <a:hlinkClick r:id="rId7"/>
              </a:rPr>
              <a:t>http://pc-ua.com.ua/images/line2.JPG</a:t>
            </a:r>
            <a:endParaRPr lang="en-US" sz="1100" dirty="0"/>
          </a:p>
          <a:p>
            <a:r>
              <a:rPr lang="en-US" sz="1100" dirty="0">
                <a:hlinkClick r:id="rId8"/>
              </a:rPr>
              <a:t>https://www.vismath.eu/en/3d-models/hilbert-curve-3d-print</a:t>
            </a:r>
            <a:endParaRPr lang="en-US" sz="1100" dirty="0"/>
          </a:p>
          <a:p>
            <a:r>
              <a:rPr lang="en-US" sz="1100" dirty="0">
                <a:hlinkClick r:id="rId9"/>
              </a:rPr>
              <a:t>http://www.slideshare.net/theblackcatcomesback/david-hilbert-presentation</a:t>
            </a:r>
            <a:endParaRPr lang="en-US" sz="1100" dirty="0"/>
          </a:p>
          <a:p>
            <a:r>
              <a:rPr lang="en-US" sz="1100" dirty="0">
                <a:hlinkClick r:id="rId10"/>
              </a:rPr>
              <a:t>http://www.soc.napier.ac.uk/~cs66/hilbert.html</a:t>
            </a:r>
            <a:endParaRPr lang="en-US" sz="1100" dirty="0"/>
          </a:p>
          <a:p>
            <a:r>
              <a:rPr lang="en-US" sz="1100" dirty="0">
                <a:hlinkClick r:id="rId11"/>
              </a:rPr>
              <a:t>http://www.jasondavies.com/hilbert-curve/</a:t>
            </a:r>
            <a:endParaRPr lang="en-US" sz="1100" dirty="0"/>
          </a:p>
          <a:p>
            <a:r>
              <a:rPr lang="en-US" sz="1100" u="sng" dirty="0">
                <a:hlinkClick r:id="rId12"/>
              </a:rPr>
              <a:t>http://www.britannica.com/EBchecked/topic/511991/Erno-Rubik</a:t>
            </a:r>
            <a:endParaRPr lang="en-US" sz="1100" dirty="0"/>
          </a:p>
          <a:p>
            <a:endParaRPr lang="en-US" sz="1100" dirty="0"/>
          </a:p>
        </p:txBody>
      </p:sp>
      <p:sp>
        <p:nvSpPr>
          <p:cNvPr id="4" name="Content Placeholder 3"/>
          <p:cNvSpPr>
            <a:spLocks noGrp="1"/>
          </p:cNvSpPr>
          <p:nvPr>
            <p:ph sz="half" idx="2"/>
          </p:nvPr>
        </p:nvSpPr>
        <p:spPr/>
        <p:txBody>
          <a:bodyPr>
            <a:noAutofit/>
          </a:bodyPr>
          <a:lstStyle/>
          <a:p>
            <a:r>
              <a:rPr lang="en-US" sz="1100" dirty="0">
                <a:hlinkClick r:id="rId13"/>
              </a:rPr>
              <a:t>http://pics2.ds-static.com/prodimg/411354/300.JPG</a:t>
            </a:r>
            <a:endParaRPr lang="en-US" sz="1100" dirty="0"/>
          </a:p>
          <a:p>
            <a:r>
              <a:rPr lang="en-US" sz="1100" dirty="0">
                <a:hlinkClick r:id="rId14"/>
              </a:rPr>
              <a:t>http://www.infoplease.com/biography/var/ernorubik.html</a:t>
            </a:r>
            <a:r>
              <a:rPr lang="en-US" sz="1100" dirty="0"/>
              <a:t>  </a:t>
            </a:r>
          </a:p>
          <a:p>
            <a:r>
              <a:rPr lang="en-US" sz="1100" dirty="0">
                <a:hlinkClick r:id="rId15"/>
              </a:rPr>
              <a:t>http://thecube.guru/erno-rubik/</a:t>
            </a:r>
            <a:r>
              <a:rPr lang="en-US" sz="1100" dirty="0"/>
              <a:t> </a:t>
            </a:r>
          </a:p>
          <a:p>
            <a:r>
              <a:rPr lang="en-US" sz="1100" dirty="0">
                <a:hlinkClick r:id="rId16"/>
              </a:rPr>
              <a:t>http://www.rubiks.com/solving-guide/3x3</a:t>
            </a:r>
            <a:r>
              <a:rPr lang="en-US" sz="1100" dirty="0"/>
              <a:t> </a:t>
            </a:r>
          </a:p>
          <a:p>
            <a:r>
              <a:rPr lang="en-US" sz="1100" dirty="0">
                <a:hlinkClick r:id="rId17"/>
              </a:rPr>
              <a:t>http://hyderabadtalks.com/2013/07/benefits-of-solving-a-rubiks-cube/</a:t>
            </a:r>
            <a:r>
              <a:rPr lang="en-US" sz="1100" dirty="0"/>
              <a:t> </a:t>
            </a:r>
          </a:p>
          <a:p>
            <a:r>
              <a:rPr lang="en-US" sz="1100" dirty="0">
                <a:hlinkClick r:id="rId18"/>
              </a:rPr>
              <a:t>http://www.cs.swarthmore.edu/~knerr/helps/rcube.html</a:t>
            </a:r>
            <a:r>
              <a:rPr lang="en-US" sz="1100" dirty="0"/>
              <a:t> </a:t>
            </a:r>
            <a:endParaRPr lang="en-US" sz="1100" dirty="0" smtClean="0"/>
          </a:p>
          <a:p>
            <a:r>
              <a:rPr lang="en-US" sz="1100" u="sng" dirty="0">
                <a:hlinkClick r:id="rId19"/>
              </a:rPr>
              <a:t>http://www.rubiks.com/history</a:t>
            </a:r>
            <a:endParaRPr lang="en-US" sz="1100" dirty="0"/>
          </a:p>
          <a:p>
            <a:r>
              <a:rPr lang="en-US" sz="1100" u="sng" dirty="0">
                <a:hlinkClick r:id="rId20"/>
              </a:rPr>
              <a:t>http://upload.wikimedia.org/wikipedia/commons/b/bc/Rubiks_cube_inside.JPG</a:t>
            </a:r>
            <a:endParaRPr lang="en-US" sz="1100" dirty="0"/>
          </a:p>
          <a:p>
            <a:r>
              <a:rPr lang="en-US" sz="1100" u="sng" dirty="0">
                <a:hlinkClick r:id="rId21"/>
              </a:rPr>
              <a:t>https://d2t1xqejof9utc.cloudfront.net/screenshots/pics/c49c2243f52343074a1d5db09ae6f5d1/medium.JPG</a:t>
            </a:r>
            <a:r>
              <a:rPr lang="en-US" sz="1100" dirty="0"/>
              <a:t> </a:t>
            </a:r>
          </a:p>
          <a:p>
            <a:r>
              <a:rPr lang="en-US" sz="1100" dirty="0">
                <a:hlinkClick r:id="rId22"/>
              </a:rPr>
              <a:t>http://upload.wikimedia.org/wikipedia/commons/9/9a/Rubik's_Cube_variants.jpg</a:t>
            </a:r>
            <a:r>
              <a:rPr lang="en-US" sz="1100" dirty="0"/>
              <a:t> </a:t>
            </a:r>
            <a:endParaRPr lang="en-US" sz="1100" dirty="0" smtClean="0"/>
          </a:p>
          <a:p>
            <a:r>
              <a:rPr lang="en-US" sz="1100" dirty="0">
                <a:hlinkClick r:id="rId23"/>
              </a:rPr>
              <a:t>http://</a:t>
            </a:r>
            <a:r>
              <a:rPr lang="en-US" sz="1100" dirty="0" smtClean="0">
                <a:hlinkClick r:id="rId23"/>
              </a:rPr>
              <a:t>www.puzzlesolver.com/data/29/images/head.jpg</a:t>
            </a:r>
            <a:endParaRPr lang="en-US" sz="1100" dirty="0" smtClean="0"/>
          </a:p>
          <a:p>
            <a:pPr marL="0" indent="0">
              <a:buNone/>
            </a:pPr>
            <a:endParaRPr lang="en-US" sz="1100" dirty="0"/>
          </a:p>
          <a:p>
            <a:endParaRPr lang="en-US" sz="1100" dirty="0"/>
          </a:p>
          <a:p>
            <a:endParaRPr lang="en-US" sz="1100" dirty="0"/>
          </a:p>
          <a:p>
            <a:endParaRPr lang="en-US" sz="1100" dirty="0"/>
          </a:p>
        </p:txBody>
      </p:sp>
    </p:spTree>
    <p:extLst>
      <p:ext uri="{BB962C8B-B14F-4D97-AF65-F5344CB8AC3E}">
        <p14:creationId xmlns:p14="http://schemas.microsoft.com/office/powerpoint/2010/main" val="2828039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egnapools.com/solid%20bl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39" y="-4725714"/>
            <a:ext cx="15725775" cy="1215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znah.net/images/hilbert_curve/hilbert_curve_fig_01.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1441652" y="585216"/>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znah.net/images/hilbert_curve/hilbert_curve_fig_01.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3004894" y="585216"/>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znah.net/images/hilbert_curve/hilbert_curve_fig_01.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660031" y="583976"/>
            <a:ext cx="1563241" cy="1534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Who is Hilbert?</a:t>
            </a:r>
            <a:endParaRPr lang="en-US" dirty="0"/>
          </a:p>
        </p:txBody>
      </p:sp>
      <p:sp>
        <p:nvSpPr>
          <p:cNvPr id="3" name="Content Placeholder 2"/>
          <p:cNvSpPr>
            <a:spLocks noGrp="1"/>
          </p:cNvSpPr>
          <p:nvPr>
            <p:ph idx="1"/>
          </p:nvPr>
        </p:nvSpPr>
        <p:spPr/>
        <p:txBody>
          <a:bodyPr>
            <a:normAutofit/>
          </a:bodyPr>
          <a:lstStyle/>
          <a:p>
            <a:pPr lvl="0"/>
            <a:r>
              <a:rPr lang="en-US" sz="2400" dirty="0" smtClean="0"/>
              <a:t>Born: </a:t>
            </a:r>
            <a:r>
              <a:rPr lang="en-US" sz="2400" dirty="0"/>
              <a:t>January 23, </a:t>
            </a:r>
            <a:r>
              <a:rPr lang="en-US" sz="2400" dirty="0" smtClean="0"/>
              <a:t>1862 in</a:t>
            </a:r>
            <a:r>
              <a:rPr lang="en-US" sz="2400" dirty="0"/>
              <a:t> </a:t>
            </a:r>
            <a:r>
              <a:rPr lang="en-US" sz="2400" dirty="0" smtClean="0"/>
              <a:t>Konigsberg, Germany</a:t>
            </a:r>
            <a:endParaRPr lang="en-US" sz="2400" u="sng" dirty="0" smtClean="0"/>
          </a:p>
          <a:p>
            <a:r>
              <a:rPr lang="en-US" sz="2400" dirty="0" smtClean="0"/>
              <a:t>Died:</a:t>
            </a:r>
            <a:r>
              <a:rPr lang="en-US" sz="2400" b="1" dirty="0"/>
              <a:t> </a:t>
            </a:r>
            <a:r>
              <a:rPr lang="en-US" sz="2400" dirty="0"/>
              <a:t>February 14, 1943, </a:t>
            </a:r>
            <a:r>
              <a:rPr lang="en-US" sz="2400" dirty="0" smtClean="0"/>
              <a:t>Gottingen, Germany</a:t>
            </a:r>
          </a:p>
          <a:p>
            <a:r>
              <a:rPr lang="en-US" sz="2400" dirty="0" smtClean="0"/>
              <a:t>Books: Geometry </a:t>
            </a:r>
            <a:r>
              <a:rPr lang="en-US" sz="2400" dirty="0"/>
              <a:t>and the </a:t>
            </a:r>
            <a:r>
              <a:rPr lang="en-US" sz="2400" dirty="0" smtClean="0"/>
              <a:t>Imagination, </a:t>
            </a:r>
            <a:r>
              <a:rPr lang="en-US" sz="2400" dirty="0"/>
              <a:t>Principles Of Mathematical </a:t>
            </a:r>
            <a:r>
              <a:rPr lang="en-US" sz="2400" dirty="0" smtClean="0"/>
              <a:t>Logic, 	Mathematical Problems, etc. </a:t>
            </a:r>
          </a:p>
          <a:p>
            <a:r>
              <a:rPr lang="en-US" sz="2400" dirty="0" smtClean="0"/>
              <a:t>Education: University of Konigsberg</a:t>
            </a:r>
            <a:r>
              <a:rPr lang="en-US" sz="2400" dirty="0"/>
              <a:t> (</a:t>
            </a:r>
            <a:r>
              <a:rPr lang="en-US" sz="2400" dirty="0" smtClean="0"/>
              <a:t>1880–1885)</a:t>
            </a:r>
          </a:p>
          <a:p>
            <a:endParaRPr lang="en-US" sz="2400" dirty="0"/>
          </a:p>
          <a:p>
            <a:endParaRPr lang="en-US" sz="2400" dirty="0"/>
          </a:p>
        </p:txBody>
      </p:sp>
      <p:pic>
        <p:nvPicPr>
          <p:cNvPr id="1026" name="Picture 2" descr="https://www.marxists.org/glossary/people/h/pics/hilbe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590" y="251531"/>
            <a:ext cx="2252774" cy="27355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40179" y="5021512"/>
            <a:ext cx="6980350" cy="584775"/>
          </a:xfrm>
          <a:prstGeom prst="rect">
            <a:avLst/>
          </a:prstGeom>
          <a:noFill/>
        </p:spPr>
        <p:txBody>
          <a:bodyPr wrap="square" rtlCol="0">
            <a:spAutoFit/>
          </a:bodyPr>
          <a:lstStyle/>
          <a:p>
            <a:pPr algn="ctr"/>
            <a:r>
              <a:rPr lang="en-US" sz="3200" dirty="0" smtClean="0">
                <a:latin typeface="Algerian" panose="04020705040A02060702" pitchFamily="82" charset="0"/>
              </a:rPr>
              <a:t>“We must know. We will know.”</a:t>
            </a:r>
            <a:endParaRPr lang="en-US" sz="3200" dirty="0">
              <a:latin typeface="Algerian" panose="04020705040A02060702" pitchFamily="82" charset="0"/>
            </a:endParaRPr>
          </a:p>
        </p:txBody>
      </p:sp>
    </p:spTree>
    <p:extLst>
      <p:ext uri="{BB962C8B-B14F-4D97-AF65-F5344CB8AC3E}">
        <p14:creationId xmlns:p14="http://schemas.microsoft.com/office/powerpoint/2010/main" val="53623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abybedding.com/images/fabric/solid-lake-blue-fabric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4" y="0"/>
            <a:ext cx="12230014" cy="691506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19985" y="543112"/>
            <a:ext cx="4333358" cy="1541720"/>
            <a:chOff x="802468" y="543112"/>
            <a:chExt cx="3765667" cy="1541720"/>
          </a:xfrm>
        </p:grpSpPr>
        <p:pic>
          <p:nvPicPr>
            <p:cNvPr id="7" name="Picture 2" descr="http://znah.net/images/hilbert_curve/hilbert_curve_fig_01.png"/>
            <p:cNvPicPr>
              <a:picLocks noChangeAspect="1" noChangeArrowheads="1"/>
            </p:cNvPicPr>
            <p:nvPr/>
          </p:nvPicPr>
          <p:blipFill rotWithShape="1">
            <a:blip r:embed="rId3">
              <a:extLst>
                <a:ext uri="{28A0092B-C50C-407E-A947-70E740481C1C}">
                  <a14:useLocalDpi xmlns:a14="http://schemas.microsoft.com/office/drawing/2010/main" val="0"/>
                </a:ext>
              </a:extLst>
            </a:blip>
            <a:srcRect t="5871" r="7748" b="1846"/>
            <a:stretch/>
          </p:blipFill>
          <p:spPr bwMode="auto">
            <a:xfrm>
              <a:off x="802468" y="543112"/>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znah.net/images/hilbert_curve/hilbert_curve_fig_01.png"/>
            <p:cNvPicPr>
              <a:picLocks noChangeAspect="1" noChangeArrowheads="1"/>
            </p:cNvPicPr>
            <p:nvPr/>
          </p:nvPicPr>
          <p:blipFill rotWithShape="1">
            <a:blip r:embed="rId3">
              <a:extLst>
                <a:ext uri="{28A0092B-C50C-407E-A947-70E740481C1C}">
                  <a14:useLocalDpi xmlns:a14="http://schemas.microsoft.com/office/drawing/2010/main" val="0"/>
                </a:ext>
              </a:extLst>
            </a:blip>
            <a:srcRect t="5871" r="7748" b="1846"/>
            <a:stretch/>
          </p:blipFill>
          <p:spPr bwMode="auto">
            <a:xfrm>
              <a:off x="2014511" y="550312"/>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znah.net/images/hilbert_curve/hilbert_curve_fig_01.png"/>
            <p:cNvPicPr>
              <a:picLocks noChangeAspect="1" noChangeArrowheads="1"/>
            </p:cNvPicPr>
            <p:nvPr/>
          </p:nvPicPr>
          <p:blipFill rotWithShape="1">
            <a:blip r:embed="rId3">
              <a:extLst>
                <a:ext uri="{28A0092B-C50C-407E-A947-70E740481C1C}">
                  <a14:useLocalDpi xmlns:a14="http://schemas.microsoft.com/office/drawing/2010/main" val="0"/>
                </a:ext>
              </a:extLst>
            </a:blip>
            <a:srcRect t="5871" r="7748" b="1846"/>
            <a:stretch/>
          </p:blipFill>
          <p:spPr bwMode="auto">
            <a:xfrm>
              <a:off x="3004894" y="550312"/>
              <a:ext cx="1563241" cy="153452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What did he do?</a:t>
            </a:r>
            <a:endParaRPr lang="en-US" dirty="0"/>
          </a:p>
        </p:txBody>
      </p:sp>
      <p:pic>
        <p:nvPicPr>
          <p:cNvPr id="4" name="Content Placeholder 3"/>
          <p:cNvPicPr>
            <a:picLocks noGrp="1" noChangeAspect="1"/>
          </p:cNvPicPr>
          <p:nvPr>
            <p:ph idx="1"/>
          </p:nvPr>
        </p:nvPicPr>
        <p:blipFill>
          <a:blip r:embed="rId4">
            <a:duotone>
              <a:schemeClr val="accent1">
                <a:shade val="45000"/>
                <a:satMod val="135000"/>
              </a:schemeClr>
              <a:prstClr val="white"/>
            </a:duotone>
          </a:blip>
          <a:stretch>
            <a:fillRect/>
          </a:stretch>
        </p:blipFill>
        <p:spPr>
          <a:xfrm>
            <a:off x="5579994" y="1263244"/>
            <a:ext cx="5734050" cy="1628775"/>
          </a:xfrm>
          <a:prstGeom prst="rect">
            <a:avLst/>
          </a:prstGeom>
        </p:spPr>
      </p:pic>
      <p:sp>
        <p:nvSpPr>
          <p:cNvPr id="5" name="TextBox 4"/>
          <p:cNvSpPr txBox="1"/>
          <p:nvPr/>
        </p:nvSpPr>
        <p:spPr>
          <a:xfrm>
            <a:off x="988675" y="3078830"/>
            <a:ext cx="9182637" cy="3046988"/>
          </a:xfrm>
          <a:prstGeom prst="rect">
            <a:avLst/>
          </a:prstGeom>
          <a:noFill/>
        </p:spPr>
        <p:txBody>
          <a:bodyPr wrap="square" rtlCol="0">
            <a:spAutoFit/>
          </a:bodyPr>
          <a:lstStyle/>
          <a:p>
            <a:r>
              <a:rPr lang="en-US" sz="2400" dirty="0" smtClean="0"/>
              <a:t>Hilbert theory 90 (</a:t>
            </a:r>
            <a:r>
              <a:rPr lang="en-US" sz="2400" dirty="0"/>
              <a:t>Galois </a:t>
            </a:r>
            <a:r>
              <a:rPr lang="en-US" sz="2400" dirty="0" err="1" smtClean="0"/>
              <a:t>cohomology</a:t>
            </a:r>
            <a:r>
              <a:rPr lang="en-US" sz="2400" dirty="0" smtClean="0"/>
              <a:t>), Basis Theorem</a:t>
            </a:r>
          </a:p>
          <a:p>
            <a:pPr marL="342900" indent="-342900">
              <a:buFontTx/>
              <a:buChar char="-"/>
            </a:pPr>
            <a:r>
              <a:rPr lang="en-US" sz="2400" dirty="0" smtClean="0"/>
              <a:t>Converse of a shape that forms the content of theorem</a:t>
            </a:r>
          </a:p>
          <a:p>
            <a:pPr marL="342900" indent="-342900">
              <a:buFontTx/>
              <a:buChar char="-"/>
            </a:pPr>
            <a:r>
              <a:rPr lang="en-US" sz="2400" dirty="0" smtClean="0"/>
              <a:t>Had greatest influence after Euclid</a:t>
            </a:r>
          </a:p>
          <a:p>
            <a:pPr marL="342900" indent="-342900">
              <a:buFontTx/>
              <a:buChar char="-"/>
            </a:pPr>
            <a:r>
              <a:rPr lang="en-US" sz="2400" dirty="0" smtClean="0"/>
              <a:t>Systematic study of axioms of Euclidean geometry-&gt; propose 21 axioms </a:t>
            </a:r>
          </a:p>
          <a:p>
            <a:pPr marL="342900" indent="-342900">
              <a:buFontTx/>
              <a:buChar char="-"/>
            </a:pPr>
            <a:r>
              <a:rPr lang="en-US" sz="2400" dirty="0" smtClean="0"/>
              <a:t>Made contributions to math, physics, philosophy</a:t>
            </a:r>
          </a:p>
          <a:p>
            <a:pPr marL="342900" indent="-342900">
              <a:buFontTx/>
              <a:buChar char="-"/>
            </a:pPr>
            <a:r>
              <a:rPr lang="en-US" sz="2400" dirty="0" smtClean="0"/>
              <a:t>Wanted to create laws true for physics </a:t>
            </a:r>
          </a:p>
          <a:p>
            <a:pPr marL="342900" indent="-342900">
              <a:buFontTx/>
              <a:buChar char="-"/>
            </a:pPr>
            <a:r>
              <a:rPr lang="en-US" sz="2400" dirty="0" smtClean="0"/>
              <a:t>Challenged 23 </a:t>
            </a:r>
            <a:r>
              <a:rPr lang="en-US" sz="2400" dirty="0"/>
              <a:t>Paris </a:t>
            </a:r>
            <a:r>
              <a:rPr lang="en-US" sz="2400" dirty="0" smtClean="0"/>
              <a:t>problems</a:t>
            </a:r>
          </a:p>
        </p:txBody>
      </p:sp>
    </p:spTree>
    <p:extLst>
      <p:ext uri="{BB962C8B-B14F-4D97-AF65-F5344CB8AC3E}">
        <p14:creationId xmlns:p14="http://schemas.microsoft.com/office/powerpoint/2010/main" val="393047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Sample of his work</a:t>
            </a:r>
            <a:endParaRPr lang="en-US" sz="7200" dirty="0"/>
          </a:p>
        </p:txBody>
      </p:sp>
      <p:sp>
        <p:nvSpPr>
          <p:cNvPr id="3" name="Content Placeholder 2"/>
          <p:cNvSpPr>
            <a:spLocks noGrp="1"/>
          </p:cNvSpPr>
          <p:nvPr>
            <p:ph idx="1"/>
          </p:nvPr>
        </p:nvSpPr>
        <p:spPr>
          <a:xfrm>
            <a:off x="321972" y="1938270"/>
            <a:ext cx="11359166" cy="4588654"/>
          </a:xfrm>
        </p:spPr>
        <p:txBody>
          <a:bodyPr>
            <a:normAutofit fontScale="92500" lnSpcReduction="10000"/>
          </a:bodyPr>
          <a:lstStyle/>
          <a:p>
            <a:r>
              <a:rPr lang="en-US" dirty="0" smtClean="0"/>
              <a:t>23 Problems:</a:t>
            </a:r>
          </a:p>
          <a:p>
            <a:pPr marL="0" indent="0">
              <a:buNone/>
            </a:pPr>
            <a:r>
              <a:rPr lang="en-US" dirty="0" smtClean="0"/>
              <a:t>1) Is </a:t>
            </a:r>
            <a:r>
              <a:rPr lang="en-US" dirty="0"/>
              <a:t>there a number, which is larger than any finite number, between that of a countable set of numbers and the numbers of the continuum? [To think of a continuum, think of a number line - and ALL the numbers on it - without any gaps.] - This problem has been answered by </a:t>
            </a:r>
            <a:r>
              <a:rPr lang="en-US" dirty="0">
                <a:hlinkClick r:id="rId2"/>
              </a:rPr>
              <a:t>Gödel</a:t>
            </a:r>
            <a:r>
              <a:rPr lang="en-US" dirty="0"/>
              <a:t>.</a:t>
            </a:r>
          </a:p>
          <a:p>
            <a:pPr marL="0" indent="0">
              <a:buNone/>
            </a:pPr>
            <a:r>
              <a:rPr lang="en-US" dirty="0" smtClean="0"/>
              <a:t>2) Can </a:t>
            </a:r>
            <a:r>
              <a:rPr lang="en-US" dirty="0"/>
              <a:t>it be proven that the axioms of logic are consistent? </a:t>
            </a:r>
            <a:r>
              <a:rPr lang="en-US" dirty="0">
                <a:hlinkClick r:id="rId2"/>
              </a:rPr>
              <a:t>Gödel</a:t>
            </a:r>
            <a:r>
              <a:rPr lang="en-US" dirty="0"/>
              <a:t> also answered this problem with his </a:t>
            </a:r>
            <a:r>
              <a:rPr lang="en-US" dirty="0" err="1"/>
              <a:t>incompletness</a:t>
            </a:r>
            <a:r>
              <a:rPr lang="en-US" dirty="0"/>
              <a:t> theorem which states that all consistent axiomatic formulations include some undecidable propositions. See the short history of </a:t>
            </a:r>
            <a:r>
              <a:rPr lang="en-US" dirty="0">
                <a:hlinkClick r:id="rId3"/>
              </a:rPr>
              <a:t>Euclidean and non-</a:t>
            </a:r>
            <a:r>
              <a:rPr lang="en-US" dirty="0" err="1">
                <a:hlinkClick r:id="rId3"/>
              </a:rPr>
              <a:t>Eucliden</a:t>
            </a:r>
            <a:r>
              <a:rPr lang="en-US" dirty="0">
                <a:hlinkClick r:id="rId3"/>
              </a:rPr>
              <a:t> geometry</a:t>
            </a:r>
            <a:r>
              <a:rPr lang="en-US" dirty="0"/>
              <a:t> to find more.</a:t>
            </a:r>
          </a:p>
          <a:p>
            <a:pPr marL="0" indent="0">
              <a:buNone/>
            </a:pPr>
            <a:r>
              <a:rPr lang="en-US" dirty="0" smtClean="0"/>
              <a:t>3) Give </a:t>
            </a:r>
            <a:r>
              <a:rPr lang="en-US" dirty="0"/>
              <a:t>two </a:t>
            </a:r>
            <a:r>
              <a:rPr lang="en-US" dirty="0" err="1"/>
              <a:t>tetrahedra</a:t>
            </a:r>
            <a:r>
              <a:rPr lang="en-US" dirty="0"/>
              <a:t> that </a:t>
            </a:r>
            <a:r>
              <a:rPr lang="en-US" dirty="0" err="1"/>
              <a:t>cannont</a:t>
            </a:r>
            <a:r>
              <a:rPr lang="en-US" dirty="0"/>
              <a:t> be decomposed into congruent </a:t>
            </a:r>
            <a:r>
              <a:rPr lang="en-US" dirty="0" err="1"/>
              <a:t>tetrahedra</a:t>
            </a:r>
            <a:r>
              <a:rPr lang="en-US" dirty="0"/>
              <a:t> directly or by adjoining congruent </a:t>
            </a:r>
            <a:r>
              <a:rPr lang="en-US" dirty="0" err="1"/>
              <a:t>tetrahedra</a:t>
            </a:r>
            <a:r>
              <a:rPr lang="en-US" dirty="0"/>
              <a:t>. </a:t>
            </a:r>
            <a:r>
              <a:rPr lang="en-US" dirty="0" err="1"/>
              <a:t>Dehn</a:t>
            </a:r>
            <a:r>
              <a:rPr lang="en-US" dirty="0"/>
              <a:t> showed this could be done, but had to invent his own invariants (something that does not change under a set of transformations).</a:t>
            </a:r>
          </a:p>
          <a:p>
            <a:pPr marL="0" indent="0">
              <a:buNone/>
            </a:pPr>
            <a:r>
              <a:rPr lang="en-US" dirty="0" smtClean="0"/>
              <a:t>4) Find </a:t>
            </a:r>
            <a:r>
              <a:rPr lang="en-US" dirty="0"/>
              <a:t>other geometries (with specific directions) which are close to </a:t>
            </a:r>
            <a:r>
              <a:rPr lang="en-US" dirty="0">
                <a:hlinkClick r:id="rId3"/>
              </a:rPr>
              <a:t>Euclidean</a:t>
            </a:r>
            <a:r>
              <a:rPr lang="en-US" dirty="0"/>
              <a:t> geometry. This has been solved by G. Hamel</a:t>
            </a:r>
            <a:r>
              <a:rPr lang="en-US" dirty="0" smtClean="0"/>
              <a:t>.</a:t>
            </a:r>
          </a:p>
          <a:p>
            <a:pPr>
              <a:buFont typeface="Arial" panose="020B0604020202020204" pitchFamily="34" charset="0"/>
              <a:buChar char="•"/>
            </a:pPr>
            <a:r>
              <a:rPr lang="en-US" dirty="0" smtClean="0"/>
              <a:t>   Hilbert </a:t>
            </a:r>
            <a:r>
              <a:rPr lang="en-US" dirty="0"/>
              <a:t>contributed to many branches of mathematics, including invariants, algebraic number fields, functional </a:t>
            </a:r>
            <a:r>
              <a:rPr lang="en-US" dirty="0" smtClean="0"/>
              <a:t>   analysis</a:t>
            </a:r>
            <a:r>
              <a:rPr lang="en-US" dirty="0"/>
              <a:t>, integral equations, mathematical physics, and the calculus of variations. </a:t>
            </a:r>
          </a:p>
        </p:txBody>
      </p:sp>
    </p:spTree>
    <p:extLst>
      <p:ext uri="{BB962C8B-B14F-4D97-AF65-F5344CB8AC3E}">
        <p14:creationId xmlns:p14="http://schemas.microsoft.com/office/powerpoint/2010/main" val="4181096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18185" y="480105"/>
            <a:ext cx="2101927" cy="1498812"/>
            <a:chOff x="759642" y="535172"/>
            <a:chExt cx="3808493" cy="1549660"/>
          </a:xfrm>
        </p:grpSpPr>
        <p:pic>
          <p:nvPicPr>
            <p:cNvPr id="17" name="Picture 2" descr="http://znah.net/images/hilbert_curve/hilbert_curve_fig_01.pn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2014511" y="550312"/>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znah.net/images/hilbert_curve/hilbert_curve_fig_01.pn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759642" y="535172"/>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znah.net/images/hilbert_curve/hilbert_curve_fig_01.pn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3004894" y="550312"/>
              <a:ext cx="1563241" cy="153452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http://znah.net/images/hilbert_curve/hilbert_curve_fig_01.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156" t="5871" r="7748" b="1846"/>
          <a:stretch/>
        </p:blipFill>
        <p:spPr bwMode="auto">
          <a:xfrm>
            <a:off x="8021785" y="1981413"/>
            <a:ext cx="4685846" cy="48166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znah.net/images/hilbert_curve/hilbert_curve_fig_01.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5871" r="7748" b="1846"/>
          <a:stretch/>
        </p:blipFill>
        <p:spPr bwMode="auto">
          <a:xfrm>
            <a:off x="-288662" y="1981413"/>
            <a:ext cx="4906850" cy="48166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znah.net/images/hilbert_curve/hilbert_curve_fig_01.png"/>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63" t="5871" r="12361" b="1846"/>
          <a:stretch/>
        </p:blipFill>
        <p:spPr bwMode="auto">
          <a:xfrm>
            <a:off x="4121239" y="1981413"/>
            <a:ext cx="4456092" cy="48166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8523" y="601808"/>
            <a:ext cx="9720072" cy="1499616"/>
          </a:xfrm>
        </p:spPr>
        <p:txBody>
          <a:bodyPr>
            <a:normAutofit/>
          </a:bodyPr>
          <a:lstStyle/>
          <a:p>
            <a:r>
              <a:rPr lang="en-US" sz="6000" b="1" dirty="0" smtClean="0"/>
              <a:t>2-D</a:t>
            </a:r>
            <a:endParaRPr lang="en-US" sz="6000" b="1" dirty="0"/>
          </a:p>
        </p:txBody>
      </p:sp>
      <p:sp>
        <p:nvSpPr>
          <p:cNvPr id="4" name="TextBox 3"/>
          <p:cNvSpPr txBox="1"/>
          <p:nvPr/>
        </p:nvSpPr>
        <p:spPr>
          <a:xfrm>
            <a:off x="0" y="2456936"/>
            <a:ext cx="4713669" cy="2322061"/>
          </a:xfrm>
          <a:prstGeom prst="ellipse">
            <a:avLst/>
          </a:prstGeom>
          <a:noFill/>
          <a:ln w="38100">
            <a:solidFill>
              <a:schemeClr val="accent1"/>
            </a:solidFill>
          </a:ln>
        </p:spPr>
        <p:txBody>
          <a:bodyPr wrap="square" rtlCol="0">
            <a:spAutoFit/>
          </a:bodyPr>
          <a:lstStyle/>
          <a:p>
            <a:endParaRPr lang="en-US" dirty="0"/>
          </a:p>
        </p:txBody>
      </p:sp>
      <p:sp>
        <p:nvSpPr>
          <p:cNvPr id="6" name="TextBox 5"/>
          <p:cNvSpPr txBox="1"/>
          <p:nvPr/>
        </p:nvSpPr>
        <p:spPr>
          <a:xfrm>
            <a:off x="4814111" y="2952540"/>
            <a:ext cx="3271233"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4 orientations of new shape</a:t>
            </a:r>
          </a:p>
          <a:p>
            <a:pPr marL="285750" indent="-285750">
              <a:buFont typeface="Arial" panose="020B0604020202020204" pitchFamily="34" charset="0"/>
              <a:buChar char="•"/>
            </a:pPr>
            <a:r>
              <a:rPr lang="en-US" sz="2000" b="1" dirty="0" smtClean="0"/>
              <a:t>Three segments connect 4 of new shape</a:t>
            </a:r>
            <a:endParaRPr lang="en-US" sz="2000" b="1" dirty="0"/>
          </a:p>
        </p:txBody>
      </p:sp>
      <p:sp>
        <p:nvSpPr>
          <p:cNvPr id="7" name="TextBox 6"/>
          <p:cNvSpPr txBox="1"/>
          <p:nvPr/>
        </p:nvSpPr>
        <p:spPr>
          <a:xfrm>
            <a:off x="4194835" y="2489291"/>
            <a:ext cx="4572902" cy="2233842"/>
          </a:xfrm>
          <a:prstGeom prst="ellipse">
            <a:avLst/>
          </a:prstGeom>
          <a:noFill/>
          <a:ln w="38100">
            <a:solidFill>
              <a:schemeClr val="accent4"/>
            </a:solidFill>
          </a:ln>
        </p:spPr>
        <p:txBody>
          <a:bodyPr wrap="square" rtlCol="0">
            <a:spAutoFit/>
          </a:bodyPr>
          <a:lstStyle/>
          <a:p>
            <a:endParaRPr lang="en-US" dirty="0"/>
          </a:p>
        </p:txBody>
      </p:sp>
      <p:sp>
        <p:nvSpPr>
          <p:cNvPr id="8" name="TextBox 7"/>
          <p:cNvSpPr txBox="1"/>
          <p:nvPr/>
        </p:nvSpPr>
        <p:spPr>
          <a:xfrm>
            <a:off x="8739427" y="3038318"/>
            <a:ext cx="3399612"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4 orientations of new shape</a:t>
            </a:r>
          </a:p>
          <a:p>
            <a:pPr marL="285750" indent="-285750">
              <a:buFont typeface="Arial" panose="020B0604020202020204" pitchFamily="34" charset="0"/>
              <a:buChar char="•"/>
            </a:pPr>
            <a:r>
              <a:rPr lang="en-US" sz="2000" b="1" dirty="0" smtClean="0"/>
              <a:t>Three segments connect 4 of new shape</a:t>
            </a:r>
            <a:endParaRPr lang="en-US" sz="2000" b="1" dirty="0"/>
          </a:p>
        </p:txBody>
      </p:sp>
      <p:sp>
        <p:nvSpPr>
          <p:cNvPr id="9" name="TextBox 8"/>
          <p:cNvSpPr txBox="1"/>
          <p:nvPr/>
        </p:nvSpPr>
        <p:spPr>
          <a:xfrm>
            <a:off x="8101322" y="2559304"/>
            <a:ext cx="4185634" cy="2137893"/>
          </a:xfrm>
          <a:prstGeom prst="ellipse">
            <a:avLst/>
          </a:prstGeom>
          <a:noFill/>
          <a:ln w="38100">
            <a:solidFill>
              <a:schemeClr val="accent4"/>
            </a:solidFill>
          </a:ln>
        </p:spPr>
        <p:txBody>
          <a:bodyPr wrap="square" rtlCol="0">
            <a:spAutoFit/>
          </a:bodyPr>
          <a:lstStyle/>
          <a:p>
            <a:endParaRPr lang="en-US" dirty="0"/>
          </a:p>
        </p:txBody>
      </p:sp>
      <p:sp>
        <p:nvSpPr>
          <p:cNvPr id="10" name="TextBox 9"/>
          <p:cNvSpPr txBox="1"/>
          <p:nvPr/>
        </p:nvSpPr>
        <p:spPr>
          <a:xfrm>
            <a:off x="4841921" y="1634219"/>
            <a:ext cx="3657300" cy="1077218"/>
          </a:xfrm>
          <a:prstGeom prst="rect">
            <a:avLst/>
          </a:prstGeom>
          <a:noFill/>
        </p:spPr>
        <p:txBody>
          <a:bodyPr wrap="square" rtlCol="0">
            <a:spAutoFit/>
          </a:bodyPr>
          <a:lstStyle/>
          <a:p>
            <a:r>
              <a:rPr lang="en-US" sz="3200" dirty="0"/>
              <a:t>Starts with a “cup”</a:t>
            </a:r>
          </a:p>
          <a:p>
            <a:endParaRPr lang="en-US" sz="3200" dirty="0"/>
          </a:p>
        </p:txBody>
      </p:sp>
      <p:sp>
        <p:nvSpPr>
          <p:cNvPr id="12" name="TextBox 11"/>
          <p:cNvSpPr txBox="1"/>
          <p:nvPr/>
        </p:nvSpPr>
        <p:spPr>
          <a:xfrm>
            <a:off x="682414" y="2996685"/>
            <a:ext cx="5007745"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4 </a:t>
            </a:r>
            <a:r>
              <a:rPr lang="en-US" sz="2400" b="1" dirty="0"/>
              <a:t>orientations of cup</a:t>
            </a:r>
          </a:p>
          <a:p>
            <a:pPr>
              <a:buFont typeface="Arial" panose="020B0604020202020204" pitchFamily="34" charset="0"/>
              <a:buChar char="•"/>
            </a:pPr>
            <a:r>
              <a:rPr lang="en-US" sz="2400" b="1" dirty="0"/>
              <a:t>  Three </a:t>
            </a:r>
            <a:r>
              <a:rPr lang="en-US" sz="2400" b="1" dirty="0" smtClean="0"/>
              <a:t>segments connect </a:t>
            </a:r>
          </a:p>
          <a:p>
            <a:r>
              <a:rPr lang="en-US" sz="2400" b="1" dirty="0"/>
              <a:t> </a:t>
            </a:r>
            <a:r>
              <a:rPr lang="en-US" sz="2400" b="1" dirty="0" smtClean="0"/>
              <a:t>   4 cups</a:t>
            </a:r>
            <a:endParaRPr lang="en-US" sz="2400"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endParaRPr lang="en-US" b="1" dirty="0"/>
          </a:p>
          <a:p>
            <a:endParaRPr lang="en-US" dirty="0"/>
          </a:p>
        </p:txBody>
      </p:sp>
      <p:pic>
        <p:nvPicPr>
          <p:cNvPr id="2054" name="Picture 6" descr="http://pc-ua.com.ua/images/lin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871" y="147884"/>
            <a:ext cx="5266828" cy="157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7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69473" y="0"/>
            <a:ext cx="6822527" cy="686446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4"/>
          <a:srcRect l="5900" r="5746"/>
          <a:stretch/>
        </p:blipFill>
        <p:spPr>
          <a:xfrm>
            <a:off x="-95224" y="-141890"/>
            <a:ext cx="6022428" cy="6999890"/>
          </a:xfrm>
          <a:prstGeom prst="rect">
            <a:avLst/>
          </a:prstGeom>
        </p:spPr>
      </p:pic>
    </p:spTree>
    <p:extLst>
      <p:ext uri="{BB962C8B-B14F-4D97-AF65-F5344CB8AC3E}">
        <p14:creationId xmlns:p14="http://schemas.microsoft.com/office/powerpoint/2010/main" val="4063226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8185" y="480105"/>
            <a:ext cx="2101927" cy="1498812"/>
            <a:chOff x="759642" y="535172"/>
            <a:chExt cx="3808493" cy="1549660"/>
          </a:xfrm>
        </p:grpSpPr>
        <p:pic>
          <p:nvPicPr>
            <p:cNvPr id="7" name="Picture 2" descr="http://znah.net/images/hilbert_curve/hilbert_curve_fig_01.pn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5871" r="7748" b="1846"/>
            <a:stretch/>
          </p:blipFill>
          <p:spPr bwMode="auto">
            <a:xfrm>
              <a:off x="2014511" y="550312"/>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znah.net/images/hilbert_curve/hilbert_curve_fig_01.pn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5871" r="7748" b="1846"/>
            <a:stretch/>
          </p:blipFill>
          <p:spPr bwMode="auto">
            <a:xfrm>
              <a:off x="759642" y="535172"/>
              <a:ext cx="1563241" cy="1534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znah.net/images/hilbert_curve/hilbert_curve_fig_01.pn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5871" r="7748" b="1846"/>
            <a:stretch/>
          </p:blipFill>
          <p:spPr bwMode="auto">
            <a:xfrm>
              <a:off x="3004894" y="550312"/>
              <a:ext cx="1563241" cy="153452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3-D</a:t>
            </a:r>
            <a:endParaRPr lang="en-US" dirty="0"/>
          </a:p>
        </p:txBody>
      </p:sp>
      <p:sp>
        <p:nvSpPr>
          <p:cNvPr id="3" name="Content Placeholder 2"/>
          <p:cNvSpPr>
            <a:spLocks noGrp="1"/>
          </p:cNvSpPr>
          <p:nvPr>
            <p:ph idx="1"/>
          </p:nvPr>
        </p:nvSpPr>
        <p:spPr>
          <a:xfrm>
            <a:off x="1024128" y="2552077"/>
            <a:ext cx="5425995" cy="4023360"/>
          </a:xfrm>
        </p:spPr>
        <p:txBody>
          <a:bodyPr>
            <a:normAutofit/>
          </a:bodyPr>
          <a:lstStyle/>
          <a:p>
            <a:pPr marL="0" indent="0">
              <a:buNone/>
            </a:pPr>
            <a:r>
              <a:rPr lang="en-US" sz="2800" dirty="0" smtClean="0"/>
              <a:t>cubic </a:t>
            </a:r>
            <a:r>
              <a:rPr lang="en-US" sz="2800" dirty="0"/>
              <a:t>Hilbert </a:t>
            </a:r>
            <a:r>
              <a:rPr lang="en-US" sz="2800" dirty="0" smtClean="0"/>
              <a:t>curve:</a:t>
            </a:r>
          </a:p>
          <a:p>
            <a:pPr>
              <a:buFontTx/>
              <a:buChar char="-"/>
            </a:pPr>
            <a:r>
              <a:rPr lang="en-US" sz="2800" dirty="0" smtClean="0"/>
              <a:t>  can transform into </a:t>
            </a:r>
            <a:r>
              <a:rPr lang="en-US" sz="2800" dirty="0"/>
              <a:t>many other </a:t>
            </a:r>
            <a:r>
              <a:rPr lang="en-US" sz="2800" dirty="0" smtClean="0"/>
              <a:t>forms</a:t>
            </a:r>
          </a:p>
          <a:p>
            <a:pPr>
              <a:buFontTx/>
              <a:buChar char="-"/>
            </a:pPr>
            <a:r>
              <a:rPr lang="en-US" sz="2800" dirty="0"/>
              <a:t> </a:t>
            </a:r>
            <a:r>
              <a:rPr lang="en-US" sz="2800" dirty="0" smtClean="0"/>
              <a:t> made </a:t>
            </a:r>
            <a:r>
              <a:rPr lang="en-US" sz="2800" dirty="0"/>
              <a:t>up from one connected </a:t>
            </a:r>
            <a:r>
              <a:rPr lang="en-US" sz="2800" dirty="0" smtClean="0"/>
              <a:t>line</a:t>
            </a:r>
            <a:endParaRPr lang="en-US" sz="2800" dirty="0"/>
          </a:p>
        </p:txBody>
      </p:sp>
      <p:pic>
        <p:nvPicPr>
          <p:cNvPr id="1026" name="Picture 2" descr="http://www.mathworks.com/matlabcentral/fileexchange/screenshots/3434/original.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440227" y="2090500"/>
            <a:ext cx="5526676" cy="4137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3ders.org/images/dissolvable-support-gearbox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382" y="0"/>
            <a:ext cx="4403547" cy="330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65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   Euclid Geometry</a:t>
            </a:r>
          </a:p>
          <a:p>
            <a:pPr>
              <a:buFont typeface="Arial" panose="020B0604020202020204" pitchFamily="34" charset="0"/>
              <a:buChar char="•"/>
            </a:pPr>
            <a:r>
              <a:rPr lang="en-US" sz="3600" dirty="0"/>
              <a:t> </a:t>
            </a:r>
            <a:r>
              <a:rPr lang="en-US" sz="3600" dirty="0" smtClean="0"/>
              <a:t>  Mobius strip</a:t>
            </a:r>
          </a:p>
          <a:p>
            <a:pPr>
              <a:buFont typeface="Arial" panose="020B0604020202020204" pitchFamily="34" charset="0"/>
              <a:buChar char="•"/>
            </a:pPr>
            <a:r>
              <a:rPr lang="en-US" sz="3600" dirty="0"/>
              <a:t> </a:t>
            </a:r>
            <a:r>
              <a:rPr lang="en-US" sz="3600" dirty="0" smtClean="0"/>
              <a:t>  Sierpinski</a:t>
            </a:r>
          </a:p>
          <a:p>
            <a:pPr>
              <a:buFont typeface="Arial" panose="020B0604020202020204" pitchFamily="34" charset="0"/>
              <a:buChar char="•"/>
            </a:pPr>
            <a:r>
              <a:rPr lang="en-US" sz="3600" dirty="0"/>
              <a:t> </a:t>
            </a:r>
            <a:r>
              <a:rPr lang="en-US" sz="3600" dirty="0" smtClean="0"/>
              <a:t>  Jordan curve theorem</a:t>
            </a:r>
            <a:endParaRPr lang="en-US" sz="3600" dirty="0"/>
          </a:p>
        </p:txBody>
      </p:sp>
      <p:pic>
        <p:nvPicPr>
          <p:cNvPr id="4" name="Picture 3"/>
          <p:cNvPicPr>
            <a:picLocks noChangeAspect="1"/>
          </p:cNvPicPr>
          <p:nvPr/>
        </p:nvPicPr>
        <p:blipFill>
          <a:blip r:embed="rId3"/>
          <a:stretch>
            <a:fillRect/>
          </a:stretch>
        </p:blipFill>
        <p:spPr>
          <a:xfrm>
            <a:off x="6226084" y="585216"/>
            <a:ext cx="5174939" cy="24635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493" y="3249903"/>
            <a:ext cx="5605530" cy="2587167"/>
          </a:xfrm>
          <a:prstGeom prst="rect">
            <a:avLst/>
          </a:prstGeom>
        </p:spPr>
      </p:pic>
    </p:spTree>
    <p:extLst>
      <p:ext uri="{BB962C8B-B14F-4D97-AF65-F5344CB8AC3E}">
        <p14:creationId xmlns:p14="http://schemas.microsoft.com/office/powerpoint/2010/main" val="1386818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4574</TotalTime>
  <Words>1392</Words>
  <Application>Microsoft Office PowerPoint</Application>
  <PresentationFormat>Widescreen</PresentationFormat>
  <Paragraphs>224</Paragraphs>
  <Slides>29</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Algerian</vt:lpstr>
      <vt:lpstr>Arial</vt:lpstr>
      <vt:lpstr>Calibri</vt:lpstr>
      <vt:lpstr>Century Gothic</vt:lpstr>
      <vt:lpstr>Garamond</vt:lpstr>
      <vt:lpstr>Trebuchet MS</vt:lpstr>
      <vt:lpstr>Tw Cen MT</vt:lpstr>
      <vt:lpstr>Tw Cen MT Condensed</vt:lpstr>
      <vt:lpstr>Wingdings 2</vt:lpstr>
      <vt:lpstr>Wingdings 3</vt:lpstr>
      <vt:lpstr>Integral</vt:lpstr>
      <vt:lpstr>Circuit</vt:lpstr>
      <vt:lpstr>Savon</vt:lpstr>
      <vt:lpstr>Quotable</vt:lpstr>
      <vt:lpstr>Hilbert, Sierpinski, Rubik </vt:lpstr>
      <vt:lpstr>PowerPoint Presentation</vt:lpstr>
      <vt:lpstr>Who is Hilbert?</vt:lpstr>
      <vt:lpstr>What did he do?</vt:lpstr>
      <vt:lpstr>Sample of his work</vt:lpstr>
      <vt:lpstr>2-D</vt:lpstr>
      <vt:lpstr>PowerPoint Presentation</vt:lpstr>
      <vt:lpstr>3-D</vt:lpstr>
      <vt:lpstr>ties</vt:lpstr>
      <vt:lpstr>Waclaw Sierpinski </vt:lpstr>
      <vt:lpstr>Who is Waclaw Sierpinski?</vt:lpstr>
      <vt:lpstr>What did he do?</vt:lpstr>
      <vt:lpstr>Fractals </vt:lpstr>
      <vt:lpstr>2-D Sierpinski </vt:lpstr>
      <vt:lpstr>3-D Sierpinski</vt:lpstr>
      <vt:lpstr>Sierpinski and Topology </vt:lpstr>
      <vt:lpstr>Hilbert and Sierpinski</vt:lpstr>
      <vt:lpstr>Sierpinski and Rubik</vt:lpstr>
      <vt:lpstr>Hilbert and Rubik</vt:lpstr>
      <vt:lpstr>Rubik’s Cubes</vt:lpstr>
      <vt:lpstr>Who is Erno Rubik?</vt:lpstr>
      <vt:lpstr>What did he do?</vt:lpstr>
      <vt:lpstr>Benefits of the Rubik’s Cube</vt:lpstr>
      <vt:lpstr>An algorithm</vt:lpstr>
      <vt:lpstr>A 3x3 cube has 26 min-cubes in it, each with different turn systems</vt:lpstr>
      <vt:lpstr>How does this relate to what we have learned in STEM class?</vt:lpstr>
      <vt:lpstr>Video</vt:lpstr>
      <vt:lpstr>Work Cited</vt:lpstr>
      <vt:lpstr>Work Cited Continued</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Waclaw Sierpinski</dc:title>
  <dc:creator>Waire, Erin Kendall</dc:creator>
  <cp:lastModifiedBy>Mathew, Rebecca</cp:lastModifiedBy>
  <cp:revision>33</cp:revision>
  <dcterms:created xsi:type="dcterms:W3CDTF">2014-11-13T19:36:49Z</dcterms:created>
  <dcterms:modified xsi:type="dcterms:W3CDTF">2014-11-21T19:27:37Z</dcterms:modified>
</cp:coreProperties>
</file>