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22"/>
  </p:notesMasterIdLst>
  <p:sldIdLst>
    <p:sldId id="256" r:id="rId2"/>
    <p:sldId id="257" r:id="rId3"/>
    <p:sldId id="258" r:id="rId4"/>
    <p:sldId id="259" r:id="rId5"/>
    <p:sldId id="274" r:id="rId6"/>
    <p:sldId id="272" r:id="rId7"/>
    <p:sldId id="262" r:id="rId8"/>
    <p:sldId id="261" r:id="rId9"/>
    <p:sldId id="260" r:id="rId10"/>
    <p:sldId id="263" r:id="rId11"/>
    <p:sldId id="264" r:id="rId12"/>
    <p:sldId id="265" r:id="rId13"/>
    <p:sldId id="266" r:id="rId14"/>
    <p:sldId id="267" r:id="rId15"/>
    <p:sldId id="268" r:id="rId16"/>
    <p:sldId id="269" r:id="rId17"/>
    <p:sldId id="270" r:id="rId18"/>
    <p:sldId id="275" r:id="rId19"/>
    <p:sldId id="273" r:id="rId20"/>
    <p:sldId id="271" r:id="rId2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Mathew"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FA00"/>
    <a:srgbClr val="CCFF33"/>
    <a:srgbClr val="DF8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26E0DD-3DD0-4A4D-990C-D72C59C933BC}">
  <a:tblStyle styleId="{6826E0DD-3DD0-4A4D-990C-D72C59C933BC}"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88DD8B32-56E6-4A8C-BB28-47695AB43891}" styleName="Table_1">
    <a:wholeTbl>
      <a:tcTxStyle b="off" i="off">
        <a:font>
          <a:latin typeface="Trebuchet MS"/>
          <a:ea typeface="Trebuchet MS"/>
          <a:cs typeface="Trebuchet MS"/>
        </a:font>
        <a:srgbClr val="000000"/>
      </a:tcTxStyle>
      <a:tcStyle>
        <a:tcBdr>
          <a:left>
            <a:ln w="12700" cap="flat">
              <a:solidFill>
                <a:srgbClr val="FFFFFF"/>
              </a:solidFill>
              <a:prstDash val="solid"/>
              <a:round/>
              <a:headEnd type="none" w="med" len="med"/>
              <a:tailEnd type="none" w="med" len="med"/>
            </a:ln>
          </a:left>
          <a:right>
            <a:ln w="12700" cap="flat">
              <a:solidFill>
                <a:srgbClr val="FFFFFF"/>
              </a:solidFill>
              <a:prstDash val="solid"/>
              <a:round/>
              <a:headEnd type="none" w="med" len="med"/>
              <a:tailEnd type="none" w="med" len="med"/>
            </a:ln>
          </a:right>
          <a:top>
            <a:ln w="12700" cap="flat">
              <a:solidFill>
                <a:srgbClr val="FFFFFF"/>
              </a:solidFill>
              <a:prstDash val="solid"/>
              <a:round/>
              <a:headEnd type="none" w="med" len="med"/>
              <a:tailEnd type="none" w="med" len="med"/>
            </a:ln>
          </a:top>
          <a:bottom>
            <a:ln w="12700" cap="flat">
              <a:solidFill>
                <a:srgbClr val="FFFFFF"/>
              </a:solidFill>
              <a:prstDash val="solid"/>
              <a:round/>
              <a:headEnd type="none" w="med" len="med"/>
              <a:tailEnd type="none" w="med" len="med"/>
            </a:ln>
          </a:bottom>
          <a:insideH>
            <a:ln w="12700" cap="flat">
              <a:solidFill>
                <a:srgbClr val="FFFFFF"/>
              </a:solidFill>
              <a:prstDash val="solid"/>
              <a:round/>
              <a:headEnd type="none" w="med" len="med"/>
              <a:tailEnd type="none" w="med" len="med"/>
            </a:ln>
          </a:insideH>
          <a:insideV>
            <a:ln w="12700" cap="flat">
              <a:solidFill>
                <a:srgbClr val="FFFFFF"/>
              </a:solidFill>
              <a:prstDash val="solid"/>
              <a:round/>
              <a:headEnd type="none" w="med" len="med"/>
              <a:tailEnd type="none" w="med" len="med"/>
            </a:ln>
          </a:insideV>
        </a:tcBdr>
        <a:fill>
          <a:solidFill>
            <a:srgbClr val="E8ECF0"/>
          </a:solidFill>
        </a:fill>
      </a:tcStyle>
    </a:wholeTbl>
    <a:band1H>
      <a:tcStyle>
        <a:tcBdr/>
        <a:fill>
          <a:solidFill>
            <a:srgbClr val="CCD4DF"/>
          </a:solidFill>
        </a:fill>
      </a:tcStyle>
    </a:band1H>
    <a:band1V>
      <a:tcStyle>
        <a:tcBdr/>
        <a:fill>
          <a:solidFill>
            <a:srgbClr val="CCD4DF"/>
          </a:solidFill>
        </a:fill>
      </a:tcStyle>
    </a:band1V>
    <a:lastCol>
      <a:tcTxStyle b="on" i="off">
        <a:font>
          <a:latin typeface="Trebuchet MS"/>
          <a:ea typeface="Trebuchet MS"/>
          <a:cs typeface="Trebuchet MS"/>
        </a:font>
        <a:srgbClr val="FFFFFF"/>
      </a:tcTxStyle>
      <a:tcStyle>
        <a:tcBdr/>
        <a:fill>
          <a:solidFill>
            <a:srgbClr val="052F61"/>
          </a:solidFill>
        </a:fill>
      </a:tcStyle>
    </a:lastCol>
    <a:firstCol>
      <a:tcTxStyle b="on" i="off">
        <a:font>
          <a:latin typeface="Trebuchet MS"/>
          <a:ea typeface="Trebuchet MS"/>
          <a:cs typeface="Trebuchet MS"/>
        </a:font>
        <a:srgbClr val="FFFFFF"/>
      </a:tcTxStyle>
      <a:tcStyle>
        <a:tcBdr/>
        <a:fill>
          <a:solidFill>
            <a:srgbClr val="052F61"/>
          </a:solidFill>
        </a:fill>
      </a:tcStyle>
    </a:firstCol>
    <a:lastRow>
      <a:tcTxStyle b="on" i="off">
        <a:font>
          <a:latin typeface="Trebuchet MS"/>
          <a:ea typeface="Trebuchet MS"/>
          <a:cs typeface="Trebuchet MS"/>
        </a:font>
        <a:srgbClr val="FFFFFF"/>
      </a:tcTxStyle>
      <a:tcStyle>
        <a:tcBdr>
          <a:top>
            <a:ln w="38100" cap="flat">
              <a:solidFill>
                <a:srgbClr val="FFFFFF"/>
              </a:solidFill>
              <a:prstDash val="solid"/>
              <a:round/>
              <a:headEnd type="none" w="med" len="med"/>
              <a:tailEnd type="none" w="med" len="med"/>
            </a:ln>
          </a:top>
        </a:tcBdr>
        <a:fill>
          <a:solidFill>
            <a:srgbClr val="052F61"/>
          </a:solidFill>
        </a:fill>
      </a:tcStyle>
    </a:lastRow>
    <a:firstRow>
      <a:tcTxStyle b="on" i="off">
        <a:font>
          <a:latin typeface="Trebuchet MS"/>
          <a:ea typeface="Trebuchet MS"/>
          <a:cs typeface="Trebuchet MS"/>
        </a:font>
        <a:srgbClr val="FFFFFF"/>
      </a:tcTxStyle>
      <a:tcStyle>
        <a:tcBdr>
          <a:bottom>
            <a:ln w="38100" cap="flat">
              <a:solidFill>
                <a:srgbClr val="FFFFFF"/>
              </a:solidFill>
              <a:prstDash val="solid"/>
              <a:round/>
              <a:headEnd type="none" w="med" len="med"/>
              <a:tailEnd type="none" w="med" len="med"/>
            </a:ln>
          </a:bottom>
        </a:tcBdr>
        <a:fill>
          <a:solidFill>
            <a:srgbClr val="052F61"/>
          </a:solidFill>
        </a:fill>
      </a:tcStyle>
    </a:firstRow>
  </a:tblStyle>
  <a:tblStyle styleId="{A63B2674-70C6-4F9A-9A43-CF039C9CFE67}" styleName="Table_2">
    <a:wholeTbl>
      <a:tcTxStyle b="off" i="off">
        <a:font>
          <a:latin typeface="Trebuchet MS"/>
          <a:ea typeface="Trebuchet MS"/>
          <a:cs typeface="Trebuchet MS"/>
        </a:font>
        <a:srgbClr val="000000"/>
      </a:tcTxStyle>
      <a:tcStyle>
        <a:tcBdr>
          <a:left>
            <a:ln w="12700" cap="flat">
              <a:solidFill>
                <a:srgbClr val="FFFFFF"/>
              </a:solidFill>
              <a:prstDash val="solid"/>
              <a:round/>
              <a:headEnd type="none" w="med" len="med"/>
              <a:tailEnd type="none" w="med" len="med"/>
            </a:ln>
          </a:left>
          <a:right>
            <a:ln w="12700" cap="flat">
              <a:solidFill>
                <a:srgbClr val="FFFFFF"/>
              </a:solidFill>
              <a:prstDash val="solid"/>
              <a:round/>
              <a:headEnd type="none" w="med" len="med"/>
              <a:tailEnd type="none" w="med" len="med"/>
            </a:ln>
          </a:right>
          <a:top>
            <a:ln w="12700" cap="flat">
              <a:solidFill>
                <a:srgbClr val="FFFFFF"/>
              </a:solidFill>
              <a:prstDash val="solid"/>
              <a:round/>
              <a:headEnd type="none" w="med" len="med"/>
              <a:tailEnd type="none" w="med" len="med"/>
            </a:ln>
          </a:top>
          <a:bottom>
            <a:ln w="12700" cap="flat">
              <a:solidFill>
                <a:srgbClr val="FFFFFF"/>
              </a:solidFill>
              <a:prstDash val="solid"/>
              <a:round/>
              <a:headEnd type="none" w="med" len="med"/>
              <a:tailEnd type="none" w="med" len="med"/>
            </a:ln>
          </a:bottom>
          <a:insideH>
            <a:ln w="12700" cap="flat">
              <a:solidFill>
                <a:srgbClr val="FFFFFF"/>
              </a:solidFill>
              <a:prstDash val="solid"/>
              <a:round/>
              <a:headEnd type="none" w="med" len="med"/>
              <a:tailEnd type="none" w="med" len="med"/>
            </a:ln>
          </a:insideH>
          <a:insideV>
            <a:ln w="12700" cap="flat">
              <a:solidFill>
                <a:srgbClr val="FFFFFF"/>
              </a:solidFill>
              <a:prstDash val="solid"/>
              <a:round/>
              <a:headEnd type="none" w="med" len="med"/>
              <a:tailEnd type="none" w="med" len="med"/>
            </a:ln>
          </a:insideV>
        </a:tcBdr>
        <a:fill>
          <a:solidFill>
            <a:srgbClr val="E8ECF0"/>
          </a:solidFill>
        </a:fill>
      </a:tcStyle>
    </a:wholeTbl>
    <a:band1H>
      <a:tcStyle>
        <a:tcBdr/>
        <a:fill>
          <a:solidFill>
            <a:srgbClr val="CCD4DF"/>
          </a:solidFill>
        </a:fill>
      </a:tcStyle>
    </a:band1H>
    <a:band1V>
      <a:tcStyle>
        <a:tcBdr/>
        <a:fill>
          <a:solidFill>
            <a:srgbClr val="CCD4DF"/>
          </a:solidFill>
        </a:fill>
      </a:tcStyle>
    </a:band1V>
    <a:lastCol>
      <a:tcTxStyle b="on" i="off">
        <a:font>
          <a:latin typeface="Trebuchet MS"/>
          <a:ea typeface="Trebuchet MS"/>
          <a:cs typeface="Trebuchet MS"/>
        </a:font>
        <a:srgbClr val="FFFFFF"/>
      </a:tcTxStyle>
      <a:tcStyle>
        <a:tcBdr/>
        <a:fill>
          <a:solidFill>
            <a:srgbClr val="052F61"/>
          </a:solidFill>
        </a:fill>
      </a:tcStyle>
    </a:lastCol>
    <a:firstCol>
      <a:tcTxStyle b="on" i="off">
        <a:font>
          <a:latin typeface="Trebuchet MS"/>
          <a:ea typeface="Trebuchet MS"/>
          <a:cs typeface="Trebuchet MS"/>
        </a:font>
        <a:srgbClr val="FFFFFF"/>
      </a:tcTxStyle>
      <a:tcStyle>
        <a:tcBdr/>
        <a:fill>
          <a:solidFill>
            <a:srgbClr val="052F61"/>
          </a:solidFill>
        </a:fill>
      </a:tcStyle>
    </a:firstCol>
    <a:lastRow>
      <a:tcTxStyle b="on" i="off">
        <a:font>
          <a:latin typeface="Trebuchet MS"/>
          <a:ea typeface="Trebuchet MS"/>
          <a:cs typeface="Trebuchet MS"/>
        </a:font>
        <a:srgbClr val="FFFFFF"/>
      </a:tcTxStyle>
      <a:tcStyle>
        <a:tcBdr>
          <a:top>
            <a:ln w="38100" cap="flat">
              <a:solidFill>
                <a:srgbClr val="FFFFFF"/>
              </a:solidFill>
              <a:prstDash val="solid"/>
              <a:round/>
              <a:headEnd type="none" w="med" len="med"/>
              <a:tailEnd type="none" w="med" len="med"/>
            </a:ln>
          </a:top>
        </a:tcBdr>
        <a:fill>
          <a:solidFill>
            <a:srgbClr val="052F61"/>
          </a:solidFill>
        </a:fill>
      </a:tcStyle>
    </a:lastRow>
    <a:firstRow>
      <a:tcTxStyle b="on" i="off">
        <a:font>
          <a:latin typeface="Trebuchet MS"/>
          <a:ea typeface="Trebuchet MS"/>
          <a:cs typeface="Trebuchet MS"/>
        </a:font>
        <a:srgbClr val="FFFFFF"/>
      </a:tcTxStyle>
      <a:tcStyle>
        <a:tcBdr>
          <a:bottom>
            <a:ln w="38100" cap="flat">
              <a:solidFill>
                <a:srgbClr val="FFFFFF"/>
              </a:solidFill>
              <a:prstDash val="solid"/>
              <a:round/>
              <a:headEnd type="none" w="med" len="med"/>
              <a:tailEnd type="none" w="med" len="med"/>
            </a:ln>
          </a:bottom>
        </a:tcBdr>
        <a:fill>
          <a:solidFill>
            <a:srgbClr val="052F61"/>
          </a:solidFill>
        </a:fill>
      </a:tcStyle>
    </a:firstRow>
  </a:tblStyle>
  <a:tblStyle styleId="{8922F037-F2B6-4C37-A5F5-B782906B6030}" styleName="Table_3">
    <a:wholeTbl>
      <a:tcTxStyle b="off" i="off">
        <a:font>
          <a:latin typeface="Trebuchet MS"/>
          <a:ea typeface="Trebuchet MS"/>
          <a:cs typeface="Trebuchet MS"/>
        </a:font>
        <a:srgbClr val="000000"/>
      </a:tcTxStyle>
      <a:tcStyle>
        <a:tcBdr>
          <a:left>
            <a:ln w="12700" cap="flat">
              <a:solidFill>
                <a:srgbClr val="FFFFFF"/>
              </a:solidFill>
              <a:prstDash val="solid"/>
              <a:round/>
              <a:headEnd type="none" w="med" len="med"/>
              <a:tailEnd type="none" w="med" len="med"/>
            </a:ln>
          </a:left>
          <a:right>
            <a:ln w="12700" cap="flat">
              <a:solidFill>
                <a:srgbClr val="FFFFFF"/>
              </a:solidFill>
              <a:prstDash val="solid"/>
              <a:round/>
              <a:headEnd type="none" w="med" len="med"/>
              <a:tailEnd type="none" w="med" len="med"/>
            </a:ln>
          </a:right>
          <a:top>
            <a:ln w="12700" cap="flat">
              <a:solidFill>
                <a:srgbClr val="FFFFFF"/>
              </a:solidFill>
              <a:prstDash val="solid"/>
              <a:round/>
              <a:headEnd type="none" w="med" len="med"/>
              <a:tailEnd type="none" w="med" len="med"/>
            </a:ln>
          </a:top>
          <a:bottom>
            <a:ln w="12700" cap="flat">
              <a:solidFill>
                <a:srgbClr val="FFFFFF"/>
              </a:solidFill>
              <a:prstDash val="solid"/>
              <a:round/>
              <a:headEnd type="none" w="med" len="med"/>
              <a:tailEnd type="none" w="med" len="med"/>
            </a:ln>
          </a:bottom>
          <a:insideH>
            <a:ln w="12700" cap="flat">
              <a:solidFill>
                <a:srgbClr val="FFFFFF"/>
              </a:solidFill>
              <a:prstDash val="solid"/>
              <a:round/>
              <a:headEnd type="none" w="med" len="med"/>
              <a:tailEnd type="none" w="med" len="med"/>
            </a:ln>
          </a:insideH>
          <a:insideV>
            <a:ln w="12700" cap="flat">
              <a:solidFill>
                <a:srgbClr val="FFFFFF"/>
              </a:solidFill>
              <a:prstDash val="solid"/>
              <a:round/>
              <a:headEnd type="none" w="med" len="med"/>
              <a:tailEnd type="none" w="med" len="med"/>
            </a:ln>
          </a:insideV>
        </a:tcBdr>
        <a:fill>
          <a:solidFill>
            <a:srgbClr val="E8ECF0"/>
          </a:solidFill>
        </a:fill>
      </a:tcStyle>
    </a:wholeTbl>
    <a:band1H>
      <a:tcStyle>
        <a:tcBdr/>
        <a:fill>
          <a:solidFill>
            <a:srgbClr val="CCD4DF"/>
          </a:solidFill>
        </a:fill>
      </a:tcStyle>
    </a:band1H>
    <a:band1V>
      <a:tcStyle>
        <a:tcBdr/>
        <a:fill>
          <a:solidFill>
            <a:srgbClr val="CCD4DF"/>
          </a:solidFill>
        </a:fill>
      </a:tcStyle>
    </a:band1V>
    <a:lastCol>
      <a:tcTxStyle b="on" i="off">
        <a:font>
          <a:latin typeface="Trebuchet MS"/>
          <a:ea typeface="Trebuchet MS"/>
          <a:cs typeface="Trebuchet MS"/>
        </a:font>
        <a:srgbClr val="FFFFFF"/>
      </a:tcTxStyle>
      <a:tcStyle>
        <a:tcBdr/>
        <a:fill>
          <a:solidFill>
            <a:srgbClr val="052F61"/>
          </a:solidFill>
        </a:fill>
      </a:tcStyle>
    </a:lastCol>
    <a:firstCol>
      <a:tcTxStyle b="on" i="off">
        <a:font>
          <a:latin typeface="Trebuchet MS"/>
          <a:ea typeface="Trebuchet MS"/>
          <a:cs typeface="Trebuchet MS"/>
        </a:font>
        <a:srgbClr val="FFFFFF"/>
      </a:tcTxStyle>
      <a:tcStyle>
        <a:tcBdr/>
        <a:fill>
          <a:solidFill>
            <a:srgbClr val="052F61"/>
          </a:solidFill>
        </a:fill>
      </a:tcStyle>
    </a:firstCol>
    <a:lastRow>
      <a:tcTxStyle b="on" i="off">
        <a:font>
          <a:latin typeface="Trebuchet MS"/>
          <a:ea typeface="Trebuchet MS"/>
          <a:cs typeface="Trebuchet MS"/>
        </a:font>
        <a:srgbClr val="FFFFFF"/>
      </a:tcTxStyle>
      <a:tcStyle>
        <a:tcBdr>
          <a:top>
            <a:ln w="38100" cap="flat">
              <a:solidFill>
                <a:srgbClr val="FFFFFF"/>
              </a:solidFill>
              <a:prstDash val="solid"/>
              <a:round/>
              <a:headEnd type="none" w="med" len="med"/>
              <a:tailEnd type="none" w="med" len="med"/>
            </a:ln>
          </a:top>
        </a:tcBdr>
        <a:fill>
          <a:solidFill>
            <a:srgbClr val="052F61"/>
          </a:solidFill>
        </a:fill>
      </a:tcStyle>
    </a:lastRow>
    <a:firstRow>
      <a:tcTxStyle b="on" i="off">
        <a:font>
          <a:latin typeface="Trebuchet MS"/>
          <a:ea typeface="Trebuchet MS"/>
          <a:cs typeface="Trebuchet MS"/>
        </a:font>
        <a:srgbClr val="FFFFFF"/>
      </a:tcTxStyle>
      <a:tcStyle>
        <a:tcBdr>
          <a:bottom>
            <a:ln w="38100" cap="flat">
              <a:solidFill>
                <a:srgbClr val="FFFFFF"/>
              </a:solidFill>
              <a:prstDash val="solid"/>
              <a:round/>
              <a:headEnd type="none" w="med" len="med"/>
              <a:tailEnd type="none" w="med" len="med"/>
            </a:ln>
          </a:bottom>
        </a:tcBdr>
        <a:fill>
          <a:solidFill>
            <a:srgbClr val="052F61"/>
          </a:solidFill>
        </a:fill>
      </a:tcStyle>
    </a:firstRow>
  </a:tblStyle>
  <a:tblStyle styleId="{416222BF-D932-4BD6-B142-202B211CA07E}" styleName="Table_4">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 styleId="{B95F8820-EEF5-4F55-80C5-2C2C141A064A}" styleName="Table_5">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 styleId="{4BC0DDC7-0910-4F26-B1AE-EB4F6658A757}" styleName="Table_6"/>
  <a:tblStyle styleId="{A1EB0A1B-6172-4D44-9848-E15FF8482040}" styleName="Table_7">
    <a:wholeTbl>
      <a:tcTxStyle b="off" i="off">
        <a:font>
          <a:latin typeface="Trebuchet MS"/>
          <a:ea typeface="Trebuchet MS"/>
          <a:cs typeface="Trebuchet MS"/>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8ECF0"/>
          </a:solidFill>
        </a:fill>
      </a:tcStyle>
    </a:wholeTbl>
    <a:band1H>
      <a:tcStyle>
        <a:tcBdr/>
        <a:fill>
          <a:solidFill>
            <a:srgbClr val="CCD4DF"/>
          </a:solidFill>
        </a:fill>
      </a:tcStyle>
    </a:band1H>
    <a:band1V>
      <a:tcStyle>
        <a:tcBdr/>
        <a:fill>
          <a:solidFill>
            <a:srgbClr val="CCD4DF"/>
          </a:solidFill>
        </a:fill>
      </a:tcStyle>
    </a:band1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rebuchet MS"/>
          <a:ea typeface="Trebuchet MS"/>
          <a:cs typeface="Trebuchet MS"/>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60" autoAdjust="0"/>
  </p:normalViewPr>
  <p:slideViewPr>
    <p:cSldViewPr snapToGrid="0">
      <p:cViewPr varScale="1">
        <p:scale>
          <a:sx n="83" d="100"/>
          <a:sy n="83" d="100"/>
        </p:scale>
        <p:origin x="10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2">
    <p:pos x="6000" y="0"/>
    <p:text>fix this chart</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
    <p:pos x="6000" y="0"/>
    <p:text>cite this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928938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8514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91888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15023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47288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59300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03953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1559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031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900" dirty="0">
                <a:solidFill>
                  <a:schemeClr val="dk2"/>
                </a:solidFill>
              </a:rPr>
              <a:t>Through research, testing, and analyzing</a:t>
            </a:r>
          </a:p>
          <a:p>
            <a:pPr>
              <a:spcBef>
                <a:spcPts val="0"/>
              </a:spcBef>
              <a:buNone/>
            </a:pPr>
            <a:r>
              <a:rPr lang="en" sz="900" dirty="0">
                <a:solidFill>
                  <a:schemeClr val="dk2"/>
                </a:solidFill>
              </a:rPr>
              <a:t>by completing LD50 tests for </a:t>
            </a:r>
            <a:r>
              <a:rPr lang="en" sz="900" dirty="0" smtClean="0">
                <a:solidFill>
                  <a:schemeClr val="dk2"/>
                </a:solidFill>
              </a:rPr>
              <a:t>2</a:t>
            </a:r>
            <a:r>
              <a:rPr lang="en" sz="900" baseline="0" dirty="0" smtClean="0">
                <a:solidFill>
                  <a:schemeClr val="dk2"/>
                </a:solidFill>
              </a:rPr>
              <a:t> chemicals </a:t>
            </a:r>
            <a:r>
              <a:rPr lang="en" sz="2400" dirty="0" smtClean="0">
                <a:solidFill>
                  <a:schemeClr val="dk2"/>
                </a:solidFill>
              </a:rPr>
              <a:t>when </a:t>
            </a:r>
            <a:r>
              <a:rPr lang="en" sz="2400" dirty="0">
                <a:solidFill>
                  <a:schemeClr val="dk2"/>
                </a:solidFill>
              </a:rPr>
              <a:t>interacted with daphnia and E-Coli</a:t>
            </a:r>
          </a:p>
        </p:txBody>
      </p:sp>
    </p:spTree>
    <p:extLst>
      <p:ext uri="{BB962C8B-B14F-4D97-AF65-F5344CB8AC3E}">
        <p14:creationId xmlns:p14="http://schemas.microsoft.com/office/powerpoint/2010/main" val="74539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0515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9844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1714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750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8360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1565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dirty="0">
              <a:solidFill>
                <a:schemeClr val="dk1"/>
              </a:solidFill>
              <a:latin typeface="Arial"/>
              <a:ea typeface="Arial"/>
              <a:cs typeface="Arial"/>
              <a:sym typeface="Arial"/>
            </a:endParaRPr>
          </a:p>
        </p:txBody>
      </p:sp>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2080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507999" y="457200"/>
            <a:ext cx="6447599" cy="9905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507999" y="1620441"/>
            <a:ext cx="6447599" cy="2910600"/>
          </a:xfrm>
          <a:prstGeom prst="rect">
            <a:avLst/>
          </a:prstGeom>
          <a:noFill/>
          <a:ln>
            <a:noFill/>
          </a:ln>
        </p:spPr>
        <p:txBody>
          <a:bodyPr lIns="91425" tIns="91425" rIns="91425" bIns="91425" anchor="t" anchorCtr="0"/>
          <a:lstStyle>
            <a:lvl1pPr marL="254000" indent="-114300" algn="l" rtl="0">
              <a:spcBef>
                <a:spcPts val="800"/>
              </a:spcBef>
              <a:spcAft>
                <a:spcPts val="0"/>
              </a:spcAft>
              <a:buClr>
                <a:schemeClr val="accent1"/>
              </a:buClr>
              <a:buFont typeface="Noto Symbol"/>
              <a:buChar char=""/>
              <a:defRPr/>
            </a:lvl1pPr>
            <a:lvl2pPr marL="558800" indent="-88900" algn="l" rtl="0">
              <a:spcBef>
                <a:spcPts val="800"/>
              </a:spcBef>
              <a:spcAft>
                <a:spcPts val="0"/>
              </a:spcAft>
              <a:buClr>
                <a:schemeClr val="accent1"/>
              </a:buClr>
              <a:buFont typeface="Noto Symbol"/>
              <a:buChar char=""/>
              <a:defRPr/>
            </a:lvl2pPr>
            <a:lvl3pPr marL="863600" indent="-63500" algn="l" rtl="0">
              <a:spcBef>
                <a:spcPts val="800"/>
              </a:spcBef>
              <a:spcAft>
                <a:spcPts val="0"/>
              </a:spcAft>
              <a:buClr>
                <a:schemeClr val="accent1"/>
              </a:buClr>
              <a:buFont typeface="Noto Symbol"/>
              <a:buChar char=""/>
              <a:defRPr/>
            </a:lvl3pPr>
            <a:lvl4pPr marL="1206500" indent="-76200" algn="l" rtl="0">
              <a:spcBef>
                <a:spcPts val="800"/>
              </a:spcBef>
              <a:spcAft>
                <a:spcPts val="0"/>
              </a:spcAft>
              <a:buClr>
                <a:schemeClr val="accent1"/>
              </a:buClr>
              <a:buFont typeface="Noto Symbol"/>
              <a:buChar char=""/>
              <a:defRPr/>
            </a:lvl4pPr>
            <a:lvl5pPr marL="1549400" indent="-76200" algn="l" rtl="0">
              <a:spcBef>
                <a:spcPts val="800"/>
              </a:spcBef>
              <a:spcAft>
                <a:spcPts val="0"/>
              </a:spcAft>
              <a:buClr>
                <a:schemeClr val="accent1"/>
              </a:buClr>
              <a:buFont typeface="Noto Symbol"/>
              <a:buChar char=""/>
              <a:defRPr/>
            </a:lvl5pPr>
            <a:lvl6pPr marL="1892300" indent="-76200" algn="l" rtl="0">
              <a:spcBef>
                <a:spcPts val="800"/>
              </a:spcBef>
              <a:spcAft>
                <a:spcPts val="0"/>
              </a:spcAft>
              <a:buClr>
                <a:schemeClr val="accent1"/>
              </a:buClr>
              <a:buFont typeface="Noto Symbol"/>
              <a:buChar char=""/>
              <a:defRPr/>
            </a:lvl6pPr>
            <a:lvl7pPr marL="2235200" indent="-76200" algn="l" rtl="0">
              <a:spcBef>
                <a:spcPts val="800"/>
              </a:spcBef>
              <a:spcAft>
                <a:spcPts val="0"/>
              </a:spcAft>
              <a:buClr>
                <a:schemeClr val="accent1"/>
              </a:buClr>
              <a:buFont typeface="Noto Symbol"/>
              <a:buChar char=""/>
              <a:defRPr/>
            </a:lvl7pPr>
            <a:lvl8pPr marL="2578100" indent="-76200" algn="l" rtl="0">
              <a:spcBef>
                <a:spcPts val="800"/>
              </a:spcBef>
              <a:spcAft>
                <a:spcPts val="0"/>
              </a:spcAft>
              <a:buClr>
                <a:schemeClr val="accent1"/>
              </a:buClr>
              <a:buFont typeface="Noto Symbol"/>
              <a:buChar char=""/>
              <a:defRPr/>
            </a:lvl8pPr>
            <a:lvl9pPr marL="2921000" indent="-76200" algn="l" rtl="0">
              <a:spcBef>
                <a:spcPts val="800"/>
              </a:spcBef>
              <a:spcAft>
                <a:spcPts val="0"/>
              </a:spcAft>
              <a:buClr>
                <a:schemeClr val="accent1"/>
              </a:buClr>
              <a:buFont typeface="Noto Symbol"/>
              <a:buChar char=""/>
              <a:defRPr/>
            </a:lvl9pPr>
          </a:lstStyle>
          <a:p>
            <a:endParaRPr/>
          </a:p>
        </p:txBody>
      </p:sp>
      <p:sp>
        <p:nvSpPr>
          <p:cNvPr id="32" name="Shape 32"/>
          <p:cNvSpPr txBox="1">
            <a:spLocks noGrp="1"/>
          </p:cNvSpPr>
          <p:nvPr>
            <p:ph type="dt" idx="10"/>
          </p:nvPr>
        </p:nvSpPr>
        <p:spPr>
          <a:xfrm>
            <a:off x="5403849" y="4531021"/>
            <a:ext cx="684000" cy="273900"/>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342900" marR="0" indent="0" algn="l" rtl="0">
              <a:lnSpc>
                <a:spcPct val="100000"/>
              </a:lnSpc>
              <a:spcBef>
                <a:spcPts val="0"/>
              </a:spcBef>
              <a:spcAft>
                <a:spcPts val="0"/>
              </a:spcAft>
              <a:buClr>
                <a:srgbClr val="000000"/>
              </a:buClr>
              <a:buFont typeface="Arial"/>
              <a:buNone/>
              <a:defRPr/>
            </a:lvl2pPr>
            <a:lvl3pPr marL="685800" marR="0" indent="0" algn="l" rtl="0">
              <a:lnSpc>
                <a:spcPct val="100000"/>
              </a:lnSpc>
              <a:spcBef>
                <a:spcPts val="0"/>
              </a:spcBef>
              <a:spcAft>
                <a:spcPts val="0"/>
              </a:spcAft>
              <a:buClr>
                <a:srgbClr val="000000"/>
              </a:buClr>
              <a:buFont typeface="Arial"/>
              <a:buNone/>
              <a:defRPr/>
            </a:lvl3pPr>
            <a:lvl4pPr marL="1028700" marR="0" indent="0" algn="l" rtl="0">
              <a:lnSpc>
                <a:spcPct val="100000"/>
              </a:lnSpc>
              <a:spcBef>
                <a:spcPts val="0"/>
              </a:spcBef>
              <a:spcAft>
                <a:spcPts val="0"/>
              </a:spcAft>
              <a:buClr>
                <a:srgbClr val="000000"/>
              </a:buClr>
              <a:buFont typeface="Arial"/>
              <a:buNone/>
              <a:defRPr/>
            </a:lvl4pPr>
            <a:lvl5pPr marL="1371600" marR="0" indent="0" algn="l" rtl="0">
              <a:lnSpc>
                <a:spcPct val="100000"/>
              </a:lnSpc>
              <a:spcBef>
                <a:spcPts val="0"/>
              </a:spcBef>
              <a:spcAft>
                <a:spcPts val="0"/>
              </a:spcAft>
              <a:buClr>
                <a:srgbClr val="000000"/>
              </a:buClr>
              <a:buFont typeface="Arial"/>
              <a:buNone/>
              <a:defRPr/>
            </a:lvl5pPr>
            <a:lvl6pPr marL="1714500" marR="0" indent="0" algn="l" rtl="0">
              <a:lnSpc>
                <a:spcPct val="100000"/>
              </a:lnSpc>
              <a:spcBef>
                <a:spcPts val="0"/>
              </a:spcBef>
              <a:spcAft>
                <a:spcPts val="0"/>
              </a:spcAft>
              <a:buClr>
                <a:srgbClr val="000000"/>
              </a:buClr>
              <a:buFont typeface="Arial"/>
              <a:buNone/>
              <a:defRPr/>
            </a:lvl6pPr>
            <a:lvl7pPr marL="2057400" marR="0" indent="0" algn="l" rtl="0">
              <a:lnSpc>
                <a:spcPct val="100000"/>
              </a:lnSpc>
              <a:spcBef>
                <a:spcPts val="0"/>
              </a:spcBef>
              <a:spcAft>
                <a:spcPts val="0"/>
              </a:spcAft>
              <a:buClr>
                <a:srgbClr val="000000"/>
              </a:buClr>
              <a:buFont typeface="Arial"/>
              <a:buNone/>
              <a:defRPr/>
            </a:lvl7pPr>
            <a:lvl8pPr marL="2400300" marR="0" indent="0" algn="l" rtl="0">
              <a:lnSpc>
                <a:spcPct val="100000"/>
              </a:lnSpc>
              <a:spcBef>
                <a:spcPts val="0"/>
              </a:spcBef>
              <a:spcAft>
                <a:spcPts val="0"/>
              </a:spcAft>
              <a:buClr>
                <a:srgbClr val="000000"/>
              </a:buClr>
              <a:buFont typeface="Arial"/>
              <a:buNone/>
              <a:defRPr/>
            </a:lvl8pPr>
            <a:lvl9pPr marL="2743200" marR="0" indent="0" algn="l" rtl="0">
              <a:lnSpc>
                <a:spcPct val="100000"/>
              </a:lnSpc>
              <a:spcBef>
                <a:spcPts val="0"/>
              </a:spcBef>
              <a:spcAft>
                <a:spcPts val="0"/>
              </a:spcAft>
              <a:buClr>
                <a:srgbClr val="000000"/>
              </a:buClr>
              <a:buFont typeface="Arial"/>
              <a:buNone/>
              <a:defRPr/>
            </a:lvl9pPr>
          </a:lstStyle>
          <a:p>
            <a:endParaRPr/>
          </a:p>
        </p:txBody>
      </p:sp>
      <p:sp>
        <p:nvSpPr>
          <p:cNvPr id="33" name="Shape 33"/>
          <p:cNvSpPr txBox="1">
            <a:spLocks noGrp="1"/>
          </p:cNvSpPr>
          <p:nvPr>
            <p:ph type="ftr" idx="11"/>
          </p:nvPr>
        </p:nvSpPr>
        <p:spPr>
          <a:xfrm>
            <a:off x="507999" y="4531021"/>
            <a:ext cx="4723199" cy="2739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342900" marR="0" indent="0" algn="l" rtl="0">
              <a:lnSpc>
                <a:spcPct val="100000"/>
              </a:lnSpc>
              <a:spcBef>
                <a:spcPts val="0"/>
              </a:spcBef>
              <a:spcAft>
                <a:spcPts val="0"/>
              </a:spcAft>
              <a:buClr>
                <a:srgbClr val="000000"/>
              </a:buClr>
              <a:buFont typeface="Arial"/>
              <a:buNone/>
              <a:defRPr/>
            </a:lvl2pPr>
            <a:lvl3pPr marL="685800" marR="0" indent="0" algn="l" rtl="0">
              <a:lnSpc>
                <a:spcPct val="100000"/>
              </a:lnSpc>
              <a:spcBef>
                <a:spcPts val="0"/>
              </a:spcBef>
              <a:spcAft>
                <a:spcPts val="0"/>
              </a:spcAft>
              <a:buClr>
                <a:srgbClr val="000000"/>
              </a:buClr>
              <a:buFont typeface="Arial"/>
              <a:buNone/>
              <a:defRPr/>
            </a:lvl3pPr>
            <a:lvl4pPr marL="1028700" marR="0" indent="0" algn="l" rtl="0">
              <a:lnSpc>
                <a:spcPct val="100000"/>
              </a:lnSpc>
              <a:spcBef>
                <a:spcPts val="0"/>
              </a:spcBef>
              <a:spcAft>
                <a:spcPts val="0"/>
              </a:spcAft>
              <a:buClr>
                <a:srgbClr val="000000"/>
              </a:buClr>
              <a:buFont typeface="Arial"/>
              <a:buNone/>
              <a:defRPr/>
            </a:lvl4pPr>
            <a:lvl5pPr marL="1371600" marR="0" indent="0" algn="l" rtl="0">
              <a:lnSpc>
                <a:spcPct val="100000"/>
              </a:lnSpc>
              <a:spcBef>
                <a:spcPts val="0"/>
              </a:spcBef>
              <a:spcAft>
                <a:spcPts val="0"/>
              </a:spcAft>
              <a:buClr>
                <a:srgbClr val="000000"/>
              </a:buClr>
              <a:buFont typeface="Arial"/>
              <a:buNone/>
              <a:defRPr/>
            </a:lvl5pPr>
            <a:lvl6pPr marL="1714500" marR="0" indent="0" algn="l" rtl="0">
              <a:lnSpc>
                <a:spcPct val="100000"/>
              </a:lnSpc>
              <a:spcBef>
                <a:spcPts val="0"/>
              </a:spcBef>
              <a:spcAft>
                <a:spcPts val="0"/>
              </a:spcAft>
              <a:buClr>
                <a:srgbClr val="000000"/>
              </a:buClr>
              <a:buFont typeface="Arial"/>
              <a:buNone/>
              <a:defRPr/>
            </a:lvl6pPr>
            <a:lvl7pPr marL="2057400" marR="0" indent="0" algn="l" rtl="0">
              <a:lnSpc>
                <a:spcPct val="100000"/>
              </a:lnSpc>
              <a:spcBef>
                <a:spcPts val="0"/>
              </a:spcBef>
              <a:spcAft>
                <a:spcPts val="0"/>
              </a:spcAft>
              <a:buClr>
                <a:srgbClr val="000000"/>
              </a:buClr>
              <a:buFont typeface="Arial"/>
              <a:buNone/>
              <a:defRPr/>
            </a:lvl7pPr>
            <a:lvl8pPr marL="2400300" marR="0" indent="0" algn="l" rtl="0">
              <a:lnSpc>
                <a:spcPct val="100000"/>
              </a:lnSpc>
              <a:spcBef>
                <a:spcPts val="0"/>
              </a:spcBef>
              <a:spcAft>
                <a:spcPts val="0"/>
              </a:spcAft>
              <a:buClr>
                <a:srgbClr val="000000"/>
              </a:buClr>
              <a:buFont typeface="Arial"/>
              <a:buNone/>
              <a:defRPr/>
            </a:lvl8pPr>
            <a:lvl9pPr marL="2743200" marR="0" indent="0" algn="l" rtl="0">
              <a:lnSpc>
                <a:spcPct val="100000"/>
              </a:lnSpc>
              <a:spcBef>
                <a:spcPts val="0"/>
              </a:spcBef>
              <a:spcAft>
                <a:spcPts val="0"/>
              </a:spcAft>
              <a:buClr>
                <a:srgbClr val="000000"/>
              </a:buClr>
              <a:buFont typeface="Arial"/>
              <a:buNone/>
              <a:defRPr/>
            </a:lvl9pPr>
          </a:lstStyle>
          <a:p>
            <a:endParaRPr/>
          </a:p>
        </p:txBody>
      </p:sp>
      <p:sp>
        <p:nvSpPr>
          <p:cNvPr id="34" name="Shape 34"/>
          <p:cNvSpPr txBox="1">
            <a:spLocks noGrp="1"/>
          </p:cNvSpPr>
          <p:nvPr>
            <p:ph type="sldNum" idx="12"/>
          </p:nvPr>
        </p:nvSpPr>
        <p:spPr>
          <a:xfrm>
            <a:off x="6442997" y="4531021"/>
            <a:ext cx="512700" cy="273900"/>
          </a:xfrm>
          <a:prstGeom prst="rect">
            <a:avLst/>
          </a:prstGeom>
          <a:noFill/>
          <a:ln>
            <a:noFill/>
          </a:ln>
        </p:spPr>
        <p:txBody>
          <a:bodyPr lIns="68575" tIns="34275" rIns="68575" bIns="34275" anchor="ctr" anchorCtr="0">
            <a:noAutofit/>
          </a:bodyPr>
          <a:lstStyle>
            <a:lvl1pPr marL="0" marR="0" indent="0" algn="r" rtl="0">
              <a:lnSpc>
                <a:spcPct val="100000"/>
              </a:lnSpc>
              <a:spcBef>
                <a:spcPts val="0"/>
              </a:spcBef>
              <a:spcAft>
                <a:spcPts val="0"/>
              </a:spcAft>
              <a:buNone/>
              <a:defRPr sz="7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Clr>
                <a:schemeClr val="accent1"/>
              </a:buClr>
              <a:buSzPct val="25000"/>
              <a:buFont typeface="Trebuchet MS"/>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sigsgym.com/programs.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hyperlink" Target="http://depositphotos.com/10314804/stock-photo-scientists-working-in-a-laboratory.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Shape 36"/>
          <p:cNvPicPr preferRelativeResize="0"/>
          <p:nvPr/>
        </p:nvPicPr>
        <p:blipFill rotWithShape="1">
          <a:blip r:embed="rId3">
            <a:alphaModFix/>
          </a:blip>
          <a:srcRect t="5101" r="10960" b="22539"/>
          <a:stretch/>
        </p:blipFill>
        <p:spPr>
          <a:xfrm>
            <a:off x="0" y="0"/>
            <a:ext cx="9189024" cy="51434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r="100000" b="100000"/>
          </a:path>
          <a:tileRect l="-100000" t="-100000"/>
        </a:gradFill>
        <a:effectLst/>
      </p:bgPr>
    </p:bg>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610100" y="2922231"/>
            <a:ext cx="7772400" cy="1159799"/>
          </a:xfrm>
          <a:prstGeom prst="rect">
            <a:avLst/>
          </a:prstGeom>
        </p:spPr>
        <p:txBody>
          <a:bodyPr lIns="91425" tIns="91425" rIns="91425" bIns="91425" anchor="b" anchorCtr="0">
            <a:noAutofit/>
          </a:bodyPr>
          <a:lstStyle/>
          <a:p>
            <a:pPr>
              <a:spcBef>
                <a:spcPts val="0"/>
              </a:spcBef>
              <a:buNone/>
            </a:pPr>
            <a:r>
              <a:rPr lang="en" sz="9600" dirty="0">
                <a:solidFill>
                  <a:schemeClr val="bg1"/>
                </a:solidFill>
                <a:latin typeface="Trebuchet MS" panose="020B0603020202020204" pitchFamily="34" charset="0"/>
                <a:cs typeface="Levenim MT" panose="02010502060101010101" pitchFamily="2" charset="-79"/>
              </a:rPr>
              <a:t>Portability &amp; Durability  </a:t>
            </a:r>
          </a:p>
        </p:txBody>
      </p:sp>
    </p:spTree>
  </p:cSld>
  <p:clrMapOvr>
    <a:overrideClrMapping bg1="lt1" tx1="dk1" bg2="lt2" tx2="dk2" accent1="accent1" accent2="accent2" accent3="accent3" accent4="accent4" accent5="accent5" accent6="accent6" hlink="hlink" folHlink="folHlink"/>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540074" y="266265"/>
            <a:ext cx="6447599" cy="990599"/>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583DB"/>
              </a:buClr>
              <a:buSzPct val="25000"/>
              <a:buFont typeface="Trebuchet MS"/>
              <a:buNone/>
            </a:pPr>
            <a:r>
              <a:rPr lang="en" sz="4100" b="0" dirty="0">
                <a:solidFill>
                  <a:srgbClr val="000000"/>
                </a:solidFill>
                <a:latin typeface="Calibri Light" panose="020F0302020204030204" pitchFamily="34" charset="0"/>
              </a:rPr>
              <a:t>Materials in Isolation</a:t>
            </a:r>
          </a:p>
        </p:txBody>
      </p:sp>
      <p:graphicFrame>
        <p:nvGraphicFramePr>
          <p:cNvPr id="103" name="Shape 103"/>
          <p:cNvGraphicFramePr/>
          <p:nvPr>
            <p:extLst>
              <p:ext uri="{D42A27DB-BD31-4B8C-83A1-F6EECF244321}">
                <p14:modId xmlns:p14="http://schemas.microsoft.com/office/powerpoint/2010/main" val="1852913443"/>
              </p:ext>
            </p:extLst>
          </p:nvPr>
        </p:nvGraphicFramePr>
        <p:xfrm>
          <a:off x="266217" y="1122894"/>
          <a:ext cx="6721457" cy="3535110"/>
        </p:xfrm>
        <a:graphic>
          <a:graphicData uri="http://schemas.openxmlformats.org/drawingml/2006/table">
            <a:tbl>
              <a:tblPr firstRow="1" bandRow="1">
                <a:tableStyleId>{18603FDC-E32A-4AB5-989C-0864C3EAD2B8}</a:tableStyleId>
              </a:tblPr>
              <a:tblGrid>
                <a:gridCol w="844953"/>
                <a:gridCol w="1021501"/>
                <a:gridCol w="577832"/>
                <a:gridCol w="731133"/>
                <a:gridCol w="660379"/>
                <a:gridCol w="719342"/>
                <a:gridCol w="569513"/>
                <a:gridCol w="771942"/>
                <a:gridCol w="824862"/>
              </a:tblGrid>
              <a:tr h="274325">
                <a:tc>
                  <a:txBody>
                    <a:bodyPr/>
                    <a:lstStyle/>
                    <a:p>
                      <a:pPr marL="0" marR="0" lvl="0" indent="0" algn="l" rtl="0">
                        <a:spcBef>
                          <a:spcPts val="0"/>
                        </a:spcBef>
                        <a:buNone/>
                      </a:pPr>
                      <a:endParaRPr sz="1200" u="none" strike="noStrike" cap="none" baseline="0" dirty="0"/>
                    </a:p>
                  </a:txBody>
                  <a:tcPr marL="91450" marR="91450" marT="45725" marB="45725"/>
                </a:tc>
                <a:tc gridSpan="7">
                  <a:txBody>
                    <a:bodyPr/>
                    <a:lstStyle/>
                    <a:p>
                      <a:pPr marL="0" marR="0" lvl="0" indent="0" algn="l" rtl="0">
                        <a:spcBef>
                          <a:spcPts val="0"/>
                        </a:spcBef>
                        <a:buSzPct val="25000"/>
                        <a:buNone/>
                      </a:pPr>
                      <a:r>
                        <a:rPr lang="en" sz="1200" u="none" strike="noStrike" cap="none" baseline="0" dirty="0"/>
                        <a:t>                                (Name of Test)</a:t>
                      </a:r>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buNone/>
                      </a:pPr>
                      <a:endParaRPr sz="1200" u="none" strike="noStrike" cap="none" baseline="0"/>
                    </a:p>
                  </a:txBody>
                  <a:tcPr marL="91450" marR="91450" marT="45725" marB="45725"/>
                </a:tc>
              </a:tr>
              <a:tr h="517500">
                <a:tc>
                  <a:txBody>
                    <a:bodyPr/>
                    <a:lstStyle/>
                    <a:p>
                      <a:pPr marL="0" marR="0" lvl="0" indent="0" algn="l" rtl="0">
                        <a:spcBef>
                          <a:spcPts val="0"/>
                        </a:spcBef>
                        <a:buNone/>
                      </a:pPr>
                      <a:endParaRPr sz="1200" u="none" strike="noStrike" cap="none" baseline="0"/>
                    </a:p>
                  </a:txBody>
                  <a:tcPr marL="91450" marR="91450" marT="45725" marB="45725"/>
                </a:tc>
                <a:tc>
                  <a:txBody>
                    <a:bodyPr/>
                    <a:lstStyle/>
                    <a:p>
                      <a:pPr marL="0" marR="0" lvl="0" indent="0" algn="l" rtl="0">
                        <a:spcBef>
                          <a:spcPts val="0"/>
                        </a:spcBef>
                        <a:buNone/>
                      </a:pPr>
                      <a:endParaRPr sz="1200" u="none" strike="noStrike" cap="none" baseline="0"/>
                    </a:p>
                  </a:txBody>
                  <a:tcPr marL="91450" marR="91450" marT="45725" marB="45725"/>
                </a:tc>
                <a:tc>
                  <a:txBody>
                    <a:bodyPr/>
                    <a:lstStyle/>
                    <a:p>
                      <a:pPr marL="0" marR="0" lvl="0" indent="0" algn="l" rtl="0">
                        <a:spcBef>
                          <a:spcPts val="0"/>
                        </a:spcBef>
                        <a:buSzPct val="25000"/>
                        <a:buNone/>
                      </a:pPr>
                      <a:r>
                        <a:rPr lang="en" sz="1200" b="1" u="none" strike="noStrike" cap="none" baseline="0" dirty="0"/>
                        <a:t>Drop Test </a:t>
                      </a:r>
                    </a:p>
                  </a:txBody>
                  <a:tcPr marL="91450" marR="91450" marT="45725" marB="45725"/>
                </a:tc>
                <a:tc>
                  <a:txBody>
                    <a:bodyPr/>
                    <a:lstStyle/>
                    <a:p>
                      <a:pPr marL="0" marR="0" lvl="0" indent="0" algn="l" rtl="0">
                        <a:spcBef>
                          <a:spcPts val="0"/>
                        </a:spcBef>
                        <a:buSzPct val="25000"/>
                        <a:buNone/>
                      </a:pPr>
                      <a:r>
                        <a:rPr lang="en" sz="1200" b="1" u="none" strike="noStrike" cap="none" baseline="0" dirty="0"/>
                        <a:t>Weight Test</a:t>
                      </a:r>
                    </a:p>
                  </a:txBody>
                  <a:tcPr marL="91450" marR="91450" marT="45725" marB="45725"/>
                </a:tc>
                <a:tc>
                  <a:txBody>
                    <a:bodyPr/>
                    <a:lstStyle/>
                    <a:p>
                      <a:pPr marL="0" marR="0" lvl="0" indent="0" algn="l" rtl="0">
                        <a:spcBef>
                          <a:spcPts val="0"/>
                        </a:spcBef>
                        <a:buSzPct val="25000"/>
                        <a:buNone/>
                      </a:pPr>
                      <a:r>
                        <a:rPr lang="en" sz="1200" b="1" u="none" strike="noStrike" cap="none" baseline="0"/>
                        <a:t>Shake Test</a:t>
                      </a:r>
                    </a:p>
                  </a:txBody>
                  <a:tcPr marL="91450" marR="91450" marT="45725" marB="45725"/>
                </a:tc>
                <a:tc>
                  <a:txBody>
                    <a:bodyPr/>
                    <a:lstStyle/>
                    <a:p>
                      <a:pPr marL="0" marR="0" lvl="0" indent="0" algn="l" rtl="0">
                        <a:spcBef>
                          <a:spcPts val="0"/>
                        </a:spcBef>
                        <a:buSzPct val="25000"/>
                        <a:buNone/>
                      </a:pPr>
                      <a:r>
                        <a:rPr lang="en" sz="1200" b="1" u="none" strike="noStrike" cap="none" baseline="0"/>
                        <a:t>Throw Test</a:t>
                      </a:r>
                    </a:p>
                  </a:txBody>
                  <a:tcPr marL="91450" marR="91450" marT="45725" marB="45725"/>
                </a:tc>
                <a:tc>
                  <a:txBody>
                    <a:bodyPr/>
                    <a:lstStyle/>
                    <a:p>
                      <a:pPr marL="0" marR="0" lvl="0" indent="0" algn="l" rtl="0">
                        <a:spcBef>
                          <a:spcPts val="0"/>
                        </a:spcBef>
                        <a:buSzPct val="25000"/>
                        <a:buNone/>
                      </a:pPr>
                      <a:r>
                        <a:rPr lang="en" sz="1200" b="1" u="none" strike="noStrike" cap="none" baseline="0"/>
                        <a:t>Heat Test</a:t>
                      </a:r>
                    </a:p>
                  </a:txBody>
                  <a:tcPr marL="91450" marR="91450" marT="45725" marB="45725"/>
                </a:tc>
                <a:tc>
                  <a:txBody>
                    <a:bodyPr/>
                    <a:lstStyle/>
                    <a:p>
                      <a:pPr marL="0" marR="0" lvl="0" indent="0" algn="l" rtl="0">
                        <a:spcBef>
                          <a:spcPts val="0"/>
                        </a:spcBef>
                        <a:buSzPct val="25000"/>
                        <a:buNone/>
                      </a:pPr>
                      <a:r>
                        <a:rPr lang="en" sz="1200" b="1" u="none" strike="noStrike" cap="none" baseline="0"/>
                        <a:t>Water Test</a:t>
                      </a:r>
                    </a:p>
                  </a:txBody>
                  <a:tcPr marL="91450" marR="91450" marT="45725" marB="45725"/>
                </a:tc>
                <a:tc>
                  <a:txBody>
                    <a:bodyPr/>
                    <a:lstStyle/>
                    <a:p>
                      <a:pPr marL="0" marR="0" lvl="0" indent="0" algn="l" rtl="0">
                        <a:spcBef>
                          <a:spcPts val="0"/>
                        </a:spcBef>
                        <a:buSzPct val="25000"/>
                        <a:buNone/>
                      </a:pPr>
                      <a:r>
                        <a:rPr lang="en" sz="1200" b="1" u="none" strike="noStrike" cap="none" baseline="0" dirty="0"/>
                        <a:t>Total</a:t>
                      </a:r>
                    </a:p>
                  </a:txBody>
                  <a:tcPr marL="91450" marR="91450" marT="45725" marB="45725"/>
                </a:tc>
              </a:tr>
              <a:tr h="210675">
                <a:tc rowSpan="8">
                  <a:txBody>
                    <a:bodyPr/>
                    <a:lstStyle/>
                    <a:p>
                      <a:pPr marL="0" marR="0" lvl="0" indent="0" algn="l" rtl="0">
                        <a:spcBef>
                          <a:spcPts val="0"/>
                        </a:spcBef>
                        <a:buSzPct val="25000"/>
                        <a:buNone/>
                      </a:pPr>
                      <a:r>
                        <a:rPr lang="en" sz="1200" b="1" u="none" strike="noStrike" cap="none" baseline="0" dirty="0"/>
                        <a:t>(Name of Material)</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Cardboard</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1</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16</a:t>
                      </a:r>
                    </a:p>
                  </a:txBody>
                  <a:tcPr marL="91450" marR="91450" marT="45725" marB="45725"/>
                </a:tc>
              </a:tr>
              <a:tr h="210675">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Wax paper</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2</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2</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16</a:t>
                      </a:r>
                    </a:p>
                  </a:txBody>
                  <a:tcPr marL="91450" marR="91450" marT="45725" marB="45725"/>
                </a:tc>
              </a:tr>
              <a:tr h="362150">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Plastic Baggy</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18</a:t>
                      </a:r>
                    </a:p>
                  </a:txBody>
                  <a:tcPr marL="91450" marR="91450" marT="45725" marB="45725"/>
                </a:tc>
              </a:tr>
              <a:tr h="362150">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Plastic Wrap</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dirty="0"/>
                        <a:t>2</a:t>
                      </a:r>
                    </a:p>
                  </a:txBody>
                  <a:tcPr marL="91450" marR="91450" marT="45725" marB="45725"/>
                </a:tc>
                <a:tc>
                  <a:txBody>
                    <a:bodyPr/>
                    <a:lstStyle/>
                    <a:p>
                      <a:pPr marL="0" marR="0" lvl="0" indent="0" algn="l" rtl="0">
                        <a:spcBef>
                          <a:spcPts val="0"/>
                        </a:spcBef>
                        <a:buSzPct val="25000"/>
                        <a:buNone/>
                      </a:pPr>
                      <a:r>
                        <a:rPr lang="en" sz="1200" b="1" u="none" strike="noStrike" cap="none" baseline="0" dirty="0"/>
                        <a:t>3</a:t>
                      </a:r>
                    </a:p>
                  </a:txBody>
                  <a:tcPr marL="91450" marR="91450" marT="45725" marB="45725"/>
                </a:tc>
                <a:tc>
                  <a:txBody>
                    <a:bodyPr/>
                    <a:lstStyle/>
                    <a:p>
                      <a:pPr marL="0" marR="0" lvl="0" indent="0" algn="l" rtl="0">
                        <a:spcBef>
                          <a:spcPts val="0"/>
                        </a:spcBef>
                        <a:buSzPct val="25000"/>
                        <a:buNone/>
                      </a:pPr>
                      <a:r>
                        <a:rPr lang="en" sz="1200" b="1" u="none" strike="noStrike" cap="none" baseline="0" dirty="0"/>
                        <a:t>3</a:t>
                      </a:r>
                    </a:p>
                  </a:txBody>
                  <a:tcPr marL="91450" marR="91450" marT="45725" marB="45725"/>
                </a:tc>
                <a:tc>
                  <a:txBody>
                    <a:bodyPr/>
                    <a:lstStyle/>
                    <a:p>
                      <a:pPr marL="0" marR="0" lvl="0" indent="0" algn="l" rtl="0">
                        <a:spcBef>
                          <a:spcPts val="0"/>
                        </a:spcBef>
                        <a:buSzPct val="25000"/>
                        <a:buNone/>
                      </a:pPr>
                      <a:r>
                        <a:rPr lang="en" sz="1200" b="1" u="none" strike="noStrike" cap="none" baseline="0"/>
                        <a:t>14</a:t>
                      </a:r>
                    </a:p>
                  </a:txBody>
                  <a:tcPr marL="91450" marR="91450" marT="45725" marB="45725"/>
                </a:tc>
              </a:tr>
              <a:tr h="210675">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Foil</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1</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14</a:t>
                      </a:r>
                    </a:p>
                  </a:txBody>
                  <a:tcPr marL="91450" marR="91450" marT="45725" marB="45725"/>
                </a:tc>
              </a:tr>
              <a:tr h="210675">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Newspaper</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1</a:t>
                      </a:r>
                    </a:p>
                  </a:txBody>
                  <a:tcPr marL="91450" marR="91450" marT="45725" marB="45725"/>
                </a:tc>
                <a:tc>
                  <a:txBody>
                    <a:bodyPr/>
                    <a:lstStyle/>
                    <a:p>
                      <a:pPr marL="0" marR="0" lvl="0" indent="0" algn="l" rtl="0">
                        <a:spcBef>
                          <a:spcPts val="0"/>
                        </a:spcBef>
                        <a:buSzPct val="25000"/>
                        <a:buNone/>
                      </a:pPr>
                      <a:r>
                        <a:rPr lang="en" sz="1200" b="1" u="none" strike="noStrike" cap="none" baseline="0"/>
                        <a:t>14</a:t>
                      </a:r>
                    </a:p>
                  </a:txBody>
                  <a:tcPr marL="91450" marR="91450" marT="45725" marB="45725"/>
                </a:tc>
              </a:tr>
              <a:tr h="362150">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Masking Tape</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1</a:t>
                      </a:r>
                    </a:p>
                  </a:txBody>
                  <a:tcPr marL="91450" marR="91450" marT="45725" marB="45725"/>
                </a:tc>
                <a:tc>
                  <a:txBody>
                    <a:bodyPr/>
                    <a:lstStyle/>
                    <a:p>
                      <a:pPr marL="0" marR="0" lvl="0" indent="0" algn="l" rtl="0">
                        <a:spcBef>
                          <a:spcPts val="0"/>
                        </a:spcBef>
                        <a:buSzPct val="25000"/>
                        <a:buNone/>
                      </a:pPr>
                      <a:r>
                        <a:rPr lang="en" sz="1200" b="1" u="none" strike="noStrike" cap="none" baseline="0"/>
                        <a:t>14</a:t>
                      </a:r>
                    </a:p>
                  </a:txBody>
                  <a:tcPr marL="91450" marR="91450" marT="45725" marB="45725"/>
                </a:tc>
              </a:tr>
              <a:tr h="210675">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Duct Tape</a:t>
                      </a:r>
                    </a:p>
                  </a:txBody>
                  <a:tcPr marL="91450" marR="91450" marT="45725" marB="45725"/>
                </a:tc>
                <a:tc>
                  <a:txBody>
                    <a:bodyPr/>
                    <a:lstStyle/>
                    <a:p>
                      <a:pPr marL="0" marR="0" lvl="0" indent="0" algn="l" rtl="0">
                        <a:spcBef>
                          <a:spcPts val="0"/>
                        </a:spcBef>
                        <a:buSzPct val="25000"/>
                        <a:buNone/>
                      </a:pPr>
                      <a:r>
                        <a:rPr lang="en" sz="1200" b="1" u="none" strike="noStrike" cap="none" baseline="0" dirty="0"/>
                        <a:t>3</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1</a:t>
                      </a:r>
                    </a:p>
                  </a:txBody>
                  <a:tcPr marL="91450" marR="91450" marT="45725" marB="45725"/>
                </a:tc>
                <a:tc>
                  <a:txBody>
                    <a:bodyPr/>
                    <a:lstStyle/>
                    <a:p>
                      <a:pPr marL="0" marR="0" lvl="0" indent="0" algn="l" rtl="0">
                        <a:spcBef>
                          <a:spcPts val="0"/>
                        </a:spcBef>
                        <a:buSzPct val="25000"/>
                        <a:buNone/>
                      </a:pPr>
                      <a:r>
                        <a:rPr lang="en" sz="1200" b="1" u="none" strike="noStrike" cap="none" baseline="0" dirty="0"/>
                        <a:t>14</a:t>
                      </a:r>
                    </a:p>
                  </a:txBody>
                  <a:tcPr marL="91450" marR="91450" marT="45725" marB="45725"/>
                </a:tc>
              </a:tr>
            </a:tbl>
          </a:graphicData>
        </a:graphic>
      </p:graphicFrame>
      <p:graphicFrame>
        <p:nvGraphicFramePr>
          <p:cNvPr id="104" name="Shape 104"/>
          <p:cNvGraphicFramePr/>
          <p:nvPr>
            <p:extLst>
              <p:ext uri="{D42A27DB-BD31-4B8C-83A1-F6EECF244321}">
                <p14:modId xmlns:p14="http://schemas.microsoft.com/office/powerpoint/2010/main" val="3973099123"/>
              </p:ext>
            </p:extLst>
          </p:nvPr>
        </p:nvGraphicFramePr>
        <p:xfrm>
          <a:off x="7129806" y="2173771"/>
          <a:ext cx="1819800" cy="1290900"/>
        </p:xfrm>
        <a:graphic>
          <a:graphicData uri="http://schemas.openxmlformats.org/drawingml/2006/table">
            <a:tbl>
              <a:tblPr firstRow="1" bandRow="1">
                <a:tableStyleId>{E269D01E-BC32-4049-B463-5C60D7B0CCD2}</a:tableStyleId>
              </a:tblPr>
              <a:tblGrid>
                <a:gridCol w="1819800"/>
              </a:tblGrid>
              <a:tr h="314700">
                <a:tc>
                  <a:txBody>
                    <a:bodyPr/>
                    <a:lstStyle/>
                    <a:p>
                      <a:pPr marL="0" marR="0" lvl="0" indent="0" algn="l" rtl="0">
                        <a:spcBef>
                          <a:spcPts val="0"/>
                        </a:spcBef>
                        <a:buSzPct val="25000"/>
                        <a:buNone/>
                      </a:pPr>
                      <a:r>
                        <a:rPr lang="en" u="none" strike="noStrike" cap="none" baseline="0" dirty="0"/>
                        <a:t>Key:</a:t>
                      </a:r>
                    </a:p>
                  </a:txBody>
                  <a:tcPr marL="91450" marR="91450" marT="45725" marB="45725"/>
                </a:tc>
              </a:tr>
              <a:tr h="325400">
                <a:tc>
                  <a:txBody>
                    <a:bodyPr/>
                    <a:lstStyle/>
                    <a:p>
                      <a:pPr marL="0" marR="0" lvl="0" indent="0" algn="l" rtl="0">
                        <a:spcBef>
                          <a:spcPts val="0"/>
                        </a:spcBef>
                        <a:buSzPct val="25000"/>
                        <a:buNone/>
                      </a:pPr>
                      <a:r>
                        <a:rPr lang="en" u="none" strike="noStrike" cap="none" baseline="0"/>
                        <a:t>No Damage= 3</a:t>
                      </a:r>
                    </a:p>
                  </a:txBody>
                  <a:tcPr marL="91450" marR="91450" marT="45725" marB="45725"/>
                </a:tc>
              </a:tr>
              <a:tr h="325400">
                <a:tc>
                  <a:txBody>
                    <a:bodyPr/>
                    <a:lstStyle/>
                    <a:p>
                      <a:pPr marL="0" marR="0" lvl="0" indent="0" algn="l" rtl="0">
                        <a:spcBef>
                          <a:spcPts val="0"/>
                        </a:spcBef>
                        <a:buSzPct val="25000"/>
                        <a:buNone/>
                      </a:pPr>
                      <a:r>
                        <a:rPr lang="en" u="none" strike="noStrike" cap="none" baseline="0"/>
                        <a:t>Little Damage= 2</a:t>
                      </a:r>
                    </a:p>
                  </a:txBody>
                  <a:tcPr marL="91450" marR="91450" marT="45725" marB="45725"/>
                </a:tc>
              </a:tr>
              <a:tr h="325400">
                <a:tc>
                  <a:txBody>
                    <a:bodyPr/>
                    <a:lstStyle/>
                    <a:p>
                      <a:pPr marL="0" marR="0" lvl="0" indent="0" algn="l" rtl="0">
                        <a:spcBef>
                          <a:spcPts val="0"/>
                        </a:spcBef>
                        <a:buSzPct val="25000"/>
                        <a:buNone/>
                      </a:pPr>
                      <a:r>
                        <a:rPr lang="en" u="none" strike="noStrike" cap="none" baseline="0" dirty="0"/>
                        <a:t>Lot of Damage= 1</a:t>
                      </a:r>
                    </a:p>
                  </a:txBody>
                  <a:tcPr marL="91450" marR="91450" marT="45725" marB="45725"/>
                </a:tc>
              </a:tr>
            </a:tbl>
          </a:graphicData>
        </a:graphic>
      </p:graphicFrame>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732225" y="85625"/>
            <a:ext cx="3769199" cy="990599"/>
          </a:xfrm>
          <a:prstGeom prst="rect">
            <a:avLst/>
          </a:prstGeom>
        </p:spPr>
        <p:txBody>
          <a:bodyPr lIns="91425" tIns="91425" rIns="91425" bIns="91425" anchor="t" anchorCtr="0">
            <a:noAutofit/>
          </a:bodyPr>
          <a:lstStyle/>
          <a:p>
            <a:pPr>
              <a:spcBef>
                <a:spcPts val="0"/>
              </a:spcBef>
              <a:buNone/>
            </a:pPr>
            <a:r>
              <a:rPr lang="en" b="0" dirty="0">
                <a:latin typeface="Calibri Light" panose="020F0302020204030204" pitchFamily="34" charset="0"/>
              </a:rPr>
              <a:t>Package Testing</a:t>
            </a:r>
          </a:p>
        </p:txBody>
      </p:sp>
      <p:graphicFrame>
        <p:nvGraphicFramePr>
          <p:cNvPr id="110" name="Shape 110"/>
          <p:cNvGraphicFramePr/>
          <p:nvPr>
            <p:extLst>
              <p:ext uri="{D42A27DB-BD31-4B8C-83A1-F6EECF244321}">
                <p14:modId xmlns:p14="http://schemas.microsoft.com/office/powerpoint/2010/main" val="1439096140"/>
              </p:ext>
            </p:extLst>
          </p:nvPr>
        </p:nvGraphicFramePr>
        <p:xfrm>
          <a:off x="7324206" y="-3"/>
          <a:ext cx="1819800" cy="1301550"/>
        </p:xfrm>
        <a:graphic>
          <a:graphicData uri="http://schemas.openxmlformats.org/drawingml/2006/table">
            <a:tbl>
              <a:tblPr firstRow="1" bandRow="1">
                <a:tableStyleId>{327F97BB-C833-4FB7-BDE5-3F7075034690}</a:tableStyleId>
              </a:tblPr>
              <a:tblGrid>
                <a:gridCol w="1819800"/>
              </a:tblGrid>
              <a:tr h="317325">
                <a:tc>
                  <a:txBody>
                    <a:bodyPr/>
                    <a:lstStyle/>
                    <a:p>
                      <a:pPr marL="0" marR="0" lvl="0" indent="0" algn="l" rtl="0">
                        <a:spcBef>
                          <a:spcPts val="0"/>
                        </a:spcBef>
                        <a:buSzPct val="25000"/>
                        <a:buNone/>
                      </a:pPr>
                      <a:r>
                        <a:rPr lang="en" u="none" strike="noStrike" cap="none" baseline="0" dirty="0"/>
                        <a:t>Key:</a:t>
                      </a:r>
                    </a:p>
                  </a:txBody>
                  <a:tcPr marL="91450" marR="91450" marT="45725" marB="45725"/>
                </a:tc>
              </a:tr>
              <a:tr h="328075">
                <a:tc>
                  <a:txBody>
                    <a:bodyPr/>
                    <a:lstStyle/>
                    <a:p>
                      <a:pPr marL="0" marR="0" lvl="0" indent="0" algn="l" rtl="0">
                        <a:spcBef>
                          <a:spcPts val="0"/>
                        </a:spcBef>
                        <a:buSzPct val="25000"/>
                        <a:buNone/>
                      </a:pPr>
                      <a:r>
                        <a:rPr lang="en" u="none" strike="noStrike" cap="none" baseline="0"/>
                        <a:t>No Damage= 3</a:t>
                      </a:r>
                    </a:p>
                  </a:txBody>
                  <a:tcPr marL="91450" marR="91450" marT="45725" marB="45725"/>
                </a:tc>
              </a:tr>
              <a:tr h="328075">
                <a:tc>
                  <a:txBody>
                    <a:bodyPr/>
                    <a:lstStyle/>
                    <a:p>
                      <a:pPr marL="0" marR="0" lvl="0" indent="0" algn="l" rtl="0">
                        <a:spcBef>
                          <a:spcPts val="0"/>
                        </a:spcBef>
                        <a:buSzPct val="25000"/>
                        <a:buNone/>
                      </a:pPr>
                      <a:r>
                        <a:rPr lang="en" u="none" strike="noStrike" cap="none" baseline="0"/>
                        <a:t>Little Damage= 2</a:t>
                      </a:r>
                    </a:p>
                  </a:txBody>
                  <a:tcPr marL="91450" marR="91450" marT="45725" marB="45725"/>
                </a:tc>
              </a:tr>
              <a:tr h="328075">
                <a:tc>
                  <a:txBody>
                    <a:bodyPr/>
                    <a:lstStyle/>
                    <a:p>
                      <a:pPr marL="0" marR="0" lvl="0" indent="0" algn="l" rtl="0">
                        <a:spcBef>
                          <a:spcPts val="0"/>
                        </a:spcBef>
                        <a:buSzPct val="25000"/>
                        <a:buNone/>
                      </a:pPr>
                      <a:r>
                        <a:rPr lang="en" u="none" strike="noStrike" cap="none" baseline="0"/>
                        <a:t>Lot of Damage= 1</a:t>
                      </a:r>
                    </a:p>
                  </a:txBody>
                  <a:tcPr marL="91450" marR="91450" marT="45725" marB="45725"/>
                </a:tc>
              </a:tr>
            </a:tbl>
          </a:graphicData>
        </a:graphic>
      </p:graphicFrame>
      <p:graphicFrame>
        <p:nvGraphicFramePr>
          <p:cNvPr id="111" name="Shape 111"/>
          <p:cNvGraphicFramePr/>
          <p:nvPr>
            <p:extLst>
              <p:ext uri="{D42A27DB-BD31-4B8C-83A1-F6EECF244321}">
                <p14:modId xmlns:p14="http://schemas.microsoft.com/office/powerpoint/2010/main" val="1624301583"/>
              </p:ext>
            </p:extLst>
          </p:nvPr>
        </p:nvGraphicFramePr>
        <p:xfrm>
          <a:off x="570175" y="1011787"/>
          <a:ext cx="3342825" cy="3962100"/>
        </p:xfrm>
        <a:graphic>
          <a:graphicData uri="http://schemas.openxmlformats.org/drawingml/2006/table">
            <a:tbl>
              <a:tblPr>
                <a:tableStyleId>{18603FDC-E32A-4AB5-989C-0864C3EAD2B8}</a:tableStyleId>
              </a:tblPr>
              <a:tblGrid>
                <a:gridCol w="1257425"/>
                <a:gridCol w="953975"/>
                <a:gridCol w="1131425"/>
              </a:tblGrid>
              <a:tr h="393125">
                <a:tc gridSpan="3">
                  <a:txBody>
                    <a:bodyPr/>
                    <a:lstStyle/>
                    <a:p>
                      <a:pPr rtl="0">
                        <a:spcBef>
                          <a:spcPts val="0"/>
                        </a:spcBef>
                        <a:buNone/>
                      </a:pPr>
                      <a:r>
                        <a:rPr lang="en" b="1" dirty="0"/>
                        <a:t>Preliminary Package</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93125">
                <a:tc rowSpan="2">
                  <a:txBody>
                    <a:bodyPr/>
                    <a:lstStyle/>
                    <a:p>
                      <a:pPr lvl="0" rtl="0">
                        <a:spcBef>
                          <a:spcPts val="0"/>
                        </a:spcBef>
                        <a:buNone/>
                      </a:pPr>
                      <a:r>
                        <a:rPr lang="en" b="1" dirty="0"/>
                        <a:t>Test</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lvl="0" algn="ctr" rtl="0">
                        <a:spcBef>
                          <a:spcPts val="0"/>
                        </a:spcBef>
                        <a:buNone/>
                      </a:pPr>
                      <a:r>
                        <a:rPr lang="en" b="1" dirty="0"/>
                        <a:t>Score</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r>
              <a:tr h="393125">
                <a:tc vMerge="1">
                  <a:txBody>
                    <a:bodyPr/>
                    <a:lstStyle/>
                    <a:p>
                      <a:endParaRPr lang="en-US"/>
                    </a:p>
                  </a:txBody>
                  <a:tcPr/>
                </a:tc>
                <a:tc>
                  <a:txBody>
                    <a:bodyPr/>
                    <a:lstStyle/>
                    <a:p>
                      <a:pPr rtl="0">
                        <a:spcBef>
                          <a:spcPts val="0"/>
                        </a:spcBef>
                        <a:buNone/>
                      </a:pPr>
                      <a:r>
                        <a:rPr lang="en" b="1"/>
                        <a:t>Vertical</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Horizontal</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Weight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dirty="0"/>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Drop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Throw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2</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2</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Shake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Water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2</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Heat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Total:</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rtl="0">
                        <a:spcBef>
                          <a:spcPts val="0"/>
                        </a:spcBef>
                        <a:buNone/>
                      </a:pPr>
                      <a:r>
                        <a:rPr lang="en" b="1"/>
                        <a:t>16</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0" rtl="0">
                        <a:spcBef>
                          <a:spcPts val="0"/>
                        </a:spcBef>
                        <a:buNone/>
                      </a:pPr>
                      <a:r>
                        <a:rPr lang="en" b="1" dirty="0" smtClean="0"/>
                        <a:t>17</a:t>
                      </a:r>
                      <a:endParaRPr lang="en" b="1" dirty="0"/>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112" name="Shape 112"/>
          <p:cNvGraphicFramePr/>
          <p:nvPr>
            <p:extLst>
              <p:ext uri="{D42A27DB-BD31-4B8C-83A1-F6EECF244321}">
                <p14:modId xmlns:p14="http://schemas.microsoft.com/office/powerpoint/2010/main" val="1454108477"/>
              </p:ext>
            </p:extLst>
          </p:nvPr>
        </p:nvGraphicFramePr>
        <p:xfrm>
          <a:off x="3994725" y="1011787"/>
          <a:ext cx="3261475" cy="3962100"/>
        </p:xfrm>
        <a:graphic>
          <a:graphicData uri="http://schemas.openxmlformats.org/drawingml/2006/table">
            <a:tbl>
              <a:tblPr>
                <a:tableStyleId>{E269D01E-BC32-4049-B463-5C60D7B0CCD2}</a:tableStyleId>
              </a:tblPr>
              <a:tblGrid>
                <a:gridCol w="1189750"/>
                <a:gridCol w="913600"/>
                <a:gridCol w="1158125"/>
              </a:tblGrid>
              <a:tr h="381000">
                <a:tc gridSpan="3">
                  <a:txBody>
                    <a:bodyPr/>
                    <a:lstStyle/>
                    <a:p>
                      <a:pPr lvl="0" rtl="0">
                        <a:spcBef>
                          <a:spcPts val="0"/>
                        </a:spcBef>
                        <a:buNone/>
                      </a:pPr>
                      <a:r>
                        <a:rPr lang="en" b="1" dirty="0">
                          <a:solidFill>
                            <a:schemeClr val="bg1"/>
                          </a:solidFill>
                        </a:rPr>
                        <a:t>Final Package</a:t>
                      </a:r>
                    </a:p>
                  </a:txBody>
                  <a:tcPr marL="91425" marR="91425" marT="91425" marB="91425">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1000">
                <a:tc rowSpan="2">
                  <a:txBody>
                    <a:bodyPr/>
                    <a:lstStyle/>
                    <a:p>
                      <a:pPr lvl="0" rtl="0">
                        <a:spcBef>
                          <a:spcPts val="0"/>
                        </a:spcBef>
                        <a:buNone/>
                      </a:pPr>
                      <a:r>
                        <a:rPr lang="en" b="1" dirty="0">
                          <a:solidFill>
                            <a:schemeClr val="bg1"/>
                          </a:solidFill>
                        </a:rPr>
                        <a:t>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lvl="0" algn="ctr" rtl="0">
                        <a:spcBef>
                          <a:spcPts val="0"/>
                        </a:spcBef>
                        <a:buNone/>
                      </a:pPr>
                      <a:r>
                        <a:rPr lang="en" b="1" dirty="0">
                          <a:solidFill>
                            <a:schemeClr val="bg1"/>
                          </a:solidFill>
                        </a:rPr>
                        <a:t>Score</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r>
              <a:tr h="381000">
                <a:tc vMerge="1">
                  <a:txBody>
                    <a:bodyPr/>
                    <a:lstStyle/>
                    <a:p>
                      <a:endParaRPr lang="en-US"/>
                    </a:p>
                  </a:txBody>
                  <a:tcPr/>
                </a:tc>
                <a:tc>
                  <a:txBody>
                    <a:bodyPr/>
                    <a:lstStyle/>
                    <a:p>
                      <a:pPr lvl="0" rtl="0">
                        <a:spcBef>
                          <a:spcPts val="0"/>
                        </a:spcBef>
                        <a:buNone/>
                      </a:pPr>
                      <a:r>
                        <a:rPr lang="en" b="1" dirty="0">
                          <a:solidFill>
                            <a:schemeClr val="bg1"/>
                          </a:solidFill>
                        </a:rPr>
                        <a:t>Vertical</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Horizontal</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Weight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53">
                <a:tc>
                  <a:txBody>
                    <a:bodyPr/>
                    <a:lstStyle/>
                    <a:p>
                      <a:pPr lvl="0" rtl="0">
                        <a:spcBef>
                          <a:spcPts val="0"/>
                        </a:spcBef>
                        <a:buNone/>
                      </a:pPr>
                      <a:r>
                        <a:rPr lang="en" b="1" dirty="0">
                          <a:solidFill>
                            <a:schemeClr val="bg1"/>
                          </a:solidFill>
                        </a:rPr>
                        <a:t>Drop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Throw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Shake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Water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Heat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Total:</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lvl="0" rtl="0">
                        <a:spcBef>
                          <a:spcPts val="0"/>
                        </a:spcBef>
                        <a:buNone/>
                      </a:pPr>
                      <a:r>
                        <a:rPr lang="en" b="1" dirty="0">
                          <a:solidFill>
                            <a:schemeClr val="bg1"/>
                          </a:solidFill>
                        </a:rPr>
                        <a:t>18</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lvl="0" rtl="0">
                        <a:spcBef>
                          <a:spcPts val="0"/>
                        </a:spcBef>
                        <a:buNone/>
                      </a:pPr>
                      <a:r>
                        <a:rPr lang="en" b="1" dirty="0">
                          <a:solidFill>
                            <a:schemeClr val="bg1"/>
                          </a:solidFill>
                        </a:rPr>
                        <a:t>18</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graphicFrame>
        <p:nvGraphicFramePr>
          <p:cNvPr id="2" name="Table 1"/>
          <p:cNvGraphicFramePr>
            <a:graphicFrameLocks noGrp="1"/>
          </p:cNvGraphicFramePr>
          <p:nvPr/>
        </p:nvGraphicFramePr>
        <p:xfrm>
          <a:off x="8404261" y="3298004"/>
          <a:ext cx="208280" cy="304800"/>
        </p:xfrm>
        <a:graphic>
          <a:graphicData uri="http://schemas.openxmlformats.org/drawingml/2006/table">
            <a:tbl>
              <a:tblPr/>
              <a:tblGrid>
                <a:gridCol w="208280"/>
              </a:tblGrid>
              <a:tr h="0">
                <a:tc>
                  <a:txBody>
                    <a:bodyPr/>
                    <a:lstStyle/>
                    <a:p>
                      <a:endParaRPr lang="en-US"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tr>
            </a:tbl>
          </a:graphicData>
        </a:graphic>
      </p:graphicFrame>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117" name="Shape 117"/>
          <p:cNvGrpSpPr/>
          <p:nvPr/>
        </p:nvGrpSpPr>
        <p:grpSpPr>
          <a:xfrm>
            <a:off x="1271808" y="1253847"/>
            <a:ext cx="6176519" cy="3230050"/>
            <a:chOff x="106001575" y="107979412"/>
            <a:chExt cx="8234260" cy="4307308"/>
          </a:xfrm>
        </p:grpSpPr>
        <p:cxnSp>
          <p:nvCxnSpPr>
            <p:cNvPr id="118" name="Shape 118"/>
            <p:cNvCxnSpPr/>
            <p:nvPr/>
          </p:nvCxnSpPr>
          <p:spPr>
            <a:xfrm rot="10800000" flipH="1">
              <a:off x="106760212" y="108957985"/>
              <a:ext cx="1363579" cy="705852"/>
            </a:xfrm>
            <a:prstGeom prst="straightConnector1">
              <a:avLst/>
            </a:prstGeom>
            <a:noFill/>
            <a:ln w="38100" cap="flat">
              <a:solidFill>
                <a:srgbClr val="000000"/>
              </a:solidFill>
              <a:prstDash val="solid"/>
              <a:round/>
              <a:headEnd type="none" w="med" len="med"/>
              <a:tailEnd type="none" w="med" len="med"/>
            </a:ln>
          </p:spPr>
        </p:cxnSp>
        <p:cxnSp>
          <p:nvCxnSpPr>
            <p:cNvPr id="119" name="Shape 119"/>
            <p:cNvCxnSpPr/>
            <p:nvPr/>
          </p:nvCxnSpPr>
          <p:spPr>
            <a:xfrm rot="10800000" flipH="1">
              <a:off x="113241225" y="109070279"/>
              <a:ext cx="657726" cy="593558"/>
            </a:xfrm>
            <a:prstGeom prst="straightConnector1">
              <a:avLst/>
            </a:prstGeom>
            <a:noFill/>
            <a:ln w="38100" cap="flat">
              <a:solidFill>
                <a:srgbClr val="000000"/>
              </a:solidFill>
              <a:prstDash val="solid"/>
              <a:round/>
              <a:headEnd type="none" w="med" len="med"/>
              <a:tailEnd type="none" w="med" len="med"/>
            </a:ln>
          </p:spPr>
        </p:cxnSp>
        <p:cxnSp>
          <p:nvCxnSpPr>
            <p:cNvPr id="120" name="Shape 120"/>
            <p:cNvCxnSpPr/>
            <p:nvPr/>
          </p:nvCxnSpPr>
          <p:spPr>
            <a:xfrm>
              <a:off x="108139825" y="108974025"/>
              <a:ext cx="5791200" cy="64168"/>
            </a:xfrm>
            <a:prstGeom prst="straightConnector1">
              <a:avLst/>
            </a:prstGeom>
            <a:noFill/>
            <a:ln w="38100" cap="flat">
              <a:solidFill>
                <a:srgbClr val="000000"/>
              </a:solidFill>
              <a:prstDash val="solid"/>
              <a:round/>
              <a:headEnd type="none" w="med" len="med"/>
              <a:tailEnd type="none" w="med" len="med"/>
            </a:ln>
          </p:spPr>
        </p:cxnSp>
        <p:cxnSp>
          <p:nvCxnSpPr>
            <p:cNvPr id="121" name="Shape 121"/>
            <p:cNvCxnSpPr/>
            <p:nvPr/>
          </p:nvCxnSpPr>
          <p:spPr>
            <a:xfrm rot="10800000" flipH="1">
              <a:off x="113225175" y="110899081"/>
              <a:ext cx="705852" cy="1026693"/>
            </a:xfrm>
            <a:prstGeom prst="straightConnector1">
              <a:avLst/>
            </a:prstGeom>
            <a:noFill/>
            <a:ln w="38100" cap="flat">
              <a:solidFill>
                <a:srgbClr val="000000"/>
              </a:solidFill>
              <a:prstDash val="solid"/>
              <a:round/>
              <a:headEnd type="none" w="med" len="med"/>
              <a:tailEnd type="none" w="med" len="med"/>
            </a:ln>
          </p:spPr>
        </p:cxnSp>
        <p:cxnSp>
          <p:nvCxnSpPr>
            <p:cNvPr id="122" name="Shape 122"/>
            <p:cNvCxnSpPr/>
            <p:nvPr/>
          </p:nvCxnSpPr>
          <p:spPr>
            <a:xfrm>
              <a:off x="113898950" y="109038187"/>
              <a:ext cx="16043" cy="1860884"/>
            </a:xfrm>
            <a:prstGeom prst="straightConnector1">
              <a:avLst/>
            </a:prstGeom>
            <a:noFill/>
            <a:ln w="38100" cap="flat">
              <a:solidFill>
                <a:srgbClr val="000000"/>
              </a:solidFill>
              <a:prstDash val="solid"/>
              <a:round/>
              <a:headEnd type="none" w="med" len="med"/>
              <a:tailEnd type="none" w="med" len="med"/>
            </a:ln>
          </p:spPr>
        </p:cxnSp>
        <p:cxnSp>
          <p:nvCxnSpPr>
            <p:cNvPr id="123" name="Shape 123"/>
            <p:cNvCxnSpPr/>
            <p:nvPr/>
          </p:nvCxnSpPr>
          <p:spPr>
            <a:xfrm flipH="1">
              <a:off x="108123782" y="108974025"/>
              <a:ext cx="16042" cy="1796715"/>
            </a:xfrm>
            <a:prstGeom prst="straightConnector1">
              <a:avLst/>
            </a:prstGeom>
            <a:noFill/>
            <a:ln w="38100" cap="flat">
              <a:solidFill>
                <a:srgbClr val="000000"/>
              </a:solidFill>
              <a:prstDash val="solid"/>
              <a:round/>
              <a:headEnd type="none" w="med" len="med"/>
              <a:tailEnd type="none" w="med" len="med"/>
            </a:ln>
          </p:spPr>
        </p:cxnSp>
        <p:cxnSp>
          <p:nvCxnSpPr>
            <p:cNvPr id="124" name="Shape 124"/>
            <p:cNvCxnSpPr/>
            <p:nvPr/>
          </p:nvCxnSpPr>
          <p:spPr>
            <a:xfrm rot="10800000" flipH="1">
              <a:off x="106760212" y="110786777"/>
              <a:ext cx="1347535" cy="1122947"/>
            </a:xfrm>
            <a:prstGeom prst="straightConnector1">
              <a:avLst/>
            </a:prstGeom>
            <a:noFill/>
            <a:ln w="38100" cap="flat">
              <a:solidFill>
                <a:srgbClr val="000000"/>
              </a:solidFill>
              <a:prstDash val="solid"/>
              <a:round/>
              <a:headEnd type="none" w="med" len="med"/>
              <a:tailEnd type="none" w="med" len="med"/>
            </a:ln>
          </p:spPr>
        </p:cxnSp>
        <p:cxnSp>
          <p:nvCxnSpPr>
            <p:cNvPr id="125" name="Shape 125"/>
            <p:cNvCxnSpPr/>
            <p:nvPr/>
          </p:nvCxnSpPr>
          <p:spPr>
            <a:xfrm>
              <a:off x="108139825" y="110770737"/>
              <a:ext cx="5759115" cy="112293"/>
            </a:xfrm>
            <a:prstGeom prst="straightConnector1">
              <a:avLst/>
            </a:prstGeom>
            <a:noFill/>
            <a:ln w="38100" cap="flat">
              <a:solidFill>
                <a:srgbClr val="000000"/>
              </a:solidFill>
              <a:prstDash val="solid"/>
              <a:round/>
              <a:headEnd type="none" w="med" len="med"/>
              <a:tailEnd type="none" w="med" len="med"/>
            </a:ln>
          </p:spPr>
        </p:cxnSp>
        <p:sp>
          <p:nvSpPr>
            <p:cNvPr id="126" name="Shape 126"/>
            <p:cNvSpPr/>
            <p:nvPr/>
          </p:nvSpPr>
          <p:spPr>
            <a:xfrm rot="3638550">
              <a:off x="106895000" y="108178561"/>
              <a:ext cx="797678" cy="1475874"/>
            </a:xfrm>
            <a:prstGeom prst="leftBrace">
              <a:avLst>
                <a:gd name="adj1" fmla="val 15418"/>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27" name="Shape 127"/>
            <p:cNvSpPr/>
            <p:nvPr/>
          </p:nvSpPr>
          <p:spPr>
            <a:xfrm rot="5400000">
              <a:off x="110530107" y="105589139"/>
              <a:ext cx="978569" cy="5759115"/>
            </a:xfrm>
            <a:prstGeom prst="leftBrace">
              <a:avLst>
                <a:gd name="adj1" fmla="val 49044"/>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28" name="Shape 128"/>
            <p:cNvSpPr/>
            <p:nvPr/>
          </p:nvSpPr>
          <p:spPr>
            <a:xfrm rot="-2480546">
              <a:off x="106246524" y="110631298"/>
              <a:ext cx="1064100" cy="1143628"/>
            </a:xfrm>
            <a:prstGeom prst="leftBrace">
              <a:avLst>
                <a:gd name="adj1" fmla="val 27579"/>
                <a:gd name="adj2" fmla="val 48951"/>
              </a:avLst>
            </a:prstGeom>
            <a:noFill/>
            <a:ln w="57150" cap="flat">
              <a:solidFill>
                <a:srgbClr val="9900FF"/>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29" name="Shape 129"/>
            <p:cNvSpPr/>
            <p:nvPr/>
          </p:nvSpPr>
          <p:spPr>
            <a:xfrm rot="5400000">
              <a:off x="109896448" y="109294869"/>
              <a:ext cx="1275346" cy="4708357"/>
            </a:xfrm>
            <a:prstGeom prst="rightBrace">
              <a:avLst>
                <a:gd name="adj1" fmla="val 30765"/>
                <a:gd name="adj2" fmla="val 50000"/>
              </a:avLst>
            </a:prstGeom>
            <a:noFill/>
            <a:ln w="57150" cap="flat">
              <a:solidFill>
                <a:srgbClr val="00B05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0" name="Shape 130"/>
            <p:cNvSpPr/>
            <p:nvPr/>
          </p:nvSpPr>
          <p:spPr>
            <a:xfrm rot="10800000" flipH="1">
              <a:off x="112888300" y="109745051"/>
              <a:ext cx="1347535" cy="1266323"/>
            </a:xfrm>
            <a:prstGeom prst="rightBrace">
              <a:avLst>
                <a:gd name="adj1" fmla="val 8333"/>
                <a:gd name="adj2" fmla="val 50000"/>
              </a:avLst>
            </a:prstGeom>
            <a:noFill/>
            <a:ln w="57150" cap="flat">
              <a:solidFill>
                <a:srgbClr val="00B05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1" name="Shape 131"/>
            <p:cNvSpPr/>
            <p:nvPr/>
          </p:nvSpPr>
          <p:spPr>
            <a:xfrm rot="-441443">
              <a:off x="106776031" y="109416922"/>
              <a:ext cx="1321386" cy="1836023"/>
            </a:xfrm>
            <a:prstGeom prst="diamond">
              <a:avLst/>
            </a:prstGeom>
            <a:noFill/>
            <a:ln w="38100" cap="flat">
              <a:solidFill>
                <a:srgbClr val="80808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2" name="Shape 132"/>
            <p:cNvSpPr/>
            <p:nvPr/>
          </p:nvSpPr>
          <p:spPr>
            <a:xfrm>
              <a:off x="106760212" y="109679875"/>
              <a:ext cx="6464999" cy="2262000"/>
            </a:xfrm>
            <a:prstGeom prst="rect">
              <a:avLst/>
            </a:prstGeom>
            <a:noFill/>
            <a:ln w="38100" cap="flat">
              <a:solidFill>
                <a:srgbClr val="00000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3" name="Shape 133"/>
            <p:cNvSpPr/>
            <p:nvPr/>
          </p:nvSpPr>
          <p:spPr>
            <a:xfrm rot="-441443">
              <a:off x="113229177" y="109428901"/>
              <a:ext cx="703475" cy="1701747"/>
            </a:xfrm>
            <a:prstGeom prst="diamond">
              <a:avLst/>
            </a:prstGeom>
            <a:noFill/>
            <a:ln w="38100" cap="flat">
              <a:solidFill>
                <a:srgbClr val="80808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cxnSp>
          <p:nvCxnSpPr>
            <p:cNvPr id="134" name="Shape 134"/>
            <p:cNvCxnSpPr/>
            <p:nvPr/>
          </p:nvCxnSpPr>
          <p:spPr>
            <a:xfrm>
              <a:off x="106792300" y="110433850"/>
              <a:ext cx="1" cy="1"/>
            </a:xfrm>
            <a:prstGeom prst="straightConnector1">
              <a:avLst/>
            </a:prstGeom>
            <a:noFill/>
            <a:ln w="25400" cap="flat">
              <a:solidFill>
                <a:srgbClr val="000000"/>
              </a:solidFill>
              <a:prstDash val="solid"/>
              <a:round/>
              <a:headEnd type="none" w="med" len="med"/>
              <a:tailEnd type="none" w="med" len="med"/>
            </a:ln>
          </p:spPr>
        </p:cxnSp>
        <p:cxnSp>
          <p:nvCxnSpPr>
            <p:cNvPr id="135" name="Shape 135"/>
            <p:cNvCxnSpPr/>
            <p:nvPr/>
          </p:nvCxnSpPr>
          <p:spPr>
            <a:xfrm>
              <a:off x="107337725" y="109407162"/>
              <a:ext cx="6112041" cy="16042"/>
            </a:xfrm>
            <a:prstGeom prst="straightConnector1">
              <a:avLst/>
            </a:prstGeom>
            <a:noFill/>
            <a:ln w="38100" cap="flat">
              <a:solidFill>
                <a:srgbClr val="808080"/>
              </a:solidFill>
              <a:prstDash val="solid"/>
              <a:round/>
              <a:headEnd type="none" w="med" len="med"/>
              <a:tailEnd type="none" w="med" len="med"/>
            </a:ln>
          </p:spPr>
        </p:cxnSp>
        <p:cxnSp>
          <p:nvCxnSpPr>
            <p:cNvPr id="136" name="Shape 136"/>
            <p:cNvCxnSpPr/>
            <p:nvPr/>
          </p:nvCxnSpPr>
          <p:spPr>
            <a:xfrm rot="10800000" flipH="1">
              <a:off x="107578362" y="111139701"/>
              <a:ext cx="6160167" cy="80211"/>
            </a:xfrm>
            <a:prstGeom prst="straightConnector1">
              <a:avLst/>
            </a:prstGeom>
            <a:noFill/>
            <a:ln w="38100" cap="flat">
              <a:solidFill>
                <a:srgbClr val="808080"/>
              </a:solidFill>
              <a:prstDash val="solid"/>
              <a:round/>
              <a:headEnd type="none" w="med" len="med"/>
              <a:tailEnd type="none" w="med" len="med"/>
            </a:ln>
          </p:spPr>
        </p:cxnSp>
        <p:cxnSp>
          <p:nvCxnSpPr>
            <p:cNvPr id="137" name="Shape 137"/>
            <p:cNvCxnSpPr/>
            <p:nvPr/>
          </p:nvCxnSpPr>
          <p:spPr>
            <a:xfrm rot="10800000" flipH="1">
              <a:off x="108075662" y="110241352"/>
              <a:ext cx="5871410" cy="32085"/>
            </a:xfrm>
            <a:prstGeom prst="straightConnector1">
              <a:avLst/>
            </a:prstGeom>
            <a:noFill/>
            <a:ln w="38100" cap="flat">
              <a:solidFill>
                <a:srgbClr val="808080"/>
              </a:solidFill>
              <a:prstDash val="solid"/>
              <a:round/>
              <a:headEnd type="none" w="med" len="med"/>
              <a:tailEnd type="none" w="med" len="med"/>
            </a:ln>
          </p:spPr>
        </p:cxnSp>
        <p:sp>
          <p:nvSpPr>
            <p:cNvPr id="138" name="Shape 138"/>
            <p:cNvSpPr/>
            <p:nvPr/>
          </p:nvSpPr>
          <p:spPr>
            <a:xfrm>
              <a:off x="108220037" y="109728000"/>
              <a:ext cx="4668252" cy="1283368"/>
            </a:xfrm>
            <a:prstGeom prst="flowChartManualInput">
              <a:avLst/>
            </a:prstGeom>
            <a:solidFill>
              <a:srgbClr val="FFF3CC"/>
            </a:solidFill>
            <a:ln w="76200" cap="flat">
              <a:solidFill>
                <a:srgbClr val="FFDA66"/>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9" name="Shape 139"/>
            <p:cNvSpPr txBox="1"/>
            <p:nvPr/>
          </p:nvSpPr>
          <p:spPr>
            <a:xfrm>
              <a:off x="108572962" y="110207262"/>
              <a:ext cx="3898231" cy="563479"/>
            </a:xfrm>
            <a:prstGeom prst="rect">
              <a:avLst/>
            </a:prstGeom>
            <a:noFill/>
            <a:ln>
              <a:noFill/>
            </a:ln>
          </p:spPr>
          <p:txBody>
            <a:bodyPr lIns="27425" tIns="27425" rIns="27425" bIns="274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2700" b="1" i="0" u="none" strike="noStrike" cap="none" baseline="0">
                  <a:solidFill>
                    <a:srgbClr val="000000"/>
                  </a:solidFill>
                  <a:latin typeface="Calibri"/>
                  <a:ea typeface="Calibri"/>
                  <a:cs typeface="Calibri"/>
                  <a:sym typeface="Calibri"/>
                </a:rPr>
                <a:t>SUNSCREEN</a:t>
              </a:r>
            </a:p>
          </p:txBody>
        </p:sp>
        <p:cxnSp>
          <p:nvCxnSpPr>
            <p:cNvPr id="140" name="Shape 140"/>
            <p:cNvCxnSpPr/>
            <p:nvPr/>
          </p:nvCxnSpPr>
          <p:spPr>
            <a:xfrm rot="10800000" flipH="1">
              <a:off x="106744162" y="110321552"/>
              <a:ext cx="6464969" cy="80210"/>
            </a:xfrm>
            <a:prstGeom prst="straightConnector1">
              <a:avLst/>
            </a:prstGeom>
            <a:noFill/>
            <a:ln w="38100" cap="flat">
              <a:solidFill>
                <a:srgbClr val="808080"/>
              </a:solidFill>
              <a:prstDash val="solid"/>
              <a:round/>
              <a:headEnd type="none" w="med" len="med"/>
              <a:tailEnd type="none" w="med" len="med"/>
            </a:ln>
          </p:spPr>
        </p:cxnSp>
      </p:grpSp>
      <p:sp>
        <p:nvSpPr>
          <p:cNvPr id="141" name="Shape 141"/>
          <p:cNvSpPr txBox="1"/>
          <p:nvPr/>
        </p:nvSpPr>
        <p:spPr>
          <a:xfrm>
            <a:off x="627150" y="112550"/>
            <a:ext cx="7889699" cy="765300"/>
          </a:xfrm>
          <a:prstGeom prst="rect">
            <a:avLst/>
          </a:prstGeom>
          <a:noFill/>
          <a:ln>
            <a:noFill/>
          </a:ln>
        </p:spPr>
        <p:txBody>
          <a:bodyPr lIns="91425" tIns="91425" rIns="91425" bIns="91425" anchor="t" anchorCtr="0">
            <a:noAutofit/>
          </a:bodyPr>
          <a:lstStyle/>
          <a:p>
            <a:pPr algn="ctr">
              <a:spcBef>
                <a:spcPts val="0"/>
              </a:spcBef>
              <a:buNone/>
            </a:pPr>
            <a:r>
              <a:rPr lang="en" sz="3000" b="1"/>
              <a:t>Final Package Design Dimensions</a:t>
            </a:r>
          </a:p>
        </p:txBody>
      </p:sp>
      <p:sp>
        <p:nvSpPr>
          <p:cNvPr id="142" name="Shape 142"/>
          <p:cNvSpPr txBox="1"/>
          <p:nvPr/>
        </p:nvSpPr>
        <p:spPr>
          <a:xfrm>
            <a:off x="4682050" y="821550"/>
            <a:ext cx="832799" cy="432299"/>
          </a:xfrm>
          <a:prstGeom prst="rect">
            <a:avLst/>
          </a:prstGeom>
          <a:noFill/>
          <a:ln w="9525" cap="flat">
            <a:solidFill>
              <a:srgbClr val="00B0F0"/>
            </a:solidFill>
            <a:prstDash val="solid"/>
            <a:round/>
            <a:headEnd type="none" w="med" len="med"/>
            <a:tailEnd type="none" w="med" len="med"/>
          </a:ln>
        </p:spPr>
        <p:txBody>
          <a:bodyPr lIns="91425" tIns="91425" rIns="91425" bIns="91425" anchor="t" anchorCtr="0">
            <a:noAutofit/>
          </a:bodyPr>
          <a:lstStyle/>
          <a:p>
            <a:pPr>
              <a:spcBef>
                <a:spcPts val="0"/>
              </a:spcBef>
              <a:buNone/>
            </a:pPr>
            <a:r>
              <a:rPr lang="en" sz="1800"/>
              <a:t>18cm</a:t>
            </a:r>
          </a:p>
        </p:txBody>
      </p:sp>
      <p:sp>
        <p:nvSpPr>
          <p:cNvPr id="143" name="Shape 143"/>
          <p:cNvSpPr txBox="1"/>
          <p:nvPr/>
        </p:nvSpPr>
        <p:spPr>
          <a:xfrm>
            <a:off x="4249175" y="4483900"/>
            <a:ext cx="950700" cy="432299"/>
          </a:xfrm>
          <a:prstGeom prst="rect">
            <a:avLst/>
          </a:prstGeom>
          <a:noFill/>
          <a:ln w="9525" cap="flat">
            <a:solidFill>
              <a:srgbClr val="00B05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17.2cm</a:t>
            </a:r>
          </a:p>
        </p:txBody>
      </p:sp>
      <p:sp>
        <p:nvSpPr>
          <p:cNvPr id="144" name="Shape 144"/>
          <p:cNvSpPr txBox="1"/>
          <p:nvPr/>
        </p:nvSpPr>
        <p:spPr>
          <a:xfrm>
            <a:off x="1587875" y="1253850"/>
            <a:ext cx="832799" cy="432299"/>
          </a:xfrm>
          <a:prstGeom prst="rect">
            <a:avLst/>
          </a:prstGeom>
          <a:noFill/>
          <a:ln w="9525" cap="flat">
            <a:solidFill>
              <a:srgbClr val="00B0F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4.9cm</a:t>
            </a:r>
          </a:p>
        </p:txBody>
      </p:sp>
      <p:sp>
        <p:nvSpPr>
          <p:cNvPr id="145" name="Shape 145"/>
          <p:cNvSpPr txBox="1"/>
          <p:nvPr/>
        </p:nvSpPr>
        <p:spPr>
          <a:xfrm>
            <a:off x="7448325" y="2842250"/>
            <a:ext cx="832799" cy="432299"/>
          </a:xfrm>
          <a:prstGeom prst="rect">
            <a:avLst/>
          </a:prstGeom>
          <a:noFill/>
          <a:ln w="9525" cap="flat">
            <a:solidFill>
              <a:srgbClr val="00B05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8.2cm</a:t>
            </a:r>
          </a:p>
        </p:txBody>
      </p:sp>
      <p:sp>
        <p:nvSpPr>
          <p:cNvPr id="146" name="Shape 146"/>
          <p:cNvSpPr txBox="1"/>
          <p:nvPr/>
        </p:nvSpPr>
        <p:spPr>
          <a:xfrm>
            <a:off x="698800" y="3747275"/>
            <a:ext cx="832799" cy="432299"/>
          </a:xfrm>
          <a:prstGeom prst="rect">
            <a:avLst/>
          </a:prstGeom>
          <a:noFill/>
          <a:ln w="9525" cap="flat">
            <a:solidFill>
              <a:srgbClr val="9900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3.1cm</a:t>
            </a:r>
          </a:p>
        </p:txBody>
      </p:sp>
      <p:sp>
        <p:nvSpPr>
          <p:cNvPr id="147" name="Shape 147"/>
          <p:cNvSpPr/>
          <p:nvPr/>
        </p:nvSpPr>
        <p:spPr>
          <a:xfrm rot="5400000">
            <a:off x="4113149" y="-443550"/>
            <a:ext cx="935699" cy="4591500"/>
          </a:xfrm>
          <a:prstGeom prst="leftBrace">
            <a:avLst>
              <a:gd name="adj1" fmla="val 49044"/>
              <a:gd name="adj2" fmla="val 10539"/>
            </a:avLst>
          </a:prstGeom>
          <a:noFill/>
          <a:ln w="57150" cap="flat">
            <a:solidFill>
              <a:srgbClr val="9900FF"/>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48" name="Shape 148"/>
          <p:cNvSpPr txBox="1"/>
          <p:nvPr/>
        </p:nvSpPr>
        <p:spPr>
          <a:xfrm>
            <a:off x="5994700" y="952050"/>
            <a:ext cx="832799" cy="432299"/>
          </a:xfrm>
          <a:prstGeom prst="rect">
            <a:avLst/>
          </a:prstGeom>
          <a:noFill/>
          <a:ln w="9525" cap="flat">
            <a:solidFill>
              <a:srgbClr val="9900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18cm</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627150" y="0"/>
            <a:ext cx="7889699" cy="765300"/>
          </a:xfrm>
          <a:prstGeom prst="rect">
            <a:avLst/>
          </a:prstGeom>
          <a:noFill/>
          <a:ln>
            <a:noFill/>
          </a:ln>
        </p:spPr>
        <p:txBody>
          <a:bodyPr lIns="91425" tIns="91425" rIns="91425" bIns="91425" anchor="t" anchorCtr="0">
            <a:noAutofit/>
          </a:bodyPr>
          <a:lstStyle/>
          <a:p>
            <a:pPr lvl="0" algn="ctr" rtl="0">
              <a:spcBef>
                <a:spcPts val="0"/>
              </a:spcBef>
              <a:buNone/>
            </a:pPr>
            <a:r>
              <a:rPr lang="en" sz="3000" b="1"/>
              <a:t>Final Package Design Explanation</a:t>
            </a:r>
          </a:p>
        </p:txBody>
      </p:sp>
      <p:cxnSp>
        <p:nvCxnSpPr>
          <p:cNvPr id="154" name="Shape 154"/>
          <p:cNvCxnSpPr/>
          <p:nvPr/>
        </p:nvCxnSpPr>
        <p:spPr>
          <a:xfrm>
            <a:off x="956675" y="1879575"/>
            <a:ext cx="889200" cy="641399"/>
          </a:xfrm>
          <a:prstGeom prst="straightConnector1">
            <a:avLst/>
          </a:prstGeom>
          <a:noFill/>
          <a:ln w="38100" cap="flat">
            <a:solidFill>
              <a:srgbClr val="FF9900"/>
            </a:solidFill>
            <a:prstDash val="solid"/>
            <a:round/>
            <a:headEnd type="none" w="lg" len="lg"/>
            <a:tailEnd type="triangle" w="lg" len="lg"/>
          </a:ln>
        </p:spPr>
      </p:cxnSp>
      <p:sp>
        <p:nvSpPr>
          <p:cNvPr id="155" name="Shape 155"/>
          <p:cNvSpPr txBox="1"/>
          <p:nvPr/>
        </p:nvSpPr>
        <p:spPr>
          <a:xfrm>
            <a:off x="168825" y="1299375"/>
            <a:ext cx="2686199" cy="580199"/>
          </a:xfrm>
          <a:prstGeom prst="rect">
            <a:avLst/>
          </a:prstGeom>
          <a:noFill/>
          <a:ln w="9525" cap="flat">
            <a:solidFill>
              <a:srgbClr val="FF99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solidFill>
                  <a:schemeClr val="dk1"/>
                </a:solidFill>
                <a:latin typeface="Trebuchet MS"/>
                <a:ea typeface="Trebuchet MS"/>
                <a:cs typeface="Trebuchet MS"/>
                <a:sym typeface="Trebuchet MS"/>
              </a:rPr>
              <a:t>Exterior cardboard, wax paper, and interior cardboard ends connected with hot glue</a:t>
            </a:r>
          </a:p>
        </p:txBody>
      </p:sp>
      <p:sp>
        <p:nvSpPr>
          <p:cNvPr id="156" name="Shape 156"/>
          <p:cNvSpPr txBox="1"/>
          <p:nvPr/>
        </p:nvSpPr>
        <p:spPr>
          <a:xfrm>
            <a:off x="7479375" y="3992025"/>
            <a:ext cx="1224900" cy="413699"/>
          </a:xfrm>
          <a:prstGeom prst="rect">
            <a:avLst/>
          </a:prstGeom>
          <a:noFill/>
          <a:ln w="9525" cap="flat">
            <a:solidFill>
              <a:srgbClr val="117BF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Cardboard </a:t>
            </a:r>
          </a:p>
        </p:txBody>
      </p:sp>
      <p:sp>
        <p:nvSpPr>
          <p:cNvPr id="157" name="Shape 157"/>
          <p:cNvSpPr txBox="1"/>
          <p:nvPr/>
        </p:nvSpPr>
        <p:spPr>
          <a:xfrm>
            <a:off x="3804175" y="719175"/>
            <a:ext cx="2588700" cy="580199"/>
          </a:xfrm>
          <a:prstGeom prst="rect">
            <a:avLst/>
          </a:prstGeom>
          <a:noFill/>
          <a:ln w="9525" cap="flat">
            <a:solidFill>
              <a:srgbClr val="117BF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Cardboard wrapped with wax paper for water resistance </a:t>
            </a:r>
          </a:p>
        </p:txBody>
      </p:sp>
      <p:sp>
        <p:nvSpPr>
          <p:cNvPr id="158" name="Shape 158"/>
          <p:cNvSpPr txBox="1"/>
          <p:nvPr/>
        </p:nvSpPr>
        <p:spPr>
          <a:xfrm>
            <a:off x="3140125" y="4505950"/>
            <a:ext cx="3613199" cy="580199"/>
          </a:xfrm>
          <a:prstGeom prst="rect">
            <a:avLst/>
          </a:prstGeom>
          <a:noFill/>
          <a:ln w="9525" cap="flat">
            <a:solidFill>
              <a:srgbClr val="6AA84F"/>
            </a:solidFill>
            <a:prstDash val="solid"/>
            <a:round/>
            <a:headEnd type="none" w="med" len="med"/>
            <a:tailEnd type="none" w="med" len="med"/>
          </a:ln>
        </p:spPr>
        <p:txBody>
          <a:bodyPr lIns="91425" tIns="91425" rIns="91425" bIns="91425" anchor="t" anchorCtr="0">
            <a:noAutofit/>
          </a:bodyPr>
          <a:lstStyle/>
          <a:p>
            <a:pPr>
              <a:spcBef>
                <a:spcPts val="0"/>
              </a:spcBef>
              <a:buNone/>
            </a:pPr>
            <a:r>
              <a:rPr lang="en"/>
              <a:t>Plastic Bag cut in half and ends melted together to save money and space</a:t>
            </a:r>
          </a:p>
        </p:txBody>
      </p:sp>
      <p:sp>
        <p:nvSpPr>
          <p:cNvPr id="159" name="Shape 159"/>
          <p:cNvSpPr txBox="1"/>
          <p:nvPr/>
        </p:nvSpPr>
        <p:spPr>
          <a:xfrm>
            <a:off x="7479375" y="2857075"/>
            <a:ext cx="1099200" cy="413699"/>
          </a:xfrm>
          <a:prstGeom prst="rect">
            <a:avLst/>
          </a:prstGeom>
          <a:noFill/>
          <a:ln w="9525" cap="flat">
            <a:solidFill>
              <a:srgbClr val="6AA84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Plastic Bag</a:t>
            </a:r>
          </a:p>
        </p:txBody>
      </p:sp>
      <p:cxnSp>
        <p:nvCxnSpPr>
          <p:cNvPr id="160" name="Shape 160"/>
          <p:cNvCxnSpPr/>
          <p:nvPr/>
        </p:nvCxnSpPr>
        <p:spPr>
          <a:xfrm flipH="1">
            <a:off x="6753200" y="1440625"/>
            <a:ext cx="911399" cy="871800"/>
          </a:xfrm>
          <a:prstGeom prst="straightConnector1">
            <a:avLst/>
          </a:prstGeom>
          <a:noFill/>
          <a:ln w="38100" cap="flat">
            <a:solidFill>
              <a:srgbClr val="FF0000"/>
            </a:solidFill>
            <a:prstDash val="solid"/>
            <a:round/>
            <a:headEnd type="none" w="lg" len="lg"/>
            <a:tailEnd type="triangle" w="lg" len="lg"/>
          </a:ln>
        </p:spPr>
      </p:cxnSp>
      <p:sp>
        <p:nvSpPr>
          <p:cNvPr id="161" name="Shape 161"/>
          <p:cNvSpPr txBox="1"/>
          <p:nvPr/>
        </p:nvSpPr>
        <p:spPr>
          <a:xfrm>
            <a:off x="7664600" y="945450"/>
            <a:ext cx="1335599" cy="1046699"/>
          </a:xfrm>
          <a:prstGeom prst="rect">
            <a:avLst/>
          </a:prstGeom>
          <a:noFill/>
          <a:ln w="9525" cap="flat">
            <a:solidFill>
              <a:srgbClr val="FF0000"/>
            </a:solidFill>
            <a:prstDash val="solid"/>
            <a:round/>
            <a:headEnd type="none" w="med" len="med"/>
            <a:tailEnd type="none" w="med" len="med"/>
          </a:ln>
        </p:spPr>
        <p:txBody>
          <a:bodyPr lIns="91425" tIns="91425" rIns="91425" bIns="91425" anchor="t" anchorCtr="0">
            <a:noAutofit/>
          </a:bodyPr>
          <a:lstStyle/>
          <a:p>
            <a:pPr>
              <a:spcBef>
                <a:spcPts val="0"/>
              </a:spcBef>
              <a:buNone/>
            </a:pPr>
            <a:r>
              <a:rPr lang="en"/>
              <a:t>interior cardboard provides support  </a:t>
            </a:r>
          </a:p>
        </p:txBody>
      </p:sp>
      <p:grpSp>
        <p:nvGrpSpPr>
          <p:cNvPr id="162" name="Shape 162"/>
          <p:cNvGrpSpPr/>
          <p:nvPr/>
        </p:nvGrpSpPr>
        <p:grpSpPr>
          <a:xfrm>
            <a:off x="1335463" y="1253847"/>
            <a:ext cx="6375371" cy="3252100"/>
            <a:chOff x="106086437" y="107979412"/>
            <a:chExt cx="8499362" cy="4336712"/>
          </a:xfrm>
        </p:grpSpPr>
        <p:cxnSp>
          <p:nvCxnSpPr>
            <p:cNvPr id="163" name="Shape 163"/>
            <p:cNvCxnSpPr/>
            <p:nvPr/>
          </p:nvCxnSpPr>
          <p:spPr>
            <a:xfrm rot="10800000" flipH="1">
              <a:off x="106760212" y="108957937"/>
              <a:ext cx="1363499" cy="705900"/>
            </a:xfrm>
            <a:prstGeom prst="straightConnector1">
              <a:avLst/>
            </a:prstGeom>
            <a:noFill/>
            <a:ln w="38100" cap="flat">
              <a:solidFill>
                <a:srgbClr val="000000"/>
              </a:solidFill>
              <a:prstDash val="solid"/>
              <a:round/>
              <a:headEnd type="none" w="med" len="med"/>
              <a:tailEnd type="none" w="med" len="med"/>
            </a:ln>
          </p:spPr>
        </p:cxnSp>
        <p:cxnSp>
          <p:nvCxnSpPr>
            <p:cNvPr id="164" name="Shape 164"/>
            <p:cNvCxnSpPr/>
            <p:nvPr/>
          </p:nvCxnSpPr>
          <p:spPr>
            <a:xfrm rot="10800000" flipH="1">
              <a:off x="113241225" y="109070137"/>
              <a:ext cx="657600" cy="593699"/>
            </a:xfrm>
            <a:prstGeom prst="straightConnector1">
              <a:avLst/>
            </a:prstGeom>
            <a:noFill/>
            <a:ln w="38100" cap="flat">
              <a:solidFill>
                <a:srgbClr val="000000"/>
              </a:solidFill>
              <a:prstDash val="solid"/>
              <a:round/>
              <a:headEnd type="none" w="med" len="med"/>
              <a:tailEnd type="none" w="med" len="med"/>
            </a:ln>
          </p:spPr>
        </p:cxnSp>
        <p:cxnSp>
          <p:nvCxnSpPr>
            <p:cNvPr id="165" name="Shape 165"/>
            <p:cNvCxnSpPr/>
            <p:nvPr/>
          </p:nvCxnSpPr>
          <p:spPr>
            <a:xfrm>
              <a:off x="108139825" y="108974025"/>
              <a:ext cx="5791200" cy="64200"/>
            </a:xfrm>
            <a:prstGeom prst="straightConnector1">
              <a:avLst/>
            </a:prstGeom>
            <a:noFill/>
            <a:ln w="38100" cap="flat">
              <a:solidFill>
                <a:srgbClr val="000000"/>
              </a:solidFill>
              <a:prstDash val="solid"/>
              <a:round/>
              <a:headEnd type="none" w="med" len="med"/>
              <a:tailEnd type="none" w="med" len="med"/>
            </a:ln>
          </p:spPr>
        </p:cxnSp>
        <p:cxnSp>
          <p:nvCxnSpPr>
            <p:cNvPr id="166" name="Shape 166"/>
            <p:cNvCxnSpPr/>
            <p:nvPr/>
          </p:nvCxnSpPr>
          <p:spPr>
            <a:xfrm rot="10800000" flipH="1">
              <a:off x="113225175" y="110899174"/>
              <a:ext cx="705900" cy="1026600"/>
            </a:xfrm>
            <a:prstGeom prst="straightConnector1">
              <a:avLst/>
            </a:prstGeom>
            <a:noFill/>
            <a:ln w="38100" cap="flat">
              <a:solidFill>
                <a:srgbClr val="000000"/>
              </a:solidFill>
              <a:prstDash val="solid"/>
              <a:round/>
              <a:headEnd type="none" w="med" len="med"/>
              <a:tailEnd type="none" w="med" len="med"/>
            </a:ln>
          </p:spPr>
        </p:cxnSp>
        <p:cxnSp>
          <p:nvCxnSpPr>
            <p:cNvPr id="167" name="Shape 167"/>
            <p:cNvCxnSpPr/>
            <p:nvPr/>
          </p:nvCxnSpPr>
          <p:spPr>
            <a:xfrm>
              <a:off x="113898950" y="109038187"/>
              <a:ext cx="15899" cy="1860899"/>
            </a:xfrm>
            <a:prstGeom prst="straightConnector1">
              <a:avLst/>
            </a:prstGeom>
            <a:noFill/>
            <a:ln w="38100" cap="flat">
              <a:solidFill>
                <a:srgbClr val="000000"/>
              </a:solidFill>
              <a:prstDash val="solid"/>
              <a:round/>
              <a:headEnd type="none" w="med" len="med"/>
              <a:tailEnd type="none" w="med" len="med"/>
            </a:ln>
          </p:spPr>
        </p:cxnSp>
        <p:cxnSp>
          <p:nvCxnSpPr>
            <p:cNvPr id="168" name="Shape 168"/>
            <p:cNvCxnSpPr/>
            <p:nvPr/>
          </p:nvCxnSpPr>
          <p:spPr>
            <a:xfrm flipH="1">
              <a:off x="108123925" y="108974025"/>
              <a:ext cx="15899" cy="1796700"/>
            </a:xfrm>
            <a:prstGeom prst="straightConnector1">
              <a:avLst/>
            </a:prstGeom>
            <a:noFill/>
            <a:ln w="38100" cap="flat">
              <a:solidFill>
                <a:srgbClr val="000000"/>
              </a:solidFill>
              <a:prstDash val="solid"/>
              <a:round/>
              <a:headEnd type="none" w="med" len="med"/>
              <a:tailEnd type="none" w="med" len="med"/>
            </a:ln>
          </p:spPr>
        </p:cxnSp>
        <p:cxnSp>
          <p:nvCxnSpPr>
            <p:cNvPr id="169" name="Shape 169"/>
            <p:cNvCxnSpPr/>
            <p:nvPr/>
          </p:nvCxnSpPr>
          <p:spPr>
            <a:xfrm rot="10800000" flipH="1">
              <a:off x="106760212" y="110786824"/>
              <a:ext cx="1347600" cy="1122900"/>
            </a:xfrm>
            <a:prstGeom prst="straightConnector1">
              <a:avLst/>
            </a:prstGeom>
            <a:noFill/>
            <a:ln w="38100" cap="flat">
              <a:solidFill>
                <a:srgbClr val="000000"/>
              </a:solidFill>
              <a:prstDash val="solid"/>
              <a:round/>
              <a:headEnd type="none" w="med" len="med"/>
              <a:tailEnd type="none" w="med" len="med"/>
            </a:ln>
          </p:spPr>
        </p:cxnSp>
        <p:cxnSp>
          <p:nvCxnSpPr>
            <p:cNvPr id="170" name="Shape 170"/>
            <p:cNvCxnSpPr/>
            <p:nvPr/>
          </p:nvCxnSpPr>
          <p:spPr>
            <a:xfrm>
              <a:off x="108139825" y="110770737"/>
              <a:ext cx="5759100" cy="112199"/>
            </a:xfrm>
            <a:prstGeom prst="straightConnector1">
              <a:avLst/>
            </a:prstGeom>
            <a:noFill/>
            <a:ln w="38100" cap="flat">
              <a:solidFill>
                <a:srgbClr val="000000"/>
              </a:solidFill>
              <a:prstDash val="solid"/>
              <a:round/>
              <a:headEnd type="none" w="med" len="med"/>
              <a:tailEnd type="none" w="med" len="med"/>
            </a:ln>
          </p:spPr>
        </p:cxnSp>
        <p:sp>
          <p:nvSpPr>
            <p:cNvPr id="171" name="Shape 171"/>
            <p:cNvSpPr/>
            <p:nvPr/>
          </p:nvSpPr>
          <p:spPr>
            <a:xfrm rot="5400000">
              <a:off x="110530099" y="105589162"/>
              <a:ext cx="978600" cy="5759100"/>
            </a:xfrm>
            <a:prstGeom prst="leftBrace">
              <a:avLst>
                <a:gd name="adj1" fmla="val 49044"/>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2" name="Shape 172"/>
            <p:cNvSpPr/>
            <p:nvPr/>
          </p:nvSpPr>
          <p:spPr>
            <a:xfrm>
              <a:off x="106086437" y="109679875"/>
              <a:ext cx="673800" cy="2229900"/>
            </a:xfrm>
            <a:prstGeom prst="leftBrace">
              <a:avLst>
                <a:gd name="adj1" fmla="val 27579"/>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3" name="Shape 173"/>
            <p:cNvSpPr/>
            <p:nvPr/>
          </p:nvSpPr>
          <p:spPr>
            <a:xfrm rot="5400000">
              <a:off x="109896400" y="109294775"/>
              <a:ext cx="1275299" cy="4708499"/>
            </a:xfrm>
            <a:prstGeom prst="rightBrace">
              <a:avLst>
                <a:gd name="adj1" fmla="val 30765"/>
                <a:gd name="adj2" fmla="val 50000"/>
              </a:avLst>
            </a:prstGeom>
            <a:noFill/>
            <a:ln w="57150" cap="flat">
              <a:solidFill>
                <a:srgbClr val="00B05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4" name="Shape 174"/>
            <p:cNvSpPr/>
            <p:nvPr/>
          </p:nvSpPr>
          <p:spPr>
            <a:xfrm rot="10800000" flipH="1">
              <a:off x="112888300" y="109745074"/>
              <a:ext cx="1347600" cy="1266300"/>
            </a:xfrm>
            <a:prstGeom prst="rightBrace">
              <a:avLst>
                <a:gd name="adj1" fmla="val 8333"/>
                <a:gd name="adj2" fmla="val 50000"/>
              </a:avLst>
            </a:prstGeom>
            <a:noFill/>
            <a:ln w="57150" cap="flat">
              <a:solidFill>
                <a:srgbClr val="00B05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5" name="Shape 175"/>
            <p:cNvSpPr/>
            <p:nvPr/>
          </p:nvSpPr>
          <p:spPr>
            <a:xfrm rot="-441442">
              <a:off x="106776073" y="109416924"/>
              <a:ext cx="1321278" cy="1836126"/>
            </a:xfrm>
            <a:prstGeom prst="diamond">
              <a:avLst/>
            </a:prstGeom>
            <a:noFill/>
            <a:ln w="38100" cap="flat">
              <a:solidFill>
                <a:srgbClr val="80808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6" name="Shape 176"/>
            <p:cNvSpPr/>
            <p:nvPr/>
          </p:nvSpPr>
          <p:spPr>
            <a:xfrm>
              <a:off x="106760212" y="109679875"/>
              <a:ext cx="6464999" cy="2262000"/>
            </a:xfrm>
            <a:prstGeom prst="rect">
              <a:avLst/>
            </a:prstGeom>
            <a:noFill/>
            <a:ln w="38100" cap="flat">
              <a:solidFill>
                <a:srgbClr val="00000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7" name="Shape 177"/>
            <p:cNvSpPr/>
            <p:nvPr/>
          </p:nvSpPr>
          <p:spPr>
            <a:xfrm rot="-440955">
              <a:off x="113229122" y="109428952"/>
              <a:ext cx="703580" cy="1701794"/>
            </a:xfrm>
            <a:prstGeom prst="diamond">
              <a:avLst/>
            </a:prstGeom>
            <a:noFill/>
            <a:ln w="38100" cap="flat">
              <a:solidFill>
                <a:srgbClr val="80808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cxnSp>
          <p:nvCxnSpPr>
            <p:cNvPr id="178" name="Shape 178"/>
            <p:cNvCxnSpPr/>
            <p:nvPr/>
          </p:nvCxnSpPr>
          <p:spPr>
            <a:xfrm>
              <a:off x="106792300" y="110433850"/>
              <a:ext cx="0" cy="0"/>
            </a:xfrm>
            <a:prstGeom prst="straightConnector1">
              <a:avLst/>
            </a:prstGeom>
            <a:noFill/>
            <a:ln w="25400" cap="flat">
              <a:solidFill>
                <a:srgbClr val="000000"/>
              </a:solidFill>
              <a:prstDash val="solid"/>
              <a:round/>
              <a:headEnd type="none" w="med" len="med"/>
              <a:tailEnd type="none" w="med" len="med"/>
            </a:ln>
          </p:spPr>
        </p:cxnSp>
        <p:cxnSp>
          <p:nvCxnSpPr>
            <p:cNvPr id="179" name="Shape 179"/>
            <p:cNvCxnSpPr/>
            <p:nvPr/>
          </p:nvCxnSpPr>
          <p:spPr>
            <a:xfrm>
              <a:off x="107337725" y="109407162"/>
              <a:ext cx="6111900" cy="15899"/>
            </a:xfrm>
            <a:prstGeom prst="straightConnector1">
              <a:avLst/>
            </a:prstGeom>
            <a:noFill/>
            <a:ln w="38100" cap="flat">
              <a:solidFill>
                <a:srgbClr val="808080"/>
              </a:solidFill>
              <a:prstDash val="solid"/>
              <a:round/>
              <a:headEnd type="none" w="med" len="med"/>
              <a:tailEnd type="none" w="med" len="med"/>
            </a:ln>
          </p:spPr>
        </p:cxnSp>
        <p:cxnSp>
          <p:nvCxnSpPr>
            <p:cNvPr id="180" name="Shape 180"/>
            <p:cNvCxnSpPr/>
            <p:nvPr/>
          </p:nvCxnSpPr>
          <p:spPr>
            <a:xfrm rot="10800000" flipH="1">
              <a:off x="107578362" y="111139812"/>
              <a:ext cx="6160200" cy="80099"/>
            </a:xfrm>
            <a:prstGeom prst="straightConnector1">
              <a:avLst/>
            </a:prstGeom>
            <a:noFill/>
            <a:ln w="38100" cap="flat">
              <a:solidFill>
                <a:srgbClr val="808080"/>
              </a:solidFill>
              <a:prstDash val="solid"/>
              <a:round/>
              <a:headEnd type="none" w="med" len="med"/>
              <a:tailEnd type="none" w="med" len="med"/>
            </a:ln>
          </p:spPr>
        </p:cxnSp>
        <p:cxnSp>
          <p:nvCxnSpPr>
            <p:cNvPr id="181" name="Shape 181"/>
            <p:cNvCxnSpPr/>
            <p:nvPr/>
          </p:nvCxnSpPr>
          <p:spPr>
            <a:xfrm rot="10800000" flipH="1">
              <a:off x="108075662" y="110241337"/>
              <a:ext cx="5871300" cy="32100"/>
            </a:xfrm>
            <a:prstGeom prst="straightConnector1">
              <a:avLst/>
            </a:prstGeom>
            <a:noFill/>
            <a:ln w="38100" cap="flat">
              <a:solidFill>
                <a:srgbClr val="808080"/>
              </a:solidFill>
              <a:prstDash val="solid"/>
              <a:round/>
              <a:headEnd type="none" w="med" len="med"/>
              <a:tailEnd type="none" w="med" len="med"/>
            </a:ln>
          </p:spPr>
        </p:cxnSp>
        <p:sp>
          <p:nvSpPr>
            <p:cNvPr id="182" name="Shape 182"/>
            <p:cNvSpPr/>
            <p:nvPr/>
          </p:nvSpPr>
          <p:spPr>
            <a:xfrm>
              <a:off x="108220037" y="109728000"/>
              <a:ext cx="4668252" cy="1283368"/>
            </a:xfrm>
            <a:prstGeom prst="flowChartManualInput">
              <a:avLst/>
            </a:prstGeom>
            <a:solidFill>
              <a:srgbClr val="FFF3CC"/>
            </a:solidFill>
            <a:ln w="76200" cap="flat">
              <a:solidFill>
                <a:srgbClr val="FFDA66"/>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83" name="Shape 183"/>
            <p:cNvSpPr txBox="1"/>
            <p:nvPr/>
          </p:nvSpPr>
          <p:spPr>
            <a:xfrm>
              <a:off x="108572962" y="110207262"/>
              <a:ext cx="3898199" cy="563400"/>
            </a:xfrm>
            <a:prstGeom prst="rect">
              <a:avLst/>
            </a:prstGeom>
            <a:noFill/>
            <a:ln>
              <a:noFill/>
            </a:ln>
          </p:spPr>
          <p:txBody>
            <a:bodyPr lIns="27425" tIns="27425" rIns="27425" bIns="274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2700" b="1" i="0" u="none" strike="noStrike" cap="none" baseline="0">
                  <a:solidFill>
                    <a:srgbClr val="000000"/>
                  </a:solidFill>
                  <a:latin typeface="Calibri"/>
                  <a:ea typeface="Calibri"/>
                  <a:cs typeface="Calibri"/>
                  <a:sym typeface="Calibri"/>
                </a:rPr>
                <a:t>SUNSCREEN</a:t>
              </a:r>
            </a:p>
          </p:txBody>
        </p:sp>
        <p:cxnSp>
          <p:nvCxnSpPr>
            <p:cNvPr id="184" name="Shape 184"/>
            <p:cNvCxnSpPr/>
            <p:nvPr/>
          </p:nvCxnSpPr>
          <p:spPr>
            <a:xfrm rot="10800000" flipH="1">
              <a:off x="106744162" y="110321662"/>
              <a:ext cx="6464999" cy="80099"/>
            </a:xfrm>
            <a:prstGeom prst="straightConnector1">
              <a:avLst/>
            </a:prstGeom>
            <a:noFill/>
            <a:ln w="38100" cap="flat">
              <a:solidFill>
                <a:srgbClr val="808080"/>
              </a:solidFill>
              <a:prstDash val="solid"/>
              <a:round/>
              <a:headEnd type="none" w="med" len="med"/>
              <a:tailEnd type="none" w="med" len="med"/>
            </a:ln>
          </p:spPr>
        </p:cxnSp>
        <p:sp>
          <p:nvSpPr>
            <p:cNvPr id="185" name="Shape 185"/>
            <p:cNvSpPr/>
            <p:nvPr/>
          </p:nvSpPr>
          <p:spPr>
            <a:xfrm rot="-8710115">
              <a:off x="113507977" y="110968472"/>
              <a:ext cx="797844" cy="1230105"/>
            </a:xfrm>
            <a:prstGeom prst="leftBrace">
              <a:avLst>
                <a:gd name="adj1" fmla="val 15418"/>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grpSp>
      <p:sp>
        <p:nvSpPr>
          <p:cNvPr id="186" name="Shape 186"/>
          <p:cNvSpPr txBox="1"/>
          <p:nvPr/>
        </p:nvSpPr>
        <p:spPr>
          <a:xfrm>
            <a:off x="236250" y="3130025"/>
            <a:ext cx="1099200" cy="347999"/>
          </a:xfrm>
          <a:prstGeom prst="rect">
            <a:avLst/>
          </a:prstGeom>
          <a:noFill/>
          <a:ln w="9525" cap="flat">
            <a:solidFill>
              <a:srgbClr val="117BF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Cardboard</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Shape 190"/>
        <p:cNvGrpSpPr/>
        <p:nvPr/>
      </p:nvGrpSpPr>
      <p:grpSpPr>
        <a:xfrm>
          <a:off x="0" y="0"/>
          <a:ext cx="0" cy="0"/>
          <a:chOff x="0" y="0"/>
          <a:chExt cx="0" cy="0"/>
        </a:xfrm>
      </p:grpSpPr>
      <p:sp>
        <p:nvSpPr>
          <p:cNvPr id="191" name="Shape 191"/>
          <p:cNvSpPr txBox="1">
            <a:spLocks noGrp="1"/>
          </p:cNvSpPr>
          <p:nvPr>
            <p:ph type="ctrTitle"/>
          </p:nvPr>
        </p:nvSpPr>
        <p:spPr>
          <a:xfrm>
            <a:off x="697832" y="1872100"/>
            <a:ext cx="7772400" cy="1159799"/>
          </a:xfrm>
          <a:prstGeom prst="rect">
            <a:avLst/>
          </a:prstGeom>
        </p:spPr>
        <p:txBody>
          <a:bodyPr lIns="91425" tIns="91425" rIns="91425" bIns="91425" anchor="b" anchorCtr="0">
            <a:noAutofit/>
          </a:bodyPr>
          <a:lstStyle/>
          <a:p>
            <a:r>
              <a:rPr lang="en" sz="9600" dirty="0">
                <a:solidFill>
                  <a:schemeClr val="bg1"/>
                </a:solidFill>
                <a:latin typeface="Trebuchet MS" panose="020B0603020202020204" pitchFamily="34" charset="0"/>
                <a:cs typeface="Levenim MT" panose="02010502060101010101" pitchFamily="2" charset="-79"/>
              </a:rPr>
              <a:t>Affordability </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519574" y="133109"/>
            <a:ext cx="6447599" cy="990599"/>
          </a:xfrm>
          <a:prstGeom prst="rect">
            <a:avLst/>
          </a:prstGeom>
        </p:spPr>
        <p:txBody>
          <a:bodyPr lIns="91425" tIns="91425" rIns="91425" bIns="91425" anchor="t" anchorCtr="0">
            <a:noAutofit/>
          </a:bodyPr>
          <a:lstStyle/>
          <a:p>
            <a:pPr>
              <a:spcBef>
                <a:spcPts val="0"/>
              </a:spcBef>
              <a:buNone/>
            </a:pPr>
            <a:r>
              <a:rPr lang="en" b="0" dirty="0">
                <a:latin typeface="Calibri Light" panose="020F0302020204030204" pitchFamily="34" charset="0"/>
              </a:rPr>
              <a:t>Total Cost of Sunscreen </a:t>
            </a:r>
          </a:p>
        </p:txBody>
      </p:sp>
      <p:graphicFrame>
        <p:nvGraphicFramePr>
          <p:cNvPr id="198" name="Shape 198"/>
          <p:cNvGraphicFramePr/>
          <p:nvPr>
            <p:extLst>
              <p:ext uri="{D42A27DB-BD31-4B8C-83A1-F6EECF244321}">
                <p14:modId xmlns:p14="http://schemas.microsoft.com/office/powerpoint/2010/main" val="2299277999"/>
              </p:ext>
            </p:extLst>
          </p:nvPr>
        </p:nvGraphicFramePr>
        <p:xfrm>
          <a:off x="1077246" y="791940"/>
          <a:ext cx="7210228" cy="4309602"/>
        </p:xfrm>
        <a:graphic>
          <a:graphicData uri="http://schemas.openxmlformats.org/drawingml/2006/table">
            <a:tbl>
              <a:tblPr>
                <a:tableStyleId>{D113A9D2-9D6B-4929-AA2D-F23B5EE8CBE7}</a:tableStyleId>
              </a:tblPr>
              <a:tblGrid>
                <a:gridCol w="1823236"/>
                <a:gridCol w="1793799"/>
                <a:gridCol w="1666946"/>
                <a:gridCol w="1926247"/>
              </a:tblGrid>
              <a:tr h="781547">
                <a:tc>
                  <a:txBody>
                    <a:bodyPr/>
                    <a:lstStyle/>
                    <a:p>
                      <a:pPr lvl="0" rtl="0">
                        <a:lnSpc>
                          <a:spcPct val="115000"/>
                        </a:lnSpc>
                        <a:spcBef>
                          <a:spcPts val="0"/>
                        </a:spcBef>
                        <a:buNone/>
                      </a:pPr>
                      <a:r>
                        <a:rPr lang="en" sz="1800" dirty="0">
                          <a:sym typeface="Trebuchet MS"/>
                        </a:rPr>
                        <a:t>Material</a:t>
                      </a:r>
                      <a:endParaRPr lang="en" sz="18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800" dirty="0">
                          <a:sym typeface="Trebuchet MS"/>
                        </a:rPr>
                        <a:t>Amount in Sunscreen</a:t>
                      </a:r>
                      <a:endParaRPr lang="en" sz="18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800" dirty="0">
                          <a:sym typeface="Trebuchet MS"/>
                        </a:rPr>
                        <a:t>Total Cost</a:t>
                      </a:r>
                      <a:endParaRPr lang="en" sz="18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800" dirty="0">
                          <a:sym typeface="Trebuchet MS"/>
                        </a:rPr>
                        <a:t>Source</a:t>
                      </a:r>
                      <a:endParaRPr lang="en" sz="1800" b="1"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dirty="0">
                          <a:sym typeface="Trebuchet MS"/>
                        </a:rPr>
                        <a:t>Cetyl Alcohol</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2.0 grams</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$0.035</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Alibaba</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dirty="0">
                          <a:sym typeface="Trebuchet MS"/>
                        </a:rPr>
                        <a:t>Benzophenone- 3</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1.5 grams</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$0.025</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Alibaba</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Cinnimate</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4.5 grams</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$0.066</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a:sym typeface="Trebuchet MS"/>
                        </a:rPr>
                        <a:t>Green Chem</a:t>
                      </a:r>
                      <a:endParaRPr lang="en" sz="120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Steric Acid</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4 grams</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$0.004</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Alibaba</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Glycerin</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2 grams</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$0.07</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CVS pharmacy</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Trethanol Amine</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1 gram</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$0.02</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Lotion Crafter</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Distilled Water</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78 grams</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$0.02</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Walmart</a:t>
                      </a:r>
                      <a:endParaRPr lang="en" sz="1200" dirty="0">
                        <a:latin typeface="Trebuchet MS"/>
                        <a:ea typeface="Trebuchet MS"/>
                        <a:cs typeface="Trebuchet MS"/>
                        <a:sym typeface="Trebuchet MS"/>
                      </a:endParaRPr>
                    </a:p>
                  </a:txBody>
                  <a:tcPr marL="91425" marR="91425" marT="91425" marB="91425"/>
                </a:tc>
              </a:tr>
              <a:tr h="478577">
                <a:tc gridSpan="4">
                  <a:txBody>
                    <a:bodyPr/>
                    <a:lstStyle/>
                    <a:p>
                      <a:pPr lvl="0" rtl="0">
                        <a:lnSpc>
                          <a:spcPct val="115000"/>
                        </a:lnSpc>
                        <a:spcBef>
                          <a:spcPts val="0"/>
                        </a:spcBef>
                        <a:buNone/>
                      </a:pPr>
                      <a:r>
                        <a:rPr lang="en" sz="1800" b="1" dirty="0">
                          <a:sym typeface="Trebuchet MS"/>
                        </a:rPr>
                        <a:t>Total: $0.24</a:t>
                      </a:r>
                      <a:endParaRPr lang="en" sz="1800" b="1" dirty="0">
                        <a:latin typeface="Trebuchet MS"/>
                        <a:ea typeface="Trebuchet MS"/>
                        <a:cs typeface="Trebuchet MS"/>
                        <a:sym typeface="Trebuchet MS"/>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507999" y="457200"/>
            <a:ext cx="6447599" cy="990599"/>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 sz="3000" b="0" dirty="0">
                <a:solidFill>
                  <a:srgbClr val="000000"/>
                </a:solidFill>
                <a:latin typeface="Calibri Light" panose="020F0302020204030204" pitchFamily="34" charset="0"/>
              </a:rPr>
              <a:t>Total Cost of Packaging  </a:t>
            </a:r>
          </a:p>
        </p:txBody>
      </p:sp>
      <p:graphicFrame>
        <p:nvGraphicFramePr>
          <p:cNvPr id="204" name="Shape 204"/>
          <p:cNvGraphicFramePr/>
          <p:nvPr>
            <p:extLst>
              <p:ext uri="{D42A27DB-BD31-4B8C-83A1-F6EECF244321}">
                <p14:modId xmlns:p14="http://schemas.microsoft.com/office/powerpoint/2010/main" val="1387523894"/>
              </p:ext>
            </p:extLst>
          </p:nvPr>
        </p:nvGraphicFramePr>
        <p:xfrm>
          <a:off x="1395702" y="1271983"/>
          <a:ext cx="5925000" cy="2758560"/>
        </p:xfrm>
        <a:graphic>
          <a:graphicData uri="http://schemas.openxmlformats.org/drawingml/2006/table">
            <a:tbl>
              <a:tblPr firstRow="1" bandRow="1">
                <a:tableStyleId>{327F97BB-C833-4FB7-BDE5-3F7075034690}</a:tableStyleId>
              </a:tblPr>
              <a:tblGrid>
                <a:gridCol w="1481250"/>
                <a:gridCol w="1481250"/>
                <a:gridCol w="1481250"/>
                <a:gridCol w="1481250"/>
              </a:tblGrid>
              <a:tr h="311250">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dirty="0"/>
                        <a:t>Material</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Cost per unit</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Quantity</a:t>
                      </a:r>
                    </a:p>
                  </a:txBody>
                  <a:tcPr marL="68600" marR="68600" marT="34300" marB="34300"/>
                </a:tc>
                <a:tc>
                  <a:txBody>
                    <a:bodyPr/>
                    <a:lstStyle/>
                    <a:p>
                      <a:pPr marL="0" marR="0" indent="0" algn="l" rtl="0">
                        <a:lnSpc>
                          <a:spcPct val="100000"/>
                        </a:lnSpc>
                        <a:spcBef>
                          <a:spcPts val="0"/>
                        </a:spcBef>
                        <a:spcAft>
                          <a:spcPts val="0"/>
                        </a:spcAft>
                        <a:buNone/>
                      </a:pPr>
                      <a:r>
                        <a:rPr lang="en" sz="1800"/>
                        <a:t>total cost</a:t>
                      </a:r>
                    </a:p>
                  </a:txBody>
                  <a:tcPr marL="68600" marR="68600" marT="34300" marB="34300"/>
                </a:tc>
              </a:tr>
              <a:tr h="311250">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dirty="0"/>
                        <a:t>Cardboard</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$1.00</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2</a:t>
                      </a:r>
                    </a:p>
                  </a:txBody>
                  <a:tcPr marL="68600" marR="68600" marT="34300" marB="34300"/>
                </a:tc>
                <a:tc>
                  <a:txBody>
                    <a:bodyPr/>
                    <a:lstStyle/>
                    <a:p>
                      <a:pPr marL="0" marR="0" indent="0" algn="l" rtl="0">
                        <a:lnSpc>
                          <a:spcPct val="100000"/>
                        </a:lnSpc>
                        <a:spcBef>
                          <a:spcPts val="0"/>
                        </a:spcBef>
                        <a:spcAft>
                          <a:spcPts val="0"/>
                        </a:spcAft>
                        <a:buNone/>
                      </a:pPr>
                      <a:r>
                        <a:rPr lang="en" sz="1800"/>
                        <a:t>$2.00</a:t>
                      </a:r>
                    </a:p>
                  </a:txBody>
                  <a:tcPr marL="68600" marR="68600" marT="34300" marB="34300"/>
                </a:tc>
              </a:tr>
              <a:tr h="300575">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Wax Paper</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$0.25</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a:t>2</a:t>
                      </a:r>
                    </a:p>
                  </a:txBody>
                  <a:tcPr marL="68600" marR="68600" marT="34300" marB="34300"/>
                </a:tc>
                <a:tc>
                  <a:txBody>
                    <a:bodyPr/>
                    <a:lstStyle/>
                    <a:p>
                      <a:pPr marL="0" marR="0" indent="0" algn="l" rtl="0">
                        <a:lnSpc>
                          <a:spcPct val="100000"/>
                        </a:lnSpc>
                        <a:spcBef>
                          <a:spcPts val="0"/>
                        </a:spcBef>
                        <a:spcAft>
                          <a:spcPts val="0"/>
                        </a:spcAft>
                        <a:buNone/>
                      </a:pPr>
                      <a:r>
                        <a:rPr lang="en" sz="1800"/>
                        <a:t>$0.50</a:t>
                      </a:r>
                    </a:p>
                  </a:txBody>
                  <a:tcPr marL="68600" marR="68600" marT="34300" marB="34300"/>
                </a:tc>
              </a:tr>
              <a:tr h="311250">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Plastic Baggy</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$0.25</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.5</a:t>
                      </a:r>
                    </a:p>
                  </a:txBody>
                  <a:tcPr marL="68600" marR="68600" marT="34300" marB="34300"/>
                </a:tc>
                <a:tc>
                  <a:txBody>
                    <a:bodyPr/>
                    <a:lstStyle/>
                    <a:p>
                      <a:pPr marL="0" marR="0" indent="0" algn="l" rtl="0">
                        <a:lnSpc>
                          <a:spcPct val="100000"/>
                        </a:lnSpc>
                        <a:spcBef>
                          <a:spcPts val="0"/>
                        </a:spcBef>
                        <a:spcAft>
                          <a:spcPts val="0"/>
                        </a:spcAft>
                        <a:buNone/>
                      </a:pPr>
                      <a:r>
                        <a:rPr lang="en" sz="1800"/>
                        <a:t>$0.13</a:t>
                      </a:r>
                    </a:p>
                  </a:txBody>
                  <a:tcPr marL="68600" marR="68600" marT="34300" marB="34300"/>
                </a:tc>
              </a:tr>
              <a:tr h="311250">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Glue</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$1.00</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1</a:t>
                      </a:r>
                    </a:p>
                  </a:txBody>
                  <a:tcPr marL="68600" marR="68600" marT="34300" marB="34300"/>
                </a:tc>
                <a:tc>
                  <a:txBody>
                    <a:bodyPr/>
                    <a:lstStyle/>
                    <a:p>
                      <a:pPr marL="0" marR="0" indent="0" algn="l" rtl="0">
                        <a:lnSpc>
                          <a:spcPct val="100000"/>
                        </a:lnSpc>
                        <a:spcBef>
                          <a:spcPts val="0"/>
                        </a:spcBef>
                        <a:spcAft>
                          <a:spcPts val="0"/>
                        </a:spcAft>
                        <a:buNone/>
                      </a:pPr>
                      <a:r>
                        <a:rPr lang="en" sz="1800"/>
                        <a:t>$1.00</a:t>
                      </a:r>
                    </a:p>
                  </a:txBody>
                  <a:tcPr marL="68600" marR="68600" marT="34300" marB="34300"/>
                </a:tc>
              </a:tr>
              <a:tr h="311250">
                <a:tc gridSpan="3">
                  <a:txBody>
                    <a:bodyPr/>
                    <a:lstStyle/>
                    <a:p>
                      <a:pPr marL="0" marR="0" lvl="0" indent="0" algn="l" rtl="0">
                        <a:lnSpc>
                          <a:spcPct val="100000"/>
                        </a:lnSpc>
                        <a:spcBef>
                          <a:spcPts val="0"/>
                        </a:spcBef>
                        <a:spcAft>
                          <a:spcPts val="0"/>
                        </a:spcAft>
                        <a:buClr>
                          <a:srgbClr val="000000"/>
                        </a:buClr>
                        <a:buFont typeface="Arial"/>
                        <a:buNone/>
                      </a:pPr>
                      <a:endParaRPr sz="1400" dirty="0"/>
                    </a:p>
                  </a:txBody>
                  <a:tcPr marL="68600" marR="68600" marT="34300" marB="34300"/>
                </a:tc>
                <a:tc hMerge="1">
                  <a:txBody>
                    <a:bodyPr/>
                    <a:lstStyle/>
                    <a:p>
                      <a:endParaRPr lang="en-US"/>
                    </a:p>
                  </a:txBody>
                  <a:tcPr/>
                </a:tc>
                <a:tc hMerge="1">
                  <a:txBody>
                    <a:bodyPr/>
                    <a:lstStyle/>
                    <a:p>
                      <a:endParaRPr lang="en-US"/>
                    </a:p>
                  </a:txBody>
                  <a:tcPr/>
                </a:tc>
                <a:tc>
                  <a:txBody>
                    <a:bodyPr/>
                    <a:lstStyle/>
                    <a:p>
                      <a:pPr marL="0" marR="0" indent="0" algn="l" rtl="0">
                        <a:lnSpc>
                          <a:spcPct val="100000"/>
                        </a:lnSpc>
                        <a:spcBef>
                          <a:spcPts val="0"/>
                        </a:spcBef>
                        <a:spcAft>
                          <a:spcPts val="0"/>
                        </a:spcAft>
                        <a:buNone/>
                      </a:pPr>
                      <a:r>
                        <a:rPr lang="en" sz="2800" b="1" dirty="0"/>
                        <a:t>$3.63</a:t>
                      </a:r>
                    </a:p>
                  </a:txBody>
                  <a:tcPr marL="68600" marR="68600" marT="34300" marB="34300"/>
                </a:tc>
              </a:tr>
            </a:tbl>
          </a:graphicData>
        </a:graphic>
      </p:graphicFrame>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81" y="-393539"/>
            <a:ext cx="9277881" cy="6172368"/>
          </a:xfrm>
          <a:prstGeom prst="rect">
            <a:avLst/>
          </a:prstGeom>
        </p:spPr>
      </p:pic>
      <p:sp>
        <p:nvSpPr>
          <p:cNvPr id="2" name="Title 1"/>
          <p:cNvSpPr>
            <a:spLocks noGrp="1"/>
          </p:cNvSpPr>
          <p:nvPr>
            <p:ph type="title"/>
          </p:nvPr>
        </p:nvSpPr>
        <p:spPr>
          <a:xfrm>
            <a:off x="1975852" y="372979"/>
            <a:ext cx="6447599" cy="990599"/>
          </a:xfrm>
        </p:spPr>
        <p:txBody>
          <a:bodyPr/>
          <a:lstStyle/>
          <a:p>
            <a:r>
              <a:rPr lang="en-US" sz="5400" dirty="0" smtClean="0">
                <a:solidFill>
                  <a:srgbClr val="002060"/>
                </a:solidFill>
                <a:latin typeface="Trebuchet MS" panose="020B0603020202020204" pitchFamily="34" charset="0"/>
              </a:rPr>
              <a:t>DON’T FORGET!</a:t>
            </a:r>
            <a:endParaRPr lang="en-US" sz="5400" dirty="0">
              <a:solidFill>
                <a:srgbClr val="002060"/>
              </a:solidFill>
              <a:latin typeface="Trebuchet MS" panose="020B0603020202020204" pitchFamily="34" charset="0"/>
            </a:endParaRPr>
          </a:p>
        </p:txBody>
      </p:sp>
      <p:sp>
        <p:nvSpPr>
          <p:cNvPr id="3" name="Text Placeholder 2"/>
          <p:cNvSpPr>
            <a:spLocks noGrp="1"/>
          </p:cNvSpPr>
          <p:nvPr>
            <p:ph type="body" idx="1"/>
          </p:nvPr>
        </p:nvSpPr>
        <p:spPr>
          <a:xfrm>
            <a:off x="3014141" y="2022205"/>
            <a:ext cx="3945361" cy="2910600"/>
          </a:xfrm>
        </p:spPr>
        <p:txBody>
          <a:bodyPr/>
          <a:lstStyle/>
          <a:p>
            <a:pPr marL="139700" indent="0">
              <a:buNone/>
            </a:pPr>
            <a:r>
              <a:rPr lang="en-US" sz="3200" b="1" dirty="0" smtClean="0">
                <a:solidFill>
                  <a:srgbClr val="002060"/>
                </a:solidFill>
                <a:latin typeface="Calibri Light" panose="020F0302020204030204" pitchFamily="34" charset="0"/>
              </a:rPr>
              <a:t>Radiant is…</a:t>
            </a:r>
          </a:p>
          <a:p>
            <a:pPr marL="469900" lvl="1" indent="0">
              <a:buNone/>
            </a:pPr>
            <a:r>
              <a:rPr lang="en-US" sz="2800" b="1" dirty="0" smtClean="0">
                <a:solidFill>
                  <a:srgbClr val="002060"/>
                </a:solidFill>
                <a:latin typeface="Calibri Light" panose="020F0302020204030204" pitchFamily="34" charset="0"/>
              </a:rPr>
              <a:t>Affordable</a:t>
            </a:r>
          </a:p>
          <a:p>
            <a:pPr marL="469900" lvl="1" indent="0">
              <a:buNone/>
            </a:pPr>
            <a:r>
              <a:rPr lang="en-US" sz="2800" b="1" dirty="0">
                <a:solidFill>
                  <a:srgbClr val="002060"/>
                </a:solidFill>
                <a:latin typeface="Calibri Light" panose="020F0302020204030204" pitchFamily="34" charset="0"/>
              </a:rPr>
              <a:t>C</a:t>
            </a:r>
            <a:r>
              <a:rPr lang="en-US" sz="2800" b="1" dirty="0" smtClean="0">
                <a:solidFill>
                  <a:srgbClr val="002060"/>
                </a:solidFill>
                <a:latin typeface="Calibri Light" panose="020F0302020204030204" pitchFamily="34" charset="0"/>
              </a:rPr>
              <a:t>hild </a:t>
            </a:r>
            <a:r>
              <a:rPr lang="en-US" sz="2800" b="1" dirty="0">
                <a:solidFill>
                  <a:srgbClr val="002060"/>
                </a:solidFill>
                <a:latin typeface="Calibri Light" panose="020F0302020204030204" pitchFamily="34" charset="0"/>
              </a:rPr>
              <a:t>F</a:t>
            </a:r>
            <a:r>
              <a:rPr lang="en-US" sz="2800" b="1" dirty="0" smtClean="0">
                <a:solidFill>
                  <a:srgbClr val="002060"/>
                </a:solidFill>
                <a:latin typeface="Calibri Light" panose="020F0302020204030204" pitchFamily="34" charset="0"/>
              </a:rPr>
              <a:t>riendly </a:t>
            </a:r>
          </a:p>
          <a:p>
            <a:pPr marL="469900" lvl="1" indent="0">
              <a:buNone/>
            </a:pPr>
            <a:r>
              <a:rPr lang="en-US" sz="2800" b="1" dirty="0" smtClean="0">
                <a:solidFill>
                  <a:srgbClr val="002060"/>
                </a:solidFill>
                <a:latin typeface="Calibri Light" panose="020F0302020204030204" pitchFamily="34" charset="0"/>
              </a:rPr>
              <a:t>Durable</a:t>
            </a:r>
          </a:p>
          <a:p>
            <a:pPr marL="469900" lvl="1" indent="0">
              <a:buNone/>
            </a:pPr>
            <a:r>
              <a:rPr lang="en-US" sz="2800" b="1" dirty="0" smtClean="0">
                <a:solidFill>
                  <a:srgbClr val="002060"/>
                </a:solidFill>
                <a:latin typeface="Calibri Light" panose="020F0302020204030204" pitchFamily="34" charset="0"/>
              </a:rPr>
              <a:t>Protective </a:t>
            </a:r>
            <a:endParaRPr lang="en-US" sz="2800" b="1" dirty="0">
              <a:solidFill>
                <a:srgbClr val="002060"/>
              </a:solidFill>
              <a:latin typeface="Calibri Light" panose="020F0302020204030204" pitchFamily="34" charset="0"/>
            </a:endParaRPr>
          </a:p>
        </p:txBody>
      </p:sp>
    </p:spTree>
    <p:extLst>
      <p:ext uri="{BB962C8B-B14F-4D97-AF65-F5344CB8AC3E}">
        <p14:creationId xmlns:p14="http://schemas.microsoft.com/office/powerpoint/2010/main" val="919533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632" y="757989"/>
            <a:ext cx="8903368" cy="990599"/>
          </a:xfrm>
        </p:spPr>
        <p:txBody>
          <a:bodyPr/>
          <a:lstStyle/>
          <a:p>
            <a:pPr algn="ctr"/>
            <a:r>
              <a:rPr lang="en-US" sz="9600" dirty="0" smtClean="0">
                <a:solidFill>
                  <a:schemeClr val="bg1"/>
                </a:solidFill>
                <a:latin typeface="Trebuchet MS" panose="020B0603020202020204" pitchFamily="34" charset="0"/>
              </a:rPr>
              <a:t>Thank you &amp;</a:t>
            </a:r>
            <a:br>
              <a:rPr lang="en-US" sz="9600" dirty="0" smtClean="0">
                <a:solidFill>
                  <a:schemeClr val="bg1"/>
                </a:solidFill>
                <a:latin typeface="Trebuchet MS" panose="020B0603020202020204" pitchFamily="34" charset="0"/>
              </a:rPr>
            </a:br>
            <a:r>
              <a:rPr lang="en-US" sz="4800" dirty="0" smtClean="0">
                <a:solidFill>
                  <a:schemeClr val="bg1"/>
                </a:solidFill>
                <a:latin typeface="Trebuchet MS" panose="020B0603020202020204" pitchFamily="34" charset="0"/>
              </a:rPr>
              <a:t>we hope we have answered your burning question</a:t>
            </a:r>
            <a:endParaRPr lang="en-US" sz="96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553813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Shape 41"/>
          <p:cNvSpPr txBox="1">
            <a:spLocks noGrp="1"/>
          </p:cNvSpPr>
          <p:nvPr>
            <p:ph type="subTitle" idx="1"/>
          </p:nvPr>
        </p:nvSpPr>
        <p:spPr>
          <a:xfrm>
            <a:off x="342175" y="235250"/>
            <a:ext cx="4245299" cy="4341599"/>
          </a:xfrm>
          <a:prstGeom prst="rect">
            <a:avLst/>
          </a:prstGeom>
        </p:spPr>
        <p:txBody>
          <a:bodyPr lIns="91425" tIns="91425" rIns="91425" bIns="91425" anchor="t" anchorCtr="0">
            <a:noAutofit/>
          </a:bodyPr>
          <a:lstStyle/>
          <a:p>
            <a:pPr algn="l" rtl="0">
              <a:spcBef>
                <a:spcPts val="0"/>
              </a:spcBef>
              <a:buNone/>
            </a:pPr>
            <a:r>
              <a:rPr lang="en" sz="2800" b="1" dirty="0">
                <a:solidFill>
                  <a:srgbClr val="000000"/>
                </a:solidFill>
                <a:latin typeface="Calibri Light" panose="020F0302020204030204" pitchFamily="34" charset="0"/>
              </a:rPr>
              <a:t>As Engineers, our task </a:t>
            </a:r>
            <a:r>
              <a:rPr lang="en" sz="2800" b="1" dirty="0" smtClean="0">
                <a:solidFill>
                  <a:srgbClr val="000000"/>
                </a:solidFill>
                <a:latin typeface="Calibri Light" panose="020F0302020204030204" pitchFamily="34" charset="0"/>
              </a:rPr>
              <a:t>was…</a:t>
            </a:r>
            <a:endParaRPr lang="en" sz="2800" b="1" dirty="0">
              <a:solidFill>
                <a:srgbClr val="000000"/>
              </a:solidFill>
              <a:latin typeface="Calibri Light" panose="020F0302020204030204" pitchFamily="34" charset="0"/>
            </a:endParaRPr>
          </a:p>
          <a:p>
            <a:pPr lvl="0" algn="l" rtl="0">
              <a:spcBef>
                <a:spcPts val="0"/>
              </a:spcBef>
              <a:buNone/>
            </a:pPr>
            <a:endParaRPr sz="2400" dirty="0">
              <a:solidFill>
                <a:srgbClr val="000000"/>
              </a:solidFill>
              <a:latin typeface="Calibri Light" panose="020F0302020204030204" pitchFamily="34" charset="0"/>
            </a:endParaRPr>
          </a:p>
          <a:p>
            <a:pPr marL="457200" lvl="0" indent="-381000" algn="l" rtl="0">
              <a:spcBef>
                <a:spcPts val="0"/>
              </a:spcBef>
              <a:buClr>
                <a:srgbClr val="000000"/>
              </a:buClr>
              <a:buSzPct val="100000"/>
              <a:buFont typeface="Arial"/>
              <a:buAutoNum type="arabicPeriod"/>
            </a:pPr>
            <a:r>
              <a:rPr lang="en" sz="2400" dirty="0">
                <a:solidFill>
                  <a:srgbClr val="000000"/>
                </a:solidFill>
                <a:latin typeface="Calibri Light" panose="020F0302020204030204" pitchFamily="34" charset="0"/>
              </a:rPr>
              <a:t>T</a:t>
            </a:r>
            <a:r>
              <a:rPr lang="en" sz="2400" dirty="0" smtClean="0">
                <a:solidFill>
                  <a:srgbClr val="000000"/>
                </a:solidFill>
                <a:latin typeface="Calibri Light" panose="020F0302020204030204" pitchFamily="34" charset="0"/>
              </a:rPr>
              <a:t>o </a:t>
            </a:r>
            <a:r>
              <a:rPr lang="en" sz="2400" dirty="0">
                <a:solidFill>
                  <a:srgbClr val="000000"/>
                </a:solidFill>
                <a:latin typeface="Calibri Light" panose="020F0302020204030204" pitchFamily="34" charset="0"/>
              </a:rPr>
              <a:t>create a sunscreen mixture and package to market</a:t>
            </a:r>
          </a:p>
          <a:p>
            <a:pPr marL="457200" lvl="0" indent="-381000" algn="l" rtl="0">
              <a:spcBef>
                <a:spcPts val="0"/>
              </a:spcBef>
              <a:buClr>
                <a:srgbClr val="000000"/>
              </a:buClr>
              <a:buSzPct val="100000"/>
              <a:buFont typeface="Arial"/>
              <a:buAutoNum type="arabicPeriod"/>
            </a:pPr>
            <a:r>
              <a:rPr lang="en" sz="2400" dirty="0">
                <a:solidFill>
                  <a:srgbClr val="000000"/>
                </a:solidFill>
                <a:latin typeface="Calibri Light" panose="020F0302020204030204" pitchFamily="34" charset="0"/>
              </a:rPr>
              <a:t>T</a:t>
            </a:r>
            <a:r>
              <a:rPr lang="en" sz="2400" dirty="0" smtClean="0">
                <a:solidFill>
                  <a:srgbClr val="000000"/>
                </a:solidFill>
                <a:latin typeface="Calibri Light" panose="020F0302020204030204" pitchFamily="34" charset="0"/>
              </a:rPr>
              <a:t>o </a:t>
            </a:r>
            <a:r>
              <a:rPr lang="en" sz="2400" dirty="0">
                <a:solidFill>
                  <a:srgbClr val="000000"/>
                </a:solidFill>
                <a:latin typeface="Calibri Light" panose="020F0302020204030204" pitchFamily="34" charset="0"/>
              </a:rPr>
              <a:t>create 88 ml of sunscreen using specifics of a formula</a:t>
            </a:r>
          </a:p>
          <a:p>
            <a:pPr marL="457200" lvl="0" indent="-381000" algn="l" rtl="0">
              <a:spcBef>
                <a:spcPts val="0"/>
              </a:spcBef>
              <a:buClr>
                <a:srgbClr val="000000"/>
              </a:buClr>
              <a:buSzPct val="100000"/>
              <a:buFont typeface="Arial"/>
              <a:buAutoNum type="arabicPeriod"/>
            </a:pPr>
            <a:r>
              <a:rPr lang="en" sz="2400" dirty="0">
                <a:solidFill>
                  <a:srgbClr val="000000"/>
                </a:solidFill>
                <a:latin typeface="Calibri Light" panose="020F0302020204030204" pitchFamily="34" charset="0"/>
              </a:rPr>
              <a:t>T</a:t>
            </a:r>
            <a:r>
              <a:rPr lang="en" sz="2400" dirty="0" smtClean="0">
                <a:solidFill>
                  <a:srgbClr val="000000"/>
                </a:solidFill>
                <a:latin typeface="Calibri Light" panose="020F0302020204030204" pitchFamily="34" charset="0"/>
              </a:rPr>
              <a:t>o </a:t>
            </a:r>
            <a:r>
              <a:rPr lang="en" sz="2400" dirty="0">
                <a:solidFill>
                  <a:srgbClr val="000000"/>
                </a:solidFill>
                <a:latin typeface="Calibri Light" panose="020F0302020204030204" pitchFamily="34" charset="0"/>
              </a:rPr>
              <a:t>efficiently create a package using provided materials under a limited budget</a:t>
            </a:r>
          </a:p>
          <a:p>
            <a:pPr lvl="0" algn="l" rtl="0">
              <a:spcBef>
                <a:spcPts val="0"/>
              </a:spcBef>
              <a:buClr>
                <a:schemeClr val="dk1"/>
              </a:buClr>
              <a:buSzPct val="45833"/>
              <a:buFont typeface="Arial"/>
              <a:buNone/>
            </a:pPr>
            <a:r>
              <a:rPr lang="en" sz="2400" dirty="0">
                <a:solidFill>
                  <a:srgbClr val="000000"/>
                </a:solidFill>
                <a:latin typeface="Calibri Light" panose="020F0302020204030204" pitchFamily="34" charset="0"/>
              </a:rPr>
              <a:t> </a:t>
            </a:r>
          </a:p>
          <a:p>
            <a:pPr algn="l">
              <a:spcBef>
                <a:spcPts val="0"/>
              </a:spcBef>
              <a:buNone/>
            </a:pPr>
            <a:endParaRPr sz="2400" dirty="0">
              <a:latin typeface="Calibri Light" panose="020F0302020204030204" pitchFamily="34" charset="0"/>
            </a:endParaRPr>
          </a:p>
        </p:txBody>
      </p:sp>
      <p:pic>
        <p:nvPicPr>
          <p:cNvPr id="42" name="Shape 42"/>
          <p:cNvPicPr preferRelativeResize="0"/>
          <p:nvPr/>
        </p:nvPicPr>
        <p:blipFill>
          <a:blip r:embed="rId3">
            <a:alphaModFix/>
          </a:blip>
          <a:stretch>
            <a:fillRect/>
          </a:stretch>
        </p:blipFill>
        <p:spPr>
          <a:xfrm>
            <a:off x="4480550" y="815726"/>
            <a:ext cx="4535124" cy="35120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507999" y="457200"/>
            <a:ext cx="6447599" cy="990599"/>
          </a:xfrm>
          <a:prstGeom prst="rect">
            <a:avLst/>
          </a:prstGeom>
        </p:spPr>
        <p:txBody>
          <a:bodyPr lIns="91425" tIns="91425" rIns="91425" bIns="91425" anchor="t" anchorCtr="0">
            <a:noAutofit/>
          </a:bodyPr>
          <a:lstStyle/>
          <a:p>
            <a:pPr>
              <a:spcBef>
                <a:spcPts val="0"/>
              </a:spcBef>
              <a:buNone/>
            </a:pPr>
            <a:r>
              <a:rPr lang="en"/>
              <a:t>Works Cited</a:t>
            </a:r>
          </a:p>
        </p:txBody>
      </p:sp>
      <p:sp>
        <p:nvSpPr>
          <p:cNvPr id="211" name="Shape 211"/>
          <p:cNvSpPr txBox="1">
            <a:spLocks noGrp="1"/>
          </p:cNvSpPr>
          <p:nvPr>
            <p:ph type="body" idx="1"/>
          </p:nvPr>
        </p:nvSpPr>
        <p:spPr>
          <a:xfrm>
            <a:off x="457800" y="1620450"/>
            <a:ext cx="8228399" cy="2910600"/>
          </a:xfrm>
          <a:prstGeom prst="rect">
            <a:avLst/>
          </a:prstGeom>
        </p:spPr>
        <p:txBody>
          <a:bodyPr lIns="91425" tIns="91425" rIns="91425" bIns="91425" anchor="t" anchorCtr="0">
            <a:noAutofit/>
          </a:bodyPr>
          <a:lstStyle/>
          <a:p>
            <a:pPr marL="0" indent="0" rtl="0">
              <a:spcBef>
                <a:spcPts val="0"/>
              </a:spcBef>
              <a:buNone/>
            </a:pPr>
            <a:r>
              <a:rPr lang="en" sz="1400" dirty="0">
                <a:solidFill>
                  <a:srgbClr val="333333"/>
                </a:solidFill>
              </a:rPr>
              <a:t>Where Friends &amp; Family Gather for Fun &amp; Fitness. (2015, January 1). Retrieved April 13, 2015, from </a:t>
            </a:r>
          </a:p>
          <a:p>
            <a:pPr marL="0" indent="457200" rtl="0">
              <a:spcBef>
                <a:spcPts val="0"/>
              </a:spcBef>
              <a:buNone/>
            </a:pPr>
            <a:r>
              <a:rPr lang="en" sz="1400" u="sng" dirty="0">
                <a:solidFill>
                  <a:schemeClr val="hlink"/>
                </a:solidFill>
                <a:hlinkClick r:id="rId3"/>
              </a:rPr>
              <a:t>http://www.sigsgym.com/programs.html</a:t>
            </a:r>
          </a:p>
          <a:p>
            <a:pPr marL="0" indent="457200" rtl="0">
              <a:spcBef>
                <a:spcPts val="0"/>
              </a:spcBef>
              <a:buNone/>
            </a:pPr>
            <a:endParaRPr sz="1400" dirty="0">
              <a:solidFill>
                <a:srgbClr val="333333"/>
              </a:solidFill>
            </a:endParaRPr>
          </a:p>
          <a:p>
            <a:pPr marL="0" indent="0" rtl="0">
              <a:spcBef>
                <a:spcPts val="0"/>
              </a:spcBef>
              <a:buNone/>
            </a:pPr>
            <a:r>
              <a:rPr lang="en" sz="1400" dirty="0">
                <a:solidFill>
                  <a:srgbClr val="333333"/>
                </a:solidFill>
              </a:rPr>
              <a:t>"Scientists Working in a Laboratory." Depositphotos. Wave Break Media, n.d. Web. 15 Apr. 2015. </a:t>
            </a:r>
          </a:p>
          <a:p>
            <a:pPr marL="0" indent="457200">
              <a:spcBef>
                <a:spcPts val="0"/>
              </a:spcBef>
              <a:buNone/>
            </a:pPr>
            <a:r>
              <a:rPr lang="en" sz="1400" dirty="0">
                <a:solidFill>
                  <a:srgbClr val="333333"/>
                </a:solidFill>
              </a:rPr>
              <a:t>&lt;</a:t>
            </a:r>
            <a:r>
              <a:rPr lang="en" sz="1400" u="sng" dirty="0">
                <a:solidFill>
                  <a:schemeClr val="hlink"/>
                </a:solidFill>
                <a:hlinkClick r:id="rId4"/>
              </a:rPr>
              <a:t>http://depositphotos.com/10314804/stock-photo-scientists-working-in-a-laboratory.html</a:t>
            </a:r>
            <a:r>
              <a:rPr lang="en" sz="1400" dirty="0">
                <a:solidFill>
                  <a:srgbClr val="333333"/>
                </a:solidFill>
              </a:rPr>
              <a:t>&gt;. </a:t>
            </a:r>
            <a:endParaRPr lang="en" sz="1400" dirty="0" smtClean="0">
              <a:solidFill>
                <a:srgbClr val="333333"/>
              </a:solidFill>
            </a:endParaRPr>
          </a:p>
          <a:p>
            <a:pPr marL="0" indent="457200">
              <a:spcBef>
                <a:spcPts val="0"/>
              </a:spcBef>
              <a:buNone/>
            </a:pPr>
            <a:endParaRPr lang="en" sz="1400" dirty="0">
              <a:solidFill>
                <a:srgbClr val="333333"/>
              </a:solidFill>
            </a:endParaRPr>
          </a:p>
          <a:p>
            <a:pPr marL="0" indent="457200">
              <a:spcBef>
                <a:spcPts val="0"/>
              </a:spcBef>
              <a:buNone/>
            </a:pPr>
            <a:endParaRPr lang="en" sz="1400" dirty="0" smtClean="0">
              <a:solidFill>
                <a:srgbClr val="333333"/>
              </a:solidFill>
            </a:endParaRPr>
          </a:p>
          <a:p>
            <a:pPr marL="0" indent="457200">
              <a:spcBef>
                <a:spcPts val="0"/>
              </a:spcBef>
              <a:buNone/>
            </a:pPr>
            <a:r>
              <a:rPr lang="en" sz="1400" dirty="0" smtClean="0">
                <a:solidFill>
                  <a:srgbClr val="333333"/>
                </a:solidFill>
              </a:rPr>
              <a:t>Clip Art</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03125" y="216778"/>
            <a:ext cx="8229600" cy="857400"/>
          </a:xfrm>
          <a:prstGeom prst="rect">
            <a:avLst/>
          </a:prstGeom>
        </p:spPr>
        <p:txBody>
          <a:bodyPr lIns="91425" tIns="91425" rIns="91425" bIns="91425" anchor="b" anchorCtr="0">
            <a:noAutofit/>
          </a:bodyPr>
          <a:lstStyle/>
          <a:p>
            <a:pPr>
              <a:spcBef>
                <a:spcPts val="0"/>
              </a:spcBef>
              <a:buNone/>
            </a:pPr>
            <a:r>
              <a:rPr lang="en" dirty="0">
                <a:latin typeface="Calibri Light" panose="020F0302020204030204" pitchFamily="34" charset="0"/>
              </a:rPr>
              <a:t>Why you should buy Radiant</a:t>
            </a:r>
          </a:p>
        </p:txBody>
      </p:sp>
      <p:sp>
        <p:nvSpPr>
          <p:cNvPr id="48" name="Shape 48"/>
          <p:cNvSpPr txBox="1">
            <a:spLocks noGrp="1"/>
          </p:cNvSpPr>
          <p:nvPr>
            <p:ph type="body" idx="1"/>
          </p:nvPr>
        </p:nvSpPr>
        <p:spPr>
          <a:xfrm>
            <a:off x="403125" y="1210424"/>
            <a:ext cx="8229600" cy="3680699"/>
          </a:xfrm>
          <a:prstGeom prst="rect">
            <a:avLst/>
          </a:prstGeom>
        </p:spPr>
        <p:txBody>
          <a:bodyPr lIns="91425" tIns="91425" rIns="91425" bIns="91425" anchor="t" anchorCtr="0">
            <a:noAutofit/>
          </a:bodyPr>
          <a:lstStyle/>
          <a:p>
            <a:pPr marL="457200" lvl="0" indent="-381000" rtl="0">
              <a:lnSpc>
                <a:spcPct val="115000"/>
              </a:lnSpc>
              <a:spcBef>
                <a:spcPts val="0"/>
              </a:spcBef>
              <a:buClr>
                <a:srgbClr val="000000"/>
              </a:buClr>
              <a:buSzPct val="100000"/>
              <a:buFont typeface="Arial"/>
              <a:buAutoNum type="arabicPeriod"/>
            </a:pPr>
            <a:r>
              <a:rPr lang="en" sz="2400" dirty="0">
                <a:solidFill>
                  <a:srgbClr val="000000"/>
                </a:solidFill>
                <a:latin typeface="Calibri Light" panose="020F0302020204030204" pitchFamily="34" charset="0"/>
              </a:rPr>
              <a:t>Affordable</a:t>
            </a:r>
          </a:p>
          <a:p>
            <a:pPr marL="914400" lvl="1" indent="-330200" rtl="0">
              <a:lnSpc>
                <a:spcPct val="115000"/>
              </a:lnSpc>
              <a:spcBef>
                <a:spcPts val="0"/>
              </a:spcBef>
              <a:buClr>
                <a:srgbClr val="000000"/>
              </a:buClr>
              <a:buSzPct val="100000"/>
              <a:buFont typeface="Arial"/>
              <a:buAutoNum type="alphaLcPeriod"/>
            </a:pPr>
            <a:r>
              <a:rPr lang="en" sz="1600" dirty="0">
                <a:solidFill>
                  <a:srgbClr val="000000"/>
                </a:solidFill>
                <a:latin typeface="Calibri Light" panose="020F0302020204030204" pitchFamily="34" charset="0"/>
              </a:rPr>
              <a:t>costs </a:t>
            </a:r>
            <a:r>
              <a:rPr lang="en" sz="1600" dirty="0" smtClean="0">
                <a:solidFill>
                  <a:srgbClr val="000000"/>
                </a:solidFill>
                <a:latin typeface="Calibri Light" panose="020F0302020204030204" pitchFamily="34" charset="0"/>
              </a:rPr>
              <a:t>$0.24 per </a:t>
            </a:r>
            <a:r>
              <a:rPr lang="en" sz="1600" dirty="0">
                <a:solidFill>
                  <a:srgbClr val="000000"/>
                </a:solidFill>
                <a:latin typeface="Calibri Light" panose="020F0302020204030204" pitchFamily="34" charset="0"/>
              </a:rPr>
              <a:t>88 ml </a:t>
            </a:r>
          </a:p>
          <a:p>
            <a:pPr marL="914400" lvl="1" indent="-330200" rtl="0">
              <a:lnSpc>
                <a:spcPct val="115000"/>
              </a:lnSpc>
              <a:spcBef>
                <a:spcPts val="0"/>
              </a:spcBef>
              <a:buClr>
                <a:srgbClr val="000000"/>
              </a:buClr>
              <a:buSzPct val="100000"/>
              <a:buFont typeface="Arial"/>
              <a:buAutoNum type="alphaLcPeriod"/>
            </a:pPr>
            <a:r>
              <a:rPr lang="en" sz="1600" dirty="0">
                <a:latin typeface="Calibri Light" panose="020F0302020204030204" pitchFamily="34" charset="0"/>
              </a:rPr>
              <a:t>Package for the sunscreen </a:t>
            </a:r>
            <a:r>
              <a:rPr lang="en" sz="1600" dirty="0" smtClean="0">
                <a:latin typeface="Calibri Light" panose="020F0302020204030204" pitchFamily="34" charset="0"/>
              </a:rPr>
              <a:t>costs only $3.63</a:t>
            </a:r>
            <a:endParaRPr lang="en" sz="1600" dirty="0">
              <a:latin typeface="Calibri Light" panose="020F0302020204030204" pitchFamily="34" charset="0"/>
            </a:endParaRPr>
          </a:p>
          <a:p>
            <a:pPr marL="457200" lvl="0" indent="0" rtl="0">
              <a:lnSpc>
                <a:spcPct val="115000"/>
              </a:lnSpc>
              <a:spcBef>
                <a:spcPts val="0"/>
              </a:spcBef>
              <a:buNone/>
            </a:pPr>
            <a:endParaRPr sz="1600" dirty="0">
              <a:latin typeface="Calibri Light" panose="020F0302020204030204" pitchFamily="34" charset="0"/>
            </a:endParaRPr>
          </a:p>
          <a:p>
            <a:pPr marL="76200" lvl="0" rtl="0">
              <a:lnSpc>
                <a:spcPct val="115000"/>
              </a:lnSpc>
              <a:spcBef>
                <a:spcPts val="0"/>
              </a:spcBef>
              <a:buClr>
                <a:srgbClr val="000000"/>
              </a:buClr>
              <a:buSzPct val="100000"/>
            </a:pPr>
            <a:r>
              <a:rPr lang="en" sz="2400" dirty="0" smtClean="0">
                <a:solidFill>
                  <a:srgbClr val="000000"/>
                </a:solidFill>
                <a:latin typeface="Calibri Light" panose="020F0302020204030204" pitchFamily="34" charset="0"/>
              </a:rPr>
              <a:t>2. Sensitive </a:t>
            </a:r>
            <a:endParaRPr lang="en" sz="2400" dirty="0">
              <a:solidFill>
                <a:srgbClr val="000000"/>
              </a:solidFill>
              <a:latin typeface="Calibri Light" panose="020F0302020204030204" pitchFamily="34" charset="0"/>
            </a:endParaRPr>
          </a:p>
          <a:p>
            <a:pPr marL="927100" lvl="1" indent="-342900" rtl="0">
              <a:lnSpc>
                <a:spcPct val="115000"/>
              </a:lnSpc>
              <a:spcBef>
                <a:spcPts val="0"/>
              </a:spcBef>
              <a:buClr>
                <a:srgbClr val="000000"/>
              </a:buClr>
              <a:buSzPct val="100000"/>
              <a:buFont typeface="+mj-lt"/>
              <a:buAutoNum type="alphaLcPeriod"/>
            </a:pPr>
            <a:r>
              <a:rPr lang="en" sz="1600" dirty="0" smtClean="0">
                <a:solidFill>
                  <a:srgbClr val="000000"/>
                </a:solidFill>
                <a:latin typeface="Calibri Light" panose="020F0302020204030204" pitchFamily="34" charset="0"/>
              </a:rPr>
              <a:t>Within the regulations of the FDA</a:t>
            </a:r>
          </a:p>
          <a:p>
            <a:pPr marL="927100" lvl="1" indent="-342900" rtl="0">
              <a:lnSpc>
                <a:spcPct val="115000"/>
              </a:lnSpc>
              <a:spcBef>
                <a:spcPts val="0"/>
              </a:spcBef>
              <a:buClr>
                <a:srgbClr val="000000"/>
              </a:buClr>
              <a:buSzPct val="100000"/>
              <a:buFont typeface="+mj-lt"/>
              <a:buAutoNum type="alphaLcPeriod"/>
            </a:pPr>
            <a:r>
              <a:rPr lang="en" sz="1600" dirty="0" smtClean="0">
                <a:solidFill>
                  <a:srgbClr val="000000"/>
                </a:solidFill>
                <a:latin typeface="Calibri Light" panose="020F0302020204030204" pitchFamily="34" charset="0"/>
              </a:rPr>
              <a:t>Blocks UV rays</a:t>
            </a:r>
            <a:endParaRPr sz="1600" dirty="0">
              <a:solidFill>
                <a:srgbClr val="000000"/>
              </a:solidFill>
              <a:latin typeface="Calibri Light" panose="020F0302020204030204" pitchFamily="34" charset="0"/>
            </a:endParaRPr>
          </a:p>
          <a:p>
            <a:pPr marL="76200" lvl="0" rtl="0">
              <a:lnSpc>
                <a:spcPct val="115000"/>
              </a:lnSpc>
              <a:spcBef>
                <a:spcPts val="0"/>
              </a:spcBef>
              <a:buClr>
                <a:srgbClr val="000000"/>
              </a:buClr>
              <a:buSzPct val="100000"/>
            </a:pPr>
            <a:r>
              <a:rPr lang="en" sz="2400" dirty="0" smtClean="0">
                <a:solidFill>
                  <a:srgbClr val="000000"/>
                </a:solidFill>
                <a:latin typeface="Calibri Light" panose="020F0302020204030204" pitchFamily="34" charset="0"/>
              </a:rPr>
              <a:t>3. Portable</a:t>
            </a:r>
            <a:endParaRPr lang="en" sz="2400" dirty="0">
              <a:solidFill>
                <a:srgbClr val="000000"/>
              </a:solidFill>
              <a:latin typeface="Calibri Light" panose="020F0302020204030204" pitchFamily="34" charset="0"/>
            </a:endParaRPr>
          </a:p>
          <a:p>
            <a:pPr marL="914400" lvl="1" indent="-330200" rtl="0">
              <a:lnSpc>
                <a:spcPct val="115000"/>
              </a:lnSpc>
              <a:spcBef>
                <a:spcPts val="0"/>
              </a:spcBef>
              <a:buClr>
                <a:srgbClr val="000000"/>
              </a:buClr>
              <a:buSzPct val="100000"/>
              <a:buFont typeface="Arial"/>
              <a:buAutoNum type="alphaLcPeriod"/>
            </a:pPr>
            <a:r>
              <a:rPr lang="en" sz="1600" dirty="0">
                <a:solidFill>
                  <a:srgbClr val="000000"/>
                </a:solidFill>
                <a:latin typeface="Calibri Light" panose="020F0302020204030204" pitchFamily="34" charset="0"/>
              </a:rPr>
              <a:t>Can hold 88 ml of sunscreen and withstand several durability tests</a:t>
            </a:r>
          </a:p>
          <a:p>
            <a:pPr marR="0" lvl="0" algn="l" rtl="0">
              <a:lnSpc>
                <a:spcPct val="115000"/>
              </a:lnSpc>
              <a:spcBef>
                <a:spcPts val="0"/>
              </a:spcBef>
              <a:spcAft>
                <a:spcPts val="0"/>
              </a:spcAft>
              <a:buNone/>
            </a:pPr>
            <a:endParaRPr sz="1600" dirty="0">
              <a:solidFill>
                <a:srgbClr val="3F3F3F"/>
              </a:solidFill>
              <a:latin typeface="Calibri Light" panose="020F0302020204030204" pitchFamily="34" charset="0"/>
              <a:ea typeface="Trebuchet MS"/>
              <a:cs typeface="Trebuchet MS"/>
              <a:sym typeface="Trebuchet MS"/>
            </a:endParaRPr>
          </a:p>
          <a:p>
            <a:pPr lvl="0" rtl="0">
              <a:lnSpc>
                <a:spcPct val="115000"/>
              </a:lnSpc>
              <a:spcBef>
                <a:spcPts val="0"/>
              </a:spcBef>
              <a:buNone/>
            </a:pPr>
            <a:endParaRPr sz="1600" dirty="0">
              <a:solidFill>
                <a:srgbClr val="3F3F3F"/>
              </a:solidFill>
              <a:latin typeface="Calibri Light" panose="020F0302020204030204" pitchFamily="34" charset="0"/>
              <a:ea typeface="Trebuchet MS"/>
              <a:cs typeface="Trebuchet MS"/>
              <a:sym typeface="Trebuchet MS"/>
            </a:endParaRPr>
          </a:p>
          <a:p>
            <a:pPr>
              <a:spcBef>
                <a:spcPts val="0"/>
              </a:spcBef>
              <a:buNone/>
            </a:pPr>
            <a:endParaRPr dirty="0">
              <a:latin typeface="Calibri Light" panose="020F0302020204030204" pitchFamily="34" charset="0"/>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latin typeface="Calibri Light" panose="020F0302020204030204" pitchFamily="34" charset="0"/>
              </a:rPr>
              <a:t>Sunscreen Development Timeline</a:t>
            </a:r>
          </a:p>
        </p:txBody>
      </p:sp>
      <p:pic>
        <p:nvPicPr>
          <p:cNvPr id="54" name="Shape 54"/>
          <p:cNvPicPr preferRelativeResize="0"/>
          <p:nvPr/>
        </p:nvPicPr>
        <p:blipFill rotWithShape="1">
          <a:blip r:embed="rId3">
            <a:alphaModFix/>
          </a:blip>
          <a:srcRect t="24941"/>
          <a:stretch/>
        </p:blipFill>
        <p:spPr>
          <a:xfrm>
            <a:off x="0" y="1284899"/>
            <a:ext cx="9144000" cy="3854750"/>
          </a:xfrm>
          <a:prstGeom prst="rect">
            <a:avLst/>
          </a:prstGeom>
          <a:noFill/>
          <a:ln>
            <a:noFill/>
          </a:ln>
        </p:spPr>
      </p:pic>
      <p:cxnSp>
        <p:nvCxnSpPr>
          <p:cNvPr id="55" name="Shape 55"/>
          <p:cNvCxnSpPr/>
          <p:nvPr/>
        </p:nvCxnSpPr>
        <p:spPr>
          <a:xfrm>
            <a:off x="-74075" y="2025925"/>
            <a:ext cx="9267299" cy="10799"/>
          </a:xfrm>
          <a:prstGeom prst="straightConnector1">
            <a:avLst/>
          </a:prstGeom>
          <a:noFill/>
          <a:ln w="19050" cap="flat">
            <a:solidFill>
              <a:schemeClr val="dk2"/>
            </a:solidFill>
            <a:prstDash val="solid"/>
            <a:round/>
            <a:headEnd type="none" w="lg" len="lg"/>
            <a:tailEnd type="none" w="lg" len="lg"/>
          </a:ln>
        </p:spPr>
      </p:cxnSp>
      <p:cxnSp>
        <p:nvCxnSpPr>
          <p:cNvPr id="56" name="Shape 56"/>
          <p:cNvCxnSpPr/>
          <p:nvPr/>
        </p:nvCxnSpPr>
        <p:spPr>
          <a:xfrm rot="10800000" flipH="1">
            <a:off x="12425" y="2923500"/>
            <a:ext cx="9126600" cy="21599"/>
          </a:xfrm>
          <a:prstGeom prst="straightConnector1">
            <a:avLst/>
          </a:prstGeom>
          <a:noFill/>
          <a:ln w="19050" cap="flat">
            <a:solidFill>
              <a:schemeClr val="dk2"/>
            </a:solidFill>
            <a:prstDash val="solid"/>
            <a:round/>
            <a:headEnd type="none" w="lg" len="lg"/>
            <a:tailEnd type="none" w="lg" len="lg"/>
          </a:ln>
        </p:spPr>
      </p:cxnSp>
      <p:sp>
        <p:nvSpPr>
          <p:cNvPr id="2" name="TextBox 1"/>
          <p:cNvSpPr txBox="1"/>
          <p:nvPr/>
        </p:nvSpPr>
        <p:spPr>
          <a:xfrm>
            <a:off x="601579" y="3212274"/>
            <a:ext cx="2442411" cy="307777"/>
          </a:xfrm>
          <a:prstGeom prst="rect">
            <a:avLst/>
          </a:prstGeom>
          <a:solidFill>
            <a:srgbClr val="B9FA00"/>
          </a:solidFill>
        </p:spPr>
        <p:txBody>
          <a:bodyPr wrap="square" rtlCol="0">
            <a:spAutoFit/>
          </a:bodyPr>
          <a:lstStyle/>
          <a:p>
            <a:r>
              <a:rPr lang="en-US" dirty="0" smtClean="0"/>
              <a:t>Preliminary package testing</a:t>
            </a:r>
            <a:endParaRPr lang="en-US"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6" y="138213"/>
            <a:ext cx="9287465" cy="857400"/>
          </a:xfrm>
        </p:spPr>
        <p:txBody>
          <a:bodyPr/>
          <a:lstStyle/>
          <a:p>
            <a:r>
              <a:rPr lang="en" dirty="0">
                <a:solidFill>
                  <a:srgbClr val="002060"/>
                </a:solidFill>
                <a:latin typeface="Calibri Light" panose="020F0302020204030204" pitchFamily="34" charset="0"/>
              </a:rPr>
              <a:t>Ethylhexylmethoxycinnimate</a:t>
            </a:r>
            <a:r>
              <a:rPr lang="en-US" dirty="0">
                <a:solidFill>
                  <a:srgbClr val="002060"/>
                </a:solidFill>
                <a:latin typeface="Calibri Light" panose="020F0302020204030204" pitchFamily="34" charset="0"/>
              </a:rPr>
              <a:t> </a:t>
            </a:r>
            <a:r>
              <a:rPr lang="en-US" dirty="0" smtClean="0">
                <a:solidFill>
                  <a:srgbClr val="002060"/>
                </a:solidFill>
                <a:latin typeface="Calibri Light" panose="020F0302020204030204" pitchFamily="34" charset="0"/>
              </a:rPr>
              <a:t>and </a:t>
            </a:r>
            <a:r>
              <a:rPr lang="en-US" dirty="0" err="1" smtClean="0">
                <a:solidFill>
                  <a:srgbClr val="002060"/>
                </a:solidFill>
                <a:latin typeface="Calibri Light" panose="020F0302020204030204" pitchFamily="34" charset="0"/>
              </a:rPr>
              <a:t>Benzophenone</a:t>
            </a:r>
            <a:endParaRPr lang="en-US" dirty="0">
              <a:solidFill>
                <a:srgbClr val="002060"/>
              </a:solidFill>
              <a:latin typeface="Calibri Light" panose="020F0302020204030204" pitchFamily="34" charset="0"/>
            </a:endParaRPr>
          </a:p>
        </p:txBody>
      </p:sp>
      <p:sp>
        <p:nvSpPr>
          <p:cNvPr id="3" name="Text Placeholder 2"/>
          <p:cNvSpPr>
            <a:spLocks noGrp="1"/>
          </p:cNvSpPr>
          <p:nvPr>
            <p:ph type="body" idx="1"/>
          </p:nvPr>
        </p:nvSpPr>
        <p:spPr>
          <a:xfrm>
            <a:off x="335665" y="1200150"/>
            <a:ext cx="8588415" cy="3725699"/>
          </a:xfrm>
        </p:spPr>
        <p:txBody>
          <a:bodyPr/>
          <a:lstStyle/>
          <a:p>
            <a:pPr marL="457200" indent="-457200" fontAlgn="base">
              <a:buFont typeface="+mj-lt"/>
              <a:buAutoNum type="arabicPeriod"/>
            </a:pPr>
            <a:r>
              <a:rPr lang="en-US" sz="2000" dirty="0">
                <a:solidFill>
                  <a:srgbClr val="DF8521"/>
                </a:solidFill>
                <a:latin typeface="Calibri Light" panose="020F0302020204030204" pitchFamily="34" charset="0"/>
              </a:rPr>
              <a:t>We used the MSDS, Material Safety Data Sheet, for the safety information</a:t>
            </a:r>
          </a:p>
          <a:p>
            <a:pPr marL="457200" indent="-457200" fontAlgn="base">
              <a:buFont typeface="+mj-lt"/>
              <a:buAutoNum type="arabicPeriod"/>
            </a:pPr>
            <a:r>
              <a:rPr lang="en-US" sz="2000" dirty="0">
                <a:solidFill>
                  <a:srgbClr val="DF8521"/>
                </a:solidFill>
                <a:latin typeface="Calibri Light" panose="020F0302020204030204" pitchFamily="34" charset="0"/>
              </a:rPr>
              <a:t>Always wear gloves and goggles when in the presence of these SPF </a:t>
            </a:r>
            <a:r>
              <a:rPr lang="en-US" sz="2000" dirty="0" smtClean="0">
                <a:solidFill>
                  <a:srgbClr val="DF8521"/>
                </a:solidFill>
                <a:latin typeface="Calibri Light" panose="020F0302020204030204" pitchFamily="34" charset="0"/>
              </a:rPr>
              <a:t>Materials</a:t>
            </a:r>
          </a:p>
          <a:p>
            <a:pPr fontAlgn="base"/>
            <a:endParaRPr lang="en-US" sz="2000" dirty="0">
              <a:solidFill>
                <a:srgbClr val="DF8521"/>
              </a:solidFill>
              <a:latin typeface="Calibri Light" panose="020F0302020204030204" pitchFamily="34" charset="0"/>
            </a:endParaRPr>
          </a:p>
          <a:p>
            <a:pPr fontAlgn="base"/>
            <a:r>
              <a:rPr lang="en-US" sz="2000" dirty="0" err="1" smtClean="0">
                <a:solidFill>
                  <a:srgbClr val="0070C0"/>
                </a:solidFill>
                <a:latin typeface="Calibri Light" panose="020F0302020204030204" pitchFamily="34" charset="0"/>
              </a:rPr>
              <a:t>Cinnamate</a:t>
            </a:r>
            <a:r>
              <a:rPr lang="en-US" sz="2000" dirty="0" smtClean="0">
                <a:solidFill>
                  <a:srgbClr val="0070C0"/>
                </a:solidFill>
                <a:latin typeface="Calibri Light" panose="020F0302020204030204" pitchFamily="34" charset="0"/>
              </a:rPr>
              <a:t>:</a:t>
            </a:r>
            <a:endParaRPr lang="en-US" sz="2000" dirty="0">
              <a:solidFill>
                <a:srgbClr val="0070C0"/>
              </a:solidFill>
              <a:latin typeface="Calibri Light" panose="020F0302020204030204" pitchFamily="34" charset="0"/>
            </a:endParaRPr>
          </a:p>
          <a:p>
            <a:pPr lvl="1" fontAlgn="base"/>
            <a:r>
              <a:rPr lang="en-US" sz="1600" dirty="0">
                <a:solidFill>
                  <a:srgbClr val="0070C0"/>
                </a:solidFill>
                <a:latin typeface="Calibri Light" panose="020F0302020204030204" pitchFamily="34" charset="0"/>
              </a:rPr>
              <a:t>Avoid contact with eyes skin, mouth, and nose</a:t>
            </a:r>
          </a:p>
          <a:p>
            <a:pPr lvl="1" fontAlgn="base"/>
            <a:r>
              <a:rPr lang="en-US" sz="1600" dirty="0">
                <a:solidFill>
                  <a:srgbClr val="0070C0"/>
                </a:solidFill>
                <a:latin typeface="Calibri Light" panose="020F0302020204030204" pitchFamily="34" charset="0"/>
              </a:rPr>
              <a:t>May be explosive when encounter upon high temperatures, static discharge, mechanical impact, or flames </a:t>
            </a:r>
            <a:endParaRPr lang="en-US" sz="1600" dirty="0" smtClean="0">
              <a:solidFill>
                <a:srgbClr val="0070C0"/>
              </a:solidFill>
              <a:latin typeface="Calibri Light" panose="020F0302020204030204" pitchFamily="34" charset="0"/>
            </a:endParaRPr>
          </a:p>
          <a:p>
            <a:pPr lvl="1" fontAlgn="base"/>
            <a:endParaRPr lang="en-US" sz="1600" dirty="0">
              <a:solidFill>
                <a:srgbClr val="0070C0"/>
              </a:solidFill>
              <a:latin typeface="Calibri Light" panose="020F0302020204030204" pitchFamily="34" charset="0"/>
            </a:endParaRPr>
          </a:p>
          <a:p>
            <a:pPr fontAlgn="base"/>
            <a:r>
              <a:rPr lang="en-US" sz="2000" dirty="0" err="1" smtClean="0">
                <a:solidFill>
                  <a:srgbClr val="7030A0"/>
                </a:solidFill>
                <a:latin typeface="Calibri Light" panose="020F0302020204030204" pitchFamily="34" charset="0"/>
              </a:rPr>
              <a:t>Benzophenone</a:t>
            </a:r>
            <a:r>
              <a:rPr lang="en-US" sz="2000" dirty="0" smtClean="0">
                <a:solidFill>
                  <a:srgbClr val="7030A0"/>
                </a:solidFill>
                <a:latin typeface="Calibri Light" panose="020F0302020204030204" pitchFamily="34" charset="0"/>
              </a:rPr>
              <a:t>:</a:t>
            </a:r>
            <a:endParaRPr lang="en-US" sz="2000" dirty="0">
              <a:solidFill>
                <a:srgbClr val="7030A0"/>
              </a:solidFill>
              <a:latin typeface="Calibri Light" panose="020F0302020204030204" pitchFamily="34" charset="0"/>
            </a:endParaRPr>
          </a:p>
          <a:p>
            <a:pPr lvl="1" fontAlgn="base"/>
            <a:r>
              <a:rPr lang="en-US" sz="1600" dirty="0">
                <a:solidFill>
                  <a:srgbClr val="7030A0"/>
                </a:solidFill>
                <a:latin typeface="Calibri Light" panose="020F0302020204030204" pitchFamily="34" charset="0"/>
              </a:rPr>
              <a:t>Avoid contact with eyes, skin, ingestion, and inhalation</a:t>
            </a:r>
          </a:p>
          <a:p>
            <a:pPr lvl="1" fontAlgn="base"/>
            <a:r>
              <a:rPr lang="en-US" sz="1600" dirty="0">
                <a:solidFill>
                  <a:srgbClr val="7030A0"/>
                </a:solidFill>
                <a:latin typeface="Calibri Light" panose="020F0302020204030204" pitchFamily="34" charset="0"/>
              </a:rPr>
              <a:t>May be explosive when encountered upon heat, static discharge, sparks, and mechanical impact</a:t>
            </a:r>
          </a:p>
          <a:p>
            <a:endParaRPr lang="en-US" dirty="0"/>
          </a:p>
        </p:txBody>
      </p:sp>
    </p:spTree>
    <p:extLst>
      <p:ext uri="{BB962C8B-B14F-4D97-AF65-F5344CB8AC3E}">
        <p14:creationId xmlns:p14="http://schemas.microsoft.com/office/powerpoint/2010/main" val="635106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6281" y="2375581"/>
            <a:ext cx="6464596" cy="857400"/>
          </a:xfrm>
        </p:spPr>
        <p:txBody>
          <a:bodyPr/>
          <a:lstStyle/>
          <a:p>
            <a:r>
              <a:rPr lang="en-US" sz="9600" dirty="0" smtClean="0">
                <a:solidFill>
                  <a:schemeClr val="bg1"/>
                </a:solidFill>
                <a:latin typeface="Trebuchet MS" panose="020B0603020202020204" pitchFamily="34" charset="0"/>
                <a:cs typeface="Levenim MT" panose="02010502060101010101" pitchFamily="2" charset="-79"/>
              </a:rPr>
              <a:t>RESEARCH </a:t>
            </a:r>
            <a:endParaRPr lang="en-US" sz="9600" dirty="0">
              <a:solidFill>
                <a:schemeClr val="bg1"/>
              </a:solidFill>
              <a:latin typeface="Trebuchet MS" panose="020B0603020202020204" pitchFamily="34" charset="0"/>
              <a:cs typeface="Levenim MT" panose="02010502060101010101" pitchFamily="2" charset="-79"/>
            </a:endParaRPr>
          </a:p>
        </p:txBody>
      </p:sp>
    </p:spTree>
    <p:extLst>
      <p:ext uri="{BB962C8B-B14F-4D97-AF65-F5344CB8AC3E}">
        <p14:creationId xmlns:p14="http://schemas.microsoft.com/office/powerpoint/2010/main" val="3766171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t>LD50 Testing Summary</a:t>
            </a:r>
          </a:p>
        </p:txBody>
      </p:sp>
      <p:sp>
        <p:nvSpPr>
          <p:cNvPr id="80" name="Shape 80"/>
          <p:cNvSpPr txBox="1"/>
          <p:nvPr/>
        </p:nvSpPr>
        <p:spPr>
          <a:xfrm>
            <a:off x="457200" y="1229750"/>
            <a:ext cx="7990500" cy="748500"/>
          </a:xfrm>
          <a:prstGeom prst="rect">
            <a:avLst/>
          </a:prstGeom>
          <a:noFill/>
          <a:ln>
            <a:noFill/>
          </a:ln>
        </p:spPr>
        <p:txBody>
          <a:bodyPr lIns="91425" tIns="91425" rIns="91425" bIns="91425" anchor="t" anchorCtr="0">
            <a:noAutofit/>
          </a:bodyPr>
          <a:lstStyle/>
          <a:p>
            <a:pPr>
              <a:spcBef>
                <a:spcPts val="0"/>
              </a:spcBef>
              <a:buNone/>
            </a:pPr>
            <a:r>
              <a:rPr lang="en" dirty="0"/>
              <a:t>We used LD50 testing to compare the toxicity of </a:t>
            </a:r>
            <a:r>
              <a:rPr lang="en" dirty="0" smtClean="0"/>
              <a:t>Benzophonone </a:t>
            </a:r>
            <a:r>
              <a:rPr lang="en" dirty="0"/>
              <a:t>and </a:t>
            </a:r>
            <a:r>
              <a:rPr lang="en" dirty="0">
                <a:solidFill>
                  <a:schemeClr val="dk1"/>
                </a:solidFill>
              </a:rPr>
              <a:t>Ethylhexylmethoxycinnimate.</a:t>
            </a:r>
            <a:r>
              <a:rPr lang="en" dirty="0"/>
              <a:t> The LD50 testing was performed on E.coli (simple cell structure) and on D.pulex (more similar to complex structure of humans)</a:t>
            </a:r>
          </a:p>
        </p:txBody>
      </p:sp>
      <p:sp>
        <p:nvSpPr>
          <p:cNvPr id="81" name="Shape 81"/>
          <p:cNvSpPr txBox="1"/>
          <p:nvPr/>
        </p:nvSpPr>
        <p:spPr>
          <a:xfrm>
            <a:off x="4769225" y="1978250"/>
            <a:ext cx="3485999" cy="411599"/>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73333"/>
              <a:buFont typeface="Arial"/>
              <a:buNone/>
            </a:pPr>
            <a:r>
              <a:rPr lang="en" sz="1500" b="1" dirty="0">
                <a:solidFill>
                  <a:schemeClr val="dk1"/>
                </a:solidFill>
              </a:rPr>
              <a:t>ETHYLHEXYLMETHOXYCINNIMATE </a:t>
            </a:r>
          </a:p>
          <a:p>
            <a:pPr>
              <a:spcBef>
                <a:spcPts val="0"/>
              </a:spcBef>
              <a:buNone/>
            </a:pPr>
            <a:endParaRPr dirty="0">
              <a:solidFill>
                <a:schemeClr val="dk1"/>
              </a:solidFill>
            </a:endParaRPr>
          </a:p>
        </p:txBody>
      </p:sp>
      <p:sp>
        <p:nvSpPr>
          <p:cNvPr id="82" name="Shape 82"/>
          <p:cNvSpPr txBox="1"/>
          <p:nvPr/>
        </p:nvSpPr>
        <p:spPr>
          <a:xfrm>
            <a:off x="1708349" y="1978250"/>
            <a:ext cx="2172099" cy="411599"/>
          </a:xfrm>
          <a:prstGeom prst="rect">
            <a:avLst/>
          </a:prstGeom>
          <a:noFill/>
          <a:ln>
            <a:noFill/>
          </a:ln>
        </p:spPr>
        <p:txBody>
          <a:bodyPr lIns="91425" tIns="91425" rIns="91425" bIns="91425" anchor="t" anchorCtr="0">
            <a:noAutofit/>
          </a:bodyPr>
          <a:lstStyle/>
          <a:p>
            <a:pPr lvl="0" rtl="0">
              <a:spcBef>
                <a:spcPts val="0"/>
              </a:spcBef>
              <a:buClr>
                <a:schemeClr val="dk1"/>
              </a:buClr>
              <a:buSzPct val="73333"/>
              <a:buFont typeface="Arial"/>
              <a:buNone/>
            </a:pPr>
            <a:r>
              <a:rPr lang="en" sz="1500" b="1" dirty="0" smtClean="0">
                <a:solidFill>
                  <a:schemeClr val="dk1"/>
                </a:solidFill>
              </a:rPr>
              <a:t>BENZONEPHENONE</a:t>
            </a:r>
            <a:endParaRPr lang="en" sz="1500" b="1" dirty="0">
              <a:solidFill>
                <a:schemeClr val="dk1"/>
              </a:solidFill>
            </a:endParaRPr>
          </a:p>
          <a:p>
            <a:pPr lvl="0" rtl="0">
              <a:spcBef>
                <a:spcPts val="0"/>
              </a:spcBef>
              <a:buNone/>
            </a:pPr>
            <a:endParaRPr dirty="0">
              <a:solidFill>
                <a:schemeClr val="dk1"/>
              </a:solidFill>
            </a:endParaRPr>
          </a:p>
        </p:txBody>
      </p:sp>
      <p:pic>
        <p:nvPicPr>
          <p:cNvPr id="83" name="Shape 83"/>
          <p:cNvPicPr preferRelativeResize="0"/>
          <p:nvPr/>
        </p:nvPicPr>
        <p:blipFill>
          <a:blip r:embed="rId3">
            <a:alphaModFix/>
          </a:blip>
          <a:stretch>
            <a:fillRect/>
          </a:stretch>
        </p:blipFill>
        <p:spPr>
          <a:xfrm>
            <a:off x="0" y="2460894"/>
            <a:ext cx="4553500" cy="2458347"/>
          </a:xfrm>
          <a:prstGeom prst="rect">
            <a:avLst/>
          </a:prstGeom>
          <a:noFill/>
          <a:ln>
            <a:noFill/>
          </a:ln>
        </p:spPr>
      </p:pic>
      <p:cxnSp>
        <p:nvCxnSpPr>
          <p:cNvPr id="84" name="Shape 84"/>
          <p:cNvCxnSpPr/>
          <p:nvPr/>
        </p:nvCxnSpPr>
        <p:spPr>
          <a:xfrm>
            <a:off x="660960" y="3675136"/>
            <a:ext cx="3562500" cy="10799"/>
          </a:xfrm>
          <a:prstGeom prst="straightConnector1">
            <a:avLst/>
          </a:prstGeom>
          <a:noFill/>
          <a:ln w="28575" cap="flat">
            <a:solidFill>
              <a:srgbClr val="FF0000"/>
            </a:solidFill>
            <a:prstDash val="solid"/>
            <a:round/>
            <a:headEnd type="none" w="lg" len="lg"/>
            <a:tailEnd type="none" w="lg" len="lg"/>
          </a:ln>
        </p:spPr>
      </p:cxnSp>
      <p:grpSp>
        <p:nvGrpSpPr>
          <p:cNvPr id="85" name="Shape 85"/>
          <p:cNvGrpSpPr/>
          <p:nvPr/>
        </p:nvGrpSpPr>
        <p:grpSpPr>
          <a:xfrm>
            <a:off x="0" y="88167"/>
            <a:ext cx="4624437" cy="2372727"/>
            <a:chOff x="135774" y="205975"/>
            <a:chExt cx="4524125" cy="2146224"/>
          </a:xfrm>
        </p:grpSpPr>
        <p:pic>
          <p:nvPicPr>
            <p:cNvPr id="86" name="Shape 86"/>
            <p:cNvPicPr preferRelativeResize="0"/>
            <p:nvPr/>
          </p:nvPicPr>
          <p:blipFill>
            <a:blip r:embed="rId4">
              <a:alphaModFix/>
            </a:blip>
            <a:stretch>
              <a:fillRect/>
            </a:stretch>
          </p:blipFill>
          <p:spPr>
            <a:xfrm>
              <a:off x="135774" y="205975"/>
              <a:ext cx="4524125" cy="2146224"/>
            </a:xfrm>
            <a:prstGeom prst="rect">
              <a:avLst/>
            </a:prstGeom>
            <a:noFill/>
            <a:ln>
              <a:noFill/>
            </a:ln>
          </p:spPr>
        </p:pic>
        <p:cxnSp>
          <p:nvCxnSpPr>
            <p:cNvPr id="87" name="Shape 87"/>
            <p:cNvCxnSpPr/>
            <p:nvPr/>
          </p:nvCxnSpPr>
          <p:spPr>
            <a:xfrm rot="10800000" flipH="1">
              <a:off x="528423" y="1218958"/>
              <a:ext cx="3898499" cy="10799"/>
            </a:xfrm>
            <a:prstGeom prst="straightConnector1">
              <a:avLst/>
            </a:prstGeom>
            <a:noFill/>
            <a:ln w="28575" cap="flat">
              <a:solidFill>
                <a:srgbClr val="FF0000"/>
              </a:solidFill>
              <a:prstDash val="solid"/>
              <a:round/>
              <a:headEnd type="none" w="lg" len="lg"/>
              <a:tailEnd type="none" w="lg" len="lg"/>
            </a:ln>
          </p:spPr>
        </p:cxnSp>
      </p:grpSp>
      <p:grpSp>
        <p:nvGrpSpPr>
          <p:cNvPr id="88" name="Shape 88"/>
          <p:cNvGrpSpPr/>
          <p:nvPr/>
        </p:nvGrpSpPr>
        <p:grpSpPr>
          <a:xfrm>
            <a:off x="4468295" y="128831"/>
            <a:ext cx="4590500" cy="2310890"/>
            <a:chOff x="4659900" y="296154"/>
            <a:chExt cx="4453199" cy="2164645"/>
          </a:xfrm>
        </p:grpSpPr>
        <p:pic>
          <p:nvPicPr>
            <p:cNvPr id="89" name="Shape 89"/>
            <p:cNvPicPr preferRelativeResize="0"/>
            <p:nvPr/>
          </p:nvPicPr>
          <p:blipFill>
            <a:blip r:embed="rId5">
              <a:alphaModFix/>
            </a:blip>
            <a:stretch>
              <a:fillRect/>
            </a:stretch>
          </p:blipFill>
          <p:spPr>
            <a:xfrm>
              <a:off x="4659900" y="296154"/>
              <a:ext cx="4453199" cy="2164645"/>
            </a:xfrm>
            <a:prstGeom prst="rect">
              <a:avLst/>
            </a:prstGeom>
            <a:noFill/>
            <a:ln>
              <a:noFill/>
            </a:ln>
          </p:spPr>
        </p:pic>
        <p:cxnSp>
          <p:nvCxnSpPr>
            <p:cNvPr id="90" name="Shape 90"/>
            <p:cNvCxnSpPr/>
            <p:nvPr/>
          </p:nvCxnSpPr>
          <p:spPr>
            <a:xfrm rot="10800000" flipH="1">
              <a:off x="4937260" y="1327145"/>
              <a:ext cx="3898499" cy="10799"/>
            </a:xfrm>
            <a:prstGeom prst="straightConnector1">
              <a:avLst/>
            </a:prstGeom>
            <a:noFill/>
            <a:ln w="28575" cap="flat">
              <a:solidFill>
                <a:srgbClr val="FF0000"/>
              </a:solidFill>
              <a:prstDash val="solid"/>
              <a:round/>
              <a:headEnd type="none" w="lg" len="lg"/>
              <a:tailEnd type="none" w="lg" len="lg"/>
            </a:ln>
          </p:spPr>
        </p:cxnSp>
      </p:grpSp>
      <p:grpSp>
        <p:nvGrpSpPr>
          <p:cNvPr id="2" name="Group 1"/>
          <p:cNvGrpSpPr/>
          <p:nvPr/>
        </p:nvGrpSpPr>
        <p:grpSpPr>
          <a:xfrm>
            <a:off x="4595159" y="2389849"/>
            <a:ext cx="4497573" cy="2458341"/>
            <a:chOff x="4727449" y="2460900"/>
            <a:chExt cx="4497573" cy="2458341"/>
          </a:xfrm>
        </p:grpSpPr>
        <p:pic>
          <p:nvPicPr>
            <p:cNvPr id="91" name="Shape 91"/>
            <p:cNvPicPr preferRelativeResize="0"/>
            <p:nvPr/>
          </p:nvPicPr>
          <p:blipFill>
            <a:blip r:embed="rId6">
              <a:alphaModFix/>
            </a:blip>
            <a:stretch>
              <a:fillRect/>
            </a:stretch>
          </p:blipFill>
          <p:spPr>
            <a:xfrm>
              <a:off x="4727449" y="2460900"/>
              <a:ext cx="4497573" cy="2458341"/>
            </a:xfrm>
            <a:prstGeom prst="rect">
              <a:avLst/>
            </a:prstGeom>
            <a:noFill/>
            <a:ln>
              <a:noFill/>
            </a:ln>
          </p:spPr>
        </p:pic>
        <p:cxnSp>
          <p:nvCxnSpPr>
            <p:cNvPr id="92" name="Shape 92"/>
            <p:cNvCxnSpPr/>
            <p:nvPr/>
          </p:nvCxnSpPr>
          <p:spPr>
            <a:xfrm>
              <a:off x="5166859" y="3691896"/>
              <a:ext cx="3562500" cy="10799"/>
            </a:xfrm>
            <a:prstGeom prst="straightConnector1">
              <a:avLst/>
            </a:prstGeom>
            <a:noFill/>
            <a:ln w="28575" cap="flat">
              <a:solidFill>
                <a:srgbClr val="FF0000"/>
              </a:solidFill>
              <a:prstDash val="solid"/>
              <a:round/>
              <a:headEnd type="none" w="lg" len="lg"/>
              <a:tailEnd type="none" w="lg" len="lg"/>
            </a:ln>
          </p:spPr>
        </p:cxn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latin typeface="Calibri Light" panose="020F0302020204030204" pitchFamily="34" charset="0"/>
                <a:ea typeface="Verdana"/>
                <a:cs typeface="Verdana"/>
                <a:sym typeface="Verdana"/>
              </a:rPr>
              <a:t>Recommendation for Formula</a:t>
            </a:r>
          </a:p>
        </p:txBody>
      </p:sp>
      <p:graphicFrame>
        <p:nvGraphicFramePr>
          <p:cNvPr id="69" name="Shape 69"/>
          <p:cNvGraphicFramePr/>
          <p:nvPr>
            <p:extLst>
              <p:ext uri="{D42A27DB-BD31-4B8C-83A1-F6EECF244321}">
                <p14:modId xmlns:p14="http://schemas.microsoft.com/office/powerpoint/2010/main" val="1754741589"/>
              </p:ext>
            </p:extLst>
          </p:nvPr>
        </p:nvGraphicFramePr>
        <p:xfrm>
          <a:off x="4834175" y="1330575"/>
          <a:ext cx="2779900" cy="3230640"/>
        </p:xfrm>
        <a:graphic>
          <a:graphicData uri="http://schemas.openxmlformats.org/drawingml/2006/table">
            <a:tbl>
              <a:tblPr>
                <a:tableStyleId>{18603FDC-E32A-4AB5-989C-0864C3EAD2B8}</a:tableStyleId>
              </a:tblPr>
              <a:tblGrid>
                <a:gridCol w="1635875"/>
                <a:gridCol w="1144025"/>
              </a:tblGrid>
              <a:tr h="378600">
                <a:tc>
                  <a:txBody>
                    <a:bodyPr/>
                    <a:lstStyle/>
                    <a:p>
                      <a:pPr>
                        <a:spcBef>
                          <a:spcPts val="0"/>
                        </a:spcBef>
                        <a:buNone/>
                      </a:pPr>
                      <a:r>
                        <a:rPr lang="en" sz="1800" dirty="0"/>
                        <a:t>Ingredient</a:t>
                      </a:r>
                      <a:endParaRPr lang="en" sz="1800"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sz="1800" dirty="0"/>
                        <a:t>Amount </a:t>
                      </a:r>
                      <a:endParaRPr lang="en" sz="1800"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Water</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78 grams</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Trethanol Amine</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1 gram</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Glycerin</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2 grams</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Steric Acid</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4 grams</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smtClean="0"/>
                        <a:t>Benzonphenone</a:t>
                      </a:r>
                      <a:endParaRPr lang="en" b="1" dirty="0">
                        <a:solidFill>
                          <a:srgbClr val="4A86E8"/>
                        </a:solidFill>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5.6 grams</a:t>
                      </a:r>
                      <a:endParaRPr lang="en" b="1" dirty="0">
                        <a:solidFill>
                          <a:srgbClr val="4A86E8"/>
                        </a:solidFill>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Cetyl Alcohol</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2 grams</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gridSpan="2">
                  <a:txBody>
                    <a:bodyPr/>
                    <a:lstStyle/>
                    <a:p>
                      <a:pPr lvl="0" rtl="0">
                        <a:spcBef>
                          <a:spcPts val="0"/>
                        </a:spcBef>
                        <a:buNone/>
                      </a:pPr>
                      <a:r>
                        <a:rPr lang="en" b="1" dirty="0"/>
                        <a:t>Total: 92.6 grams</a:t>
                      </a:r>
                      <a:endParaRPr lang="en" b="1"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bl>
          </a:graphicData>
        </a:graphic>
      </p:graphicFrame>
      <p:grpSp>
        <p:nvGrpSpPr>
          <p:cNvPr id="70" name="Shape 70"/>
          <p:cNvGrpSpPr/>
          <p:nvPr/>
        </p:nvGrpSpPr>
        <p:grpSpPr>
          <a:xfrm>
            <a:off x="285201" y="1407950"/>
            <a:ext cx="4620600" cy="2649299"/>
            <a:chOff x="331500" y="1384800"/>
            <a:chExt cx="4620600" cy="2649299"/>
          </a:xfrm>
        </p:grpSpPr>
        <p:cxnSp>
          <p:nvCxnSpPr>
            <p:cNvPr id="71" name="Shape 71"/>
            <p:cNvCxnSpPr/>
            <p:nvPr/>
          </p:nvCxnSpPr>
          <p:spPr>
            <a:xfrm rot="10800000" flipH="1">
              <a:off x="2555700" y="2270399"/>
              <a:ext cx="2373599" cy="317400"/>
            </a:xfrm>
            <a:prstGeom prst="straightConnector1">
              <a:avLst/>
            </a:prstGeom>
            <a:noFill/>
            <a:ln w="19050" cap="flat">
              <a:solidFill>
                <a:srgbClr val="434343"/>
              </a:solidFill>
              <a:prstDash val="solid"/>
              <a:round/>
              <a:headEnd type="none" w="lg" len="lg"/>
              <a:tailEnd type="triangle" w="lg" len="lg"/>
            </a:ln>
          </p:spPr>
        </p:cxnSp>
        <p:cxnSp>
          <p:nvCxnSpPr>
            <p:cNvPr id="72" name="Shape 72"/>
            <p:cNvCxnSpPr/>
            <p:nvPr/>
          </p:nvCxnSpPr>
          <p:spPr>
            <a:xfrm>
              <a:off x="2598475" y="2598475"/>
              <a:ext cx="2330699" cy="459900"/>
            </a:xfrm>
            <a:prstGeom prst="straightConnector1">
              <a:avLst/>
            </a:prstGeom>
            <a:noFill/>
            <a:ln w="19050" cap="flat">
              <a:solidFill>
                <a:srgbClr val="434343"/>
              </a:solidFill>
              <a:prstDash val="solid"/>
              <a:round/>
              <a:headEnd type="none" w="lg" len="lg"/>
              <a:tailEnd type="triangle" w="lg" len="lg"/>
            </a:ln>
          </p:spPr>
        </p:cxnSp>
        <p:cxnSp>
          <p:nvCxnSpPr>
            <p:cNvPr id="73" name="Shape 73"/>
            <p:cNvCxnSpPr/>
            <p:nvPr/>
          </p:nvCxnSpPr>
          <p:spPr>
            <a:xfrm>
              <a:off x="2565000" y="2555700"/>
              <a:ext cx="2387100" cy="1478399"/>
            </a:xfrm>
            <a:prstGeom prst="straightConnector1">
              <a:avLst/>
            </a:prstGeom>
            <a:noFill/>
            <a:ln w="19050" cap="flat">
              <a:solidFill>
                <a:srgbClr val="434343"/>
              </a:solidFill>
              <a:prstDash val="solid"/>
              <a:round/>
              <a:headEnd type="none" w="lg" len="lg"/>
              <a:tailEnd type="triangle" w="lg" len="lg"/>
            </a:ln>
          </p:spPr>
        </p:cxnSp>
        <p:sp>
          <p:nvSpPr>
            <p:cNvPr id="74" name="Shape 74"/>
            <p:cNvSpPr txBox="1"/>
            <p:nvPr/>
          </p:nvSpPr>
          <p:spPr>
            <a:xfrm>
              <a:off x="331500" y="1384800"/>
              <a:ext cx="2149499" cy="1288500"/>
            </a:xfrm>
            <a:prstGeom prst="rect">
              <a:avLst/>
            </a:prstGeom>
            <a:noFill/>
            <a:ln>
              <a:noFill/>
            </a:ln>
          </p:spPr>
          <p:txBody>
            <a:bodyPr lIns="91425" tIns="91425" rIns="91425" bIns="91425" anchor="t" anchorCtr="0">
              <a:noAutofit/>
            </a:bodyPr>
            <a:lstStyle/>
            <a:p>
              <a:pPr algn="ctr">
                <a:spcBef>
                  <a:spcPts val="0"/>
                </a:spcBef>
                <a:buNone/>
              </a:pPr>
              <a:r>
                <a:rPr lang="en" sz="2400" dirty="0">
                  <a:latin typeface="Calibri Light" panose="020F0302020204030204" pitchFamily="34" charset="0"/>
                </a:rPr>
                <a:t>These different forms of alcohol help increase the solubility of the oxybenzone. </a:t>
              </a: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p:tgtEl>
                                          <p:spTgt spid="70"/>
                                        </p:tgtEl>
                                        <p:attrNameLst>
                                          <p:attrName>ppt_w</p:attrName>
                                        </p:attrNameLst>
                                      </p:cBhvr>
                                      <p:tavLst>
                                        <p:tav tm="0">
                                          <p:val>
                                            <p:strVal val="0"/>
                                          </p:val>
                                        </p:tav>
                                        <p:tav tm="100000">
                                          <p:val>
                                            <p:strVal val="#ppt_w"/>
                                          </p:val>
                                        </p:tav>
                                      </p:tavLst>
                                    </p:anim>
                                    <p:anim calcmode="lin" valueType="num">
                                      <p:cBhvr additive="base">
                                        <p:cTn id="8" dur="3000"/>
                                        <p:tgtEl>
                                          <p:spTgt spid="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latin typeface="Calibri Light" panose="020F0302020204030204" pitchFamily="34" charset="0"/>
              </a:rPr>
              <a:t>Chemicals Used to Block UV Rays</a:t>
            </a:r>
          </a:p>
        </p:txBody>
      </p:sp>
      <p:sp>
        <p:nvSpPr>
          <p:cNvPr id="62" name="Shape 62"/>
          <p:cNvSpPr txBox="1">
            <a:spLocks noGrp="1"/>
          </p:cNvSpPr>
          <p:nvPr>
            <p:ph type="body" idx="1"/>
          </p:nvPr>
        </p:nvSpPr>
        <p:spPr>
          <a:xfrm>
            <a:off x="196770" y="1417801"/>
            <a:ext cx="4676172" cy="3725699"/>
          </a:xfrm>
          <a:prstGeom prst="rect">
            <a:avLst/>
          </a:prstGeom>
        </p:spPr>
        <p:txBody>
          <a:bodyPr lIns="91425" tIns="91425" rIns="91425" bIns="91425" anchor="t" anchorCtr="0">
            <a:noAutofit/>
          </a:bodyPr>
          <a:lstStyle/>
          <a:p>
            <a:pPr>
              <a:spcBef>
                <a:spcPts val="0"/>
              </a:spcBef>
              <a:buNone/>
            </a:pPr>
            <a:r>
              <a:rPr lang="en" sz="2000" dirty="0">
                <a:latin typeface="Calibri Light" panose="020F0302020204030204" pitchFamily="34" charset="0"/>
              </a:rPr>
              <a:t>The team decided to use 6% </a:t>
            </a:r>
            <a:r>
              <a:rPr lang="en" sz="2000" dirty="0" smtClean="0">
                <a:latin typeface="Calibri Light" panose="020F0302020204030204" pitchFamily="34" charset="0"/>
              </a:rPr>
              <a:t>Benzophenone after </a:t>
            </a:r>
            <a:r>
              <a:rPr lang="en" sz="2000" dirty="0">
                <a:latin typeface="Calibri Light" panose="020F0302020204030204" pitchFamily="34" charset="0"/>
              </a:rPr>
              <a:t>the LD50 toxicity tests showed Ethylhexylmethoxycinnimate to be much more harmful to organisms than Benzophenone. This precaution enables the sunscreen to be used by all consumers, especially those with sensitive skin.</a:t>
            </a:r>
          </a:p>
        </p:txBody>
      </p:sp>
      <p:pic>
        <p:nvPicPr>
          <p:cNvPr id="63" name="Shape 63"/>
          <p:cNvPicPr preferRelativeResize="0"/>
          <p:nvPr/>
        </p:nvPicPr>
        <p:blipFill>
          <a:blip r:embed="rId3">
            <a:alphaModFix/>
          </a:blip>
          <a:stretch>
            <a:fillRect/>
          </a:stretch>
        </p:blipFill>
        <p:spPr>
          <a:xfrm>
            <a:off x="4909037" y="2213811"/>
            <a:ext cx="4505607" cy="292968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280</TotalTime>
  <Words>771</Words>
  <Application>Microsoft Office PowerPoint</Application>
  <PresentationFormat>On-screen Show (16:9)</PresentationFormat>
  <Paragraphs>282</Paragraphs>
  <Slides>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Levenim MT</vt:lpstr>
      <vt:lpstr>Noto Symbol</vt:lpstr>
      <vt:lpstr>Trebuchet MS</vt:lpstr>
      <vt:lpstr>Verdana</vt:lpstr>
      <vt:lpstr>simple-light</vt:lpstr>
      <vt:lpstr>PowerPoint Presentation</vt:lpstr>
      <vt:lpstr>PowerPoint Presentation</vt:lpstr>
      <vt:lpstr>Why you should buy Radiant</vt:lpstr>
      <vt:lpstr>Sunscreen Development Timeline</vt:lpstr>
      <vt:lpstr>Ethylhexylmethoxycinnimate and Benzophenone</vt:lpstr>
      <vt:lpstr>RESEARCH </vt:lpstr>
      <vt:lpstr>LD50 Testing Summary</vt:lpstr>
      <vt:lpstr>Recommendation for Formula</vt:lpstr>
      <vt:lpstr>Chemicals Used to Block UV Rays</vt:lpstr>
      <vt:lpstr>Portability &amp; Durability  </vt:lpstr>
      <vt:lpstr>Materials in Isolation</vt:lpstr>
      <vt:lpstr>Package Testing</vt:lpstr>
      <vt:lpstr>PowerPoint Presentation</vt:lpstr>
      <vt:lpstr>PowerPoint Presentation</vt:lpstr>
      <vt:lpstr>Affordability </vt:lpstr>
      <vt:lpstr>Total Cost of Sunscreen </vt:lpstr>
      <vt:lpstr>Total Cost of Packaging  </vt:lpstr>
      <vt:lpstr>DON’T FORGET!</vt:lpstr>
      <vt:lpstr>Thank you &amp; we hope we have answered your burning question</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Askew, Sally</dc:creator>
  <cp:lastModifiedBy>Mathew, Rebecca</cp:lastModifiedBy>
  <cp:revision>20</cp:revision>
  <dcterms:modified xsi:type="dcterms:W3CDTF">2015-04-17T11:52:28Z</dcterms:modified>
</cp:coreProperties>
</file>