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7" r:id="rId3"/>
    <p:sldId id="277" r:id="rId4"/>
    <p:sldId id="278" r:id="rId5"/>
    <p:sldId id="272" r:id="rId6"/>
    <p:sldId id="279" r:id="rId7"/>
    <p:sldId id="280" r:id="rId8"/>
    <p:sldId id="281" r:id="rId9"/>
    <p:sldId id="284" r:id="rId10"/>
    <p:sldId id="285" r:id="rId11"/>
    <p:sldId id="286" r:id="rId12"/>
    <p:sldId id="282" r:id="rId13"/>
    <p:sldId id="283" r:id="rId14"/>
    <p:sldId id="265"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020" autoAdjust="0"/>
  </p:normalViewPr>
  <p:slideViewPr>
    <p:cSldViewPr>
      <p:cViewPr varScale="1">
        <p:scale>
          <a:sx n="57" d="100"/>
          <a:sy n="57" d="100"/>
        </p:scale>
        <p:origin x="126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5-26T14:01:57.918" idx="1">
    <p:pos x="5938" y="2361"/>
    <p:text>Citation: Where did this come from?</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5/26/2015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5/26/2015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Usry</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2</a:t>
            </a:fld>
            <a:endParaRPr lang="en-US"/>
          </a:p>
        </p:txBody>
      </p:sp>
    </p:spTree>
    <p:extLst>
      <p:ext uri="{BB962C8B-B14F-4D97-AF65-F5344CB8AC3E}">
        <p14:creationId xmlns:p14="http://schemas.microsoft.com/office/powerpoint/2010/main" val="58384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Chamness</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3</a:t>
            </a:fld>
            <a:endParaRPr lang="en-US"/>
          </a:p>
        </p:txBody>
      </p:sp>
    </p:spTree>
    <p:extLst>
      <p:ext uri="{BB962C8B-B14F-4D97-AF65-F5344CB8AC3E}">
        <p14:creationId xmlns:p14="http://schemas.microsoft.com/office/powerpoint/2010/main" val="139286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Reasoning</a:t>
            </a:r>
            <a:r>
              <a:rPr lang="en-US" baseline="0" dirty="0" smtClean="0"/>
              <a:t>: </a:t>
            </a:r>
          </a:p>
          <a:p>
            <a:r>
              <a:rPr lang="en-US" baseline="0" dirty="0" smtClean="0"/>
              <a:t>The average snow salt lasts one snow storm and turns into run off. By having snow salt last three snow storms, the use of chemicals will be reduced by 1/3. Snow Paint would be most effective in southern and western states with minimal snow fall. </a:t>
            </a:r>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87877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Garber</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5</a:t>
            </a:fld>
            <a:endParaRPr lang="en-US"/>
          </a:p>
        </p:txBody>
      </p:sp>
    </p:spTree>
    <p:extLst>
      <p:ext uri="{BB962C8B-B14F-4D97-AF65-F5344CB8AC3E}">
        <p14:creationId xmlns:p14="http://schemas.microsoft.com/office/powerpoint/2010/main" val="2832322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Chamness</a:t>
            </a:r>
            <a:endParaRPr lang="en-US" dirty="0"/>
          </a:p>
        </p:txBody>
      </p:sp>
      <p:sp>
        <p:nvSpPr>
          <p:cNvPr id="4" name="Slide Number Placeholder 3"/>
          <p:cNvSpPr>
            <a:spLocks noGrp="1"/>
          </p:cNvSpPr>
          <p:nvPr>
            <p:ph type="sldNum" sz="quarter" idx="10"/>
          </p:nvPr>
        </p:nvSpPr>
        <p:spPr/>
        <p:txBody>
          <a:bodyPr/>
          <a:lstStyle/>
          <a:p>
            <a:fld id="{BFC81229-7F34-483F-85B4-D394F822677E}" type="slidenum">
              <a:rPr lang="en-US" smtClean="0"/>
              <a:t>6</a:t>
            </a:fld>
            <a:endParaRPr lang="en-US" dirty="0"/>
          </a:p>
        </p:txBody>
      </p:sp>
    </p:spTree>
    <p:extLst>
      <p:ext uri="{BB962C8B-B14F-4D97-AF65-F5344CB8AC3E}">
        <p14:creationId xmlns:p14="http://schemas.microsoft.com/office/powerpoint/2010/main" val="1212862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5/26/2015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5/26/2015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5/26/2015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5/26/2015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5/26/2015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5/26/2015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5/26/2015</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altimoresun.com/news/weather/weather-blog/bs-md-snow-costs-20150303-stor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Stage Gate</a:t>
            </a:r>
            <a:endParaRPr lang="en-US" dirty="0"/>
          </a:p>
        </p:txBody>
      </p:sp>
      <p:sp>
        <p:nvSpPr>
          <p:cNvPr id="3" name="Subtitle 2"/>
          <p:cNvSpPr>
            <a:spLocks noGrp="1"/>
          </p:cNvSpPr>
          <p:nvPr>
            <p:ph type="subTitle" idx="1"/>
          </p:nvPr>
        </p:nvSpPr>
        <p:spPr/>
        <p:txBody>
          <a:bodyPr/>
          <a:lstStyle/>
          <a:p>
            <a:r>
              <a:rPr lang="en-US" dirty="0" smtClean="0"/>
              <a:t>By: Julia Sturtz, Julia Garber, Carolyn Usry, and Reilley Chamness</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69216"/>
            <a:ext cx="9601200" cy="1143000"/>
          </a:xfrm>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7329687"/>
              </p:ext>
            </p:extLst>
          </p:nvPr>
        </p:nvGraphicFramePr>
        <p:xfrm>
          <a:off x="1072091" y="1667192"/>
          <a:ext cx="9601200" cy="222504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Beat Juice </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58640308"/>
              </p:ext>
            </p:extLst>
          </p:nvPr>
        </p:nvGraphicFramePr>
        <p:xfrm>
          <a:off x="951970" y="4380232"/>
          <a:ext cx="9628190" cy="2321560"/>
        </p:xfrm>
        <a:graphic>
          <a:graphicData uri="http://schemas.openxmlformats.org/drawingml/2006/table">
            <a:tbl>
              <a:tblPr firstRow="1" bandRow="1">
                <a:tableStyleId>{3B4B98B0-60AC-42C2-AFA5-B58CD77FA1E5}</a:tableStyleId>
              </a:tblPr>
              <a:tblGrid>
                <a:gridCol w="4814095"/>
                <a:gridCol w="4814095"/>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467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Calcium Chloride </a:t>
                      </a:r>
                    </a:p>
                  </a:txBody>
                  <a:tcPr/>
                </a:tc>
                <a:tc>
                  <a:txBody>
                    <a:bodyPr/>
                    <a:lstStyle/>
                    <a:p>
                      <a:r>
                        <a:rPr lang="en-US" dirty="0" smtClean="0"/>
                        <a:t>10 g</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Urea</a:t>
                      </a:r>
                    </a:p>
                  </a:txBody>
                  <a:tcPr/>
                </a:tc>
                <a:tc>
                  <a:txBody>
                    <a:bodyPr/>
                    <a:lstStyle/>
                    <a:p>
                      <a:r>
                        <a:rPr lang="en-US" dirty="0" smtClean="0"/>
                        <a:t>10 g</a:t>
                      </a:r>
                      <a:endParaRPr lang="en-US" dirty="0"/>
                    </a:p>
                  </a:txBody>
                  <a:tcPr/>
                </a:tc>
              </a:tr>
              <a:tr h="37084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bl>
          </a:graphicData>
        </a:graphic>
      </p:graphicFrame>
      <p:sp>
        <p:nvSpPr>
          <p:cNvPr id="3" name="TextBox 2"/>
          <p:cNvSpPr txBox="1"/>
          <p:nvPr/>
        </p:nvSpPr>
        <p:spPr>
          <a:xfrm>
            <a:off x="1065212" y="1212216"/>
            <a:ext cx="9601200" cy="341632"/>
          </a:xfrm>
          <a:prstGeom prst="rect">
            <a:avLst/>
          </a:prstGeom>
          <a:noFill/>
        </p:spPr>
        <p:txBody>
          <a:bodyPr wrap="square" rtlCol="0">
            <a:spAutoFit/>
          </a:bodyPr>
          <a:lstStyle/>
          <a:p>
            <a:pPr>
              <a:lnSpc>
                <a:spcPct val="90000"/>
              </a:lnSpc>
            </a:pPr>
            <a:r>
              <a:rPr lang="en-US" dirty="0" smtClean="0"/>
              <a:t>Formula #7 </a:t>
            </a:r>
            <a:endParaRPr lang="en-US" dirty="0"/>
          </a:p>
        </p:txBody>
      </p:sp>
      <p:sp>
        <p:nvSpPr>
          <p:cNvPr id="6" name="TextBox 5"/>
          <p:cNvSpPr txBox="1"/>
          <p:nvPr/>
        </p:nvSpPr>
        <p:spPr>
          <a:xfrm>
            <a:off x="945091" y="4038600"/>
            <a:ext cx="9372599" cy="341632"/>
          </a:xfrm>
          <a:prstGeom prst="rect">
            <a:avLst/>
          </a:prstGeom>
          <a:noFill/>
        </p:spPr>
        <p:txBody>
          <a:bodyPr wrap="square" rtlCol="0">
            <a:spAutoFit/>
          </a:bodyPr>
          <a:lstStyle/>
          <a:p>
            <a:pPr>
              <a:lnSpc>
                <a:spcPct val="90000"/>
              </a:lnSpc>
            </a:pPr>
            <a:r>
              <a:rPr lang="en-US" dirty="0" smtClean="0"/>
              <a:t>Formula #8 </a:t>
            </a:r>
            <a:endParaRPr lang="en-US" dirty="0"/>
          </a:p>
        </p:txBody>
      </p:sp>
    </p:spTree>
    <p:extLst>
      <p:ext uri="{BB962C8B-B14F-4D97-AF65-F5344CB8AC3E}">
        <p14:creationId xmlns:p14="http://schemas.microsoft.com/office/powerpoint/2010/main" val="101218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Results: Data Kew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3555435"/>
              </p:ext>
            </p:extLst>
          </p:nvPr>
        </p:nvGraphicFramePr>
        <p:xfrm>
          <a:off x="2132012" y="2438400"/>
          <a:ext cx="8763000" cy="2438400"/>
        </p:xfrm>
        <a:graphic>
          <a:graphicData uri="http://schemas.openxmlformats.org/drawingml/2006/table">
            <a:tbl>
              <a:tblPr firstRow="1" bandRow="1">
                <a:tableStyleId>{3B4B98B0-60AC-42C2-AFA5-B58CD77FA1E5}</a:tableStyleId>
              </a:tblPr>
              <a:tblGrid>
                <a:gridCol w="2133600"/>
                <a:gridCol w="6629400"/>
              </a:tblGrid>
              <a:tr h="422656">
                <a:tc>
                  <a:txBody>
                    <a:bodyPr/>
                    <a:lstStyle/>
                    <a:p>
                      <a:r>
                        <a:rPr lang="en-US" sz="2000" dirty="0" smtClean="0"/>
                        <a:t>Numerical Value </a:t>
                      </a:r>
                      <a:endParaRPr lang="en-US" sz="2000" dirty="0"/>
                    </a:p>
                  </a:txBody>
                  <a:tcPr/>
                </a:tc>
                <a:tc>
                  <a:txBody>
                    <a:bodyPr/>
                    <a:lstStyle/>
                    <a:p>
                      <a:r>
                        <a:rPr lang="en-US" sz="2000" dirty="0" smtClean="0"/>
                        <a:t>Meaning </a:t>
                      </a:r>
                      <a:endParaRPr lang="en-US" sz="2000" dirty="0"/>
                    </a:p>
                  </a:txBody>
                  <a:tcPr/>
                </a:tc>
              </a:tr>
              <a:tr h="422656">
                <a:tc>
                  <a:txBody>
                    <a:bodyPr/>
                    <a:lstStyle/>
                    <a:p>
                      <a:r>
                        <a:rPr lang="en-US" sz="2000" dirty="0" smtClean="0"/>
                        <a:t>0</a:t>
                      </a:r>
                      <a:endParaRPr lang="en-US" sz="2000" dirty="0"/>
                    </a:p>
                  </a:txBody>
                  <a:tcPr/>
                </a:tc>
                <a:tc>
                  <a:txBody>
                    <a:bodyPr/>
                    <a:lstStyle/>
                    <a:p>
                      <a:r>
                        <a:rPr lang="en-US" sz="2000" dirty="0" smtClean="0"/>
                        <a:t>Frozen</a:t>
                      </a:r>
                      <a:r>
                        <a:rPr lang="en-US" sz="2000" baseline="0" dirty="0" smtClean="0"/>
                        <a:t>: H</a:t>
                      </a:r>
                      <a:r>
                        <a:rPr lang="en-US" sz="1600" baseline="0" dirty="0" smtClean="0"/>
                        <a:t>2</a:t>
                      </a:r>
                      <a:r>
                        <a:rPr lang="en-US" sz="2000" baseline="0" dirty="0" smtClean="0"/>
                        <a:t>0 remains in original solid state</a:t>
                      </a:r>
                      <a:endParaRPr lang="en-US" sz="2000" dirty="0"/>
                    </a:p>
                  </a:txBody>
                  <a:tcPr/>
                </a:tc>
              </a:tr>
              <a:tr h="422656">
                <a:tc>
                  <a:txBody>
                    <a:bodyPr/>
                    <a:lstStyle/>
                    <a:p>
                      <a:r>
                        <a:rPr lang="en-US" sz="2000" dirty="0" smtClean="0"/>
                        <a:t>1</a:t>
                      </a:r>
                      <a:endParaRPr lang="en-US" sz="2000" dirty="0"/>
                    </a:p>
                  </a:txBody>
                  <a:tcPr/>
                </a:tc>
                <a:tc>
                  <a:txBody>
                    <a:bodyPr/>
                    <a:lstStyle/>
                    <a:p>
                      <a:r>
                        <a:rPr lang="en-US" sz="2000" dirty="0" smtClean="0"/>
                        <a:t>Ice cube reduced in size</a:t>
                      </a:r>
                      <a:r>
                        <a:rPr lang="en-US" sz="2000" baseline="0" dirty="0" smtClean="0"/>
                        <a:t>, but still solid </a:t>
                      </a:r>
                      <a:endParaRPr lang="en-US" sz="2000" dirty="0"/>
                    </a:p>
                  </a:txBody>
                  <a:tcPr/>
                </a:tc>
              </a:tr>
              <a:tr h="747776">
                <a:tc>
                  <a:txBody>
                    <a:bodyPr/>
                    <a:lstStyle/>
                    <a:p>
                      <a:r>
                        <a:rPr lang="en-US" sz="2000" dirty="0" smtClean="0"/>
                        <a:t>2</a:t>
                      </a:r>
                      <a:endParaRPr lang="en-US" sz="2000" dirty="0"/>
                    </a:p>
                  </a:txBody>
                  <a:tcPr/>
                </a:tc>
                <a:tc>
                  <a:txBody>
                    <a:bodyPr/>
                    <a:lstStyle/>
                    <a:p>
                      <a:r>
                        <a:rPr lang="en-US" sz="2000" dirty="0" smtClean="0"/>
                        <a:t>Pool of liquid surrounding the remaining ice and shape</a:t>
                      </a:r>
                      <a:r>
                        <a:rPr lang="en-US" sz="2000" baseline="0" dirty="0" smtClean="0"/>
                        <a:t> has changes </a:t>
                      </a:r>
                      <a:endParaRPr lang="en-US" sz="2000" dirty="0"/>
                    </a:p>
                  </a:txBody>
                  <a:tcPr/>
                </a:tc>
              </a:tr>
              <a:tr h="422656">
                <a:tc>
                  <a:txBody>
                    <a:bodyPr/>
                    <a:lstStyle/>
                    <a:p>
                      <a:r>
                        <a:rPr lang="en-US" sz="2000" dirty="0" smtClean="0"/>
                        <a:t>3</a:t>
                      </a:r>
                      <a:endParaRPr lang="en-US" sz="2000" dirty="0"/>
                    </a:p>
                  </a:txBody>
                  <a:tcPr/>
                </a:tc>
                <a:tc>
                  <a:txBody>
                    <a:bodyPr/>
                    <a:lstStyle/>
                    <a:p>
                      <a:r>
                        <a:rPr lang="en-US" sz="2000" dirty="0" smtClean="0"/>
                        <a:t>Completely Melted: </a:t>
                      </a:r>
                      <a:r>
                        <a:rPr lang="en-US" sz="2000" baseline="0" dirty="0" smtClean="0"/>
                        <a:t>H</a:t>
                      </a:r>
                      <a:r>
                        <a:rPr lang="en-US" sz="1600" baseline="0" dirty="0" smtClean="0"/>
                        <a:t>2</a:t>
                      </a:r>
                      <a:r>
                        <a:rPr lang="en-US" sz="2000" baseline="0" dirty="0" smtClean="0"/>
                        <a:t>0 is in liquid form </a:t>
                      </a:r>
                      <a:endParaRPr lang="en-US" sz="2000" dirty="0"/>
                    </a:p>
                  </a:txBody>
                  <a:tcPr/>
                </a:tc>
              </a:tr>
            </a:tbl>
          </a:graphicData>
        </a:graphic>
      </p:graphicFrame>
      <p:sp>
        <p:nvSpPr>
          <p:cNvPr id="6" name="Down Arrow 5"/>
          <p:cNvSpPr/>
          <p:nvPr/>
        </p:nvSpPr>
        <p:spPr>
          <a:xfrm>
            <a:off x="1293813" y="2438400"/>
            <a:ext cx="761999" cy="259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034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Complete more testing:</a:t>
            </a:r>
          </a:p>
          <a:p>
            <a:pPr marL="621982" lvl="1" indent="-342900">
              <a:buFont typeface="Courier New" panose="02070309020205020404" pitchFamily="49" charset="0"/>
              <a:buChar char="o"/>
            </a:pPr>
            <a:r>
              <a:rPr lang="en-US" dirty="0" smtClean="0"/>
              <a:t>Using the same blocks of concrete to see if the paint stays and the formulas that were effective continue to be so</a:t>
            </a:r>
          </a:p>
          <a:p>
            <a:pPr marL="621982" lvl="1" indent="-342900">
              <a:buFont typeface="Courier New" panose="02070309020205020404" pitchFamily="49" charset="0"/>
              <a:buChar char="o"/>
            </a:pPr>
            <a:r>
              <a:rPr lang="en-US" dirty="0" smtClean="0"/>
              <a:t>Testing after the painted blocks experience real life circumstances such as pressure and heat </a:t>
            </a:r>
            <a:endParaRPr lang="en-US" dirty="0"/>
          </a:p>
        </p:txBody>
      </p:sp>
    </p:spTree>
    <p:extLst>
      <p:ext uri="{BB962C8B-B14F-4D97-AF65-F5344CB8AC3E}">
        <p14:creationId xmlns:p14="http://schemas.microsoft.com/office/powerpoint/2010/main" val="32827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www.baltimoresun.com/news/weather/weather-blog/bs-md-snow-costs-20150303-story.html</a:t>
            </a:r>
            <a:endParaRPr lang="en-US" dirty="0" smtClean="0"/>
          </a:p>
          <a:p>
            <a:endParaRPr lang="en-US" dirty="0"/>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Road salt </a:t>
            </a:r>
            <a:endParaRPr lang="en-US" dirty="0"/>
          </a:p>
        </p:txBody>
      </p:sp>
      <p:sp>
        <p:nvSpPr>
          <p:cNvPr id="3" name="Content Placeholder 2"/>
          <p:cNvSpPr>
            <a:spLocks noGrp="1"/>
          </p:cNvSpPr>
          <p:nvPr>
            <p:ph idx="1"/>
          </p:nvPr>
        </p:nvSpPr>
        <p:spPr>
          <a:xfrm>
            <a:off x="1979612" y="1600201"/>
            <a:ext cx="2362200" cy="4525963"/>
          </a:xfrm>
        </p:spPr>
        <p:txBody>
          <a:bodyPr>
            <a:normAutofit/>
          </a:bodyPr>
          <a:lstStyle/>
          <a:p>
            <a:pPr>
              <a:buNone/>
            </a:pPr>
            <a:r>
              <a:rPr lang="en-US" dirty="0">
                <a:latin typeface="Calibri Light" panose="020F0302020204030204" pitchFamily="34" charset="0"/>
              </a:rPr>
              <a:t>1. Dissolves </a:t>
            </a:r>
          </a:p>
        </p:txBody>
      </p:sp>
      <p:sp>
        <p:nvSpPr>
          <p:cNvPr id="4" name="TextBox 3"/>
          <p:cNvSpPr txBox="1"/>
          <p:nvPr/>
        </p:nvSpPr>
        <p:spPr>
          <a:xfrm>
            <a:off x="4189412" y="1600201"/>
            <a:ext cx="3048000" cy="830997"/>
          </a:xfrm>
          <a:prstGeom prst="rect">
            <a:avLst/>
          </a:prstGeom>
          <a:noFill/>
        </p:spPr>
        <p:txBody>
          <a:bodyPr wrap="square" rtlCol="0">
            <a:spAutoFit/>
          </a:bodyPr>
          <a:lstStyle/>
          <a:p>
            <a:r>
              <a:rPr lang="en-US" sz="2400" dirty="0">
                <a:latin typeface="Calibri Light" panose="020F0302020204030204" pitchFamily="34" charset="0"/>
              </a:rPr>
              <a:t>2. Turns into sodium and chloride ions </a:t>
            </a:r>
          </a:p>
        </p:txBody>
      </p:sp>
      <p:sp>
        <p:nvSpPr>
          <p:cNvPr id="5" name="TextBox 4"/>
          <p:cNvSpPr txBox="1"/>
          <p:nvPr/>
        </p:nvSpPr>
        <p:spPr>
          <a:xfrm>
            <a:off x="7618412" y="1600201"/>
            <a:ext cx="2590800" cy="830997"/>
          </a:xfrm>
          <a:prstGeom prst="rect">
            <a:avLst/>
          </a:prstGeom>
          <a:noFill/>
        </p:spPr>
        <p:txBody>
          <a:bodyPr wrap="square" rtlCol="0">
            <a:spAutoFit/>
          </a:bodyPr>
          <a:lstStyle/>
          <a:p>
            <a:r>
              <a:rPr lang="en-US" sz="2400" dirty="0">
                <a:latin typeface="Calibri Light" panose="020F0302020204030204" pitchFamily="34" charset="0"/>
              </a:rPr>
              <a:t>3. Runoff (into bodies of water)</a:t>
            </a:r>
          </a:p>
        </p:txBody>
      </p:sp>
      <p:sp>
        <p:nvSpPr>
          <p:cNvPr id="7" name="Right Arrow 6"/>
          <p:cNvSpPr/>
          <p:nvPr/>
        </p:nvSpPr>
        <p:spPr>
          <a:xfrm>
            <a:off x="3579812" y="1600200"/>
            <a:ext cx="609600" cy="400110"/>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7008812" y="1600200"/>
            <a:ext cx="609600" cy="400110"/>
          </a:xfrm>
          <a:prstGeom prst="right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894013" y="2590800"/>
            <a:ext cx="5962768" cy="3961338"/>
          </a:xfrm>
          <a:prstGeom prst="rect">
            <a:avLst/>
          </a:prstGeom>
          <a:ln w="63500">
            <a:solidFill>
              <a:schemeClr val="accent5">
                <a:lumMod val="50000"/>
                <a:alpha val="0"/>
              </a:schemeClr>
            </a:solidFill>
            <a:prstDash val="dashDot"/>
          </a:ln>
          <a:effectLst/>
        </p:spPr>
      </p:pic>
    </p:spTree>
    <p:extLst>
      <p:ext uri="{BB962C8B-B14F-4D97-AF65-F5344CB8AC3E}">
        <p14:creationId xmlns:p14="http://schemas.microsoft.com/office/powerpoint/2010/main" val="298887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4114800" cy="1143000"/>
          </a:xfrm>
        </p:spPr>
        <p:txBody>
          <a:bodyPr>
            <a:normAutofit/>
          </a:bodyPr>
          <a:lstStyle/>
          <a:p>
            <a:r>
              <a:rPr lang="en-US" dirty="0" smtClean="0"/>
              <a:t>Where does the salt go?</a:t>
            </a:r>
            <a:endParaRPr lang="en-US" dirty="0"/>
          </a:p>
        </p:txBody>
      </p:sp>
      <p:sp>
        <p:nvSpPr>
          <p:cNvPr id="3" name="Content Placeholder 2"/>
          <p:cNvSpPr>
            <a:spLocks noGrp="1"/>
          </p:cNvSpPr>
          <p:nvPr>
            <p:ph idx="1"/>
          </p:nvPr>
        </p:nvSpPr>
        <p:spPr>
          <a:xfrm>
            <a:off x="1979612" y="1600200"/>
            <a:ext cx="8229600" cy="4953000"/>
          </a:xfrm>
        </p:spPr>
        <p:txBody>
          <a:bodyPr>
            <a:normAutofit fontScale="85000" lnSpcReduction="10000"/>
          </a:bodyPr>
          <a:lstStyle/>
          <a:p>
            <a:pPr>
              <a:buNone/>
            </a:pPr>
            <a:r>
              <a:rPr lang="en-US" sz="1800" dirty="0"/>
              <a:t>The salt contaminates our</a:t>
            </a:r>
          </a:p>
          <a:p>
            <a:pPr>
              <a:buFontTx/>
              <a:buChar char="-"/>
            </a:pPr>
            <a:r>
              <a:rPr lang="en-US" sz="1800" dirty="0"/>
              <a:t>Lakes</a:t>
            </a:r>
          </a:p>
          <a:p>
            <a:pPr>
              <a:buFontTx/>
              <a:buChar char="-"/>
            </a:pPr>
            <a:r>
              <a:rPr lang="en-US" sz="1800" dirty="0"/>
              <a:t>Streams</a:t>
            </a:r>
          </a:p>
          <a:p>
            <a:pPr>
              <a:buFontTx/>
              <a:buChar char="-"/>
            </a:pPr>
            <a:r>
              <a:rPr lang="en-US" sz="1800" dirty="0"/>
              <a:t>Wetland</a:t>
            </a:r>
          </a:p>
          <a:p>
            <a:pPr>
              <a:buFontTx/>
              <a:buChar char="-"/>
            </a:pPr>
            <a:r>
              <a:rPr lang="en-US" sz="1800" dirty="0"/>
              <a:t>Groundwater</a:t>
            </a:r>
          </a:p>
          <a:p>
            <a:pPr>
              <a:buFontTx/>
              <a:buChar char="-"/>
            </a:pPr>
            <a:r>
              <a:rPr lang="en-US" sz="1800" dirty="0"/>
              <a:t>Plant life</a:t>
            </a:r>
          </a:p>
          <a:p>
            <a:pPr>
              <a:buNone/>
            </a:pPr>
            <a:r>
              <a:rPr lang="en-US" sz="1800" dirty="0">
                <a:solidFill>
                  <a:srgbClr val="FF0000"/>
                </a:solidFill>
              </a:rPr>
              <a:t>“It takes only one teaspoon of road salt to permanently pollute 5 gallons of water</a:t>
            </a:r>
            <a:r>
              <a:rPr lang="en-US" sz="1800" dirty="0" smtClean="0">
                <a:solidFill>
                  <a:srgbClr val="FF0000"/>
                </a:solidFill>
              </a:rPr>
              <a:t>.” </a:t>
            </a:r>
            <a:endParaRPr lang="en-US" sz="1800" dirty="0">
              <a:solidFill>
                <a:srgbClr val="FF0000"/>
              </a:solidFill>
            </a:endParaRPr>
          </a:p>
          <a:p>
            <a:pPr>
              <a:buNone/>
            </a:pPr>
            <a:r>
              <a:rPr lang="en-US" sz="1800" dirty="0"/>
              <a:t>There is no way to extract the water from these bodies of water which in turn causes:</a:t>
            </a:r>
          </a:p>
          <a:p>
            <a:pPr>
              <a:buFontTx/>
              <a:buChar char="-"/>
            </a:pPr>
            <a:r>
              <a:rPr lang="en-US" sz="1800" dirty="0"/>
              <a:t>The survival rate of organisms living in these waters to decrease</a:t>
            </a:r>
          </a:p>
          <a:p>
            <a:pPr>
              <a:buFontTx/>
              <a:buChar char="-"/>
            </a:pPr>
            <a:r>
              <a:rPr lang="en-US" sz="1800" dirty="0"/>
              <a:t>A decrease in the amount of water being circulated (lack of oxygen at the bottom of the water sources)</a:t>
            </a:r>
          </a:p>
          <a:p>
            <a:pPr>
              <a:buNone/>
            </a:pPr>
            <a:r>
              <a:rPr lang="en-US" sz="1800" dirty="0"/>
              <a:t>The salt also kills plant life near the roadway due to dehydration. The salt makes it harder for the plants to obtain the amount of water needed in order for them to survive.</a:t>
            </a:r>
          </a:p>
          <a:p>
            <a:pPr>
              <a:buFontTx/>
              <a:buChar char="-"/>
            </a:pPr>
            <a:endParaRPr lang="en-US" sz="1800" dirty="0"/>
          </a:p>
          <a:p>
            <a:pPr>
              <a:buNone/>
            </a:pPr>
            <a:endParaRPr lang="en-US" sz="1800" dirty="0"/>
          </a:p>
        </p:txBody>
      </p:sp>
      <p:pic>
        <p:nvPicPr>
          <p:cNvPr id="4" name="Picture 3"/>
          <p:cNvPicPr>
            <a:picLocks noChangeAspect="1"/>
          </p:cNvPicPr>
          <p:nvPr/>
        </p:nvPicPr>
        <p:blipFill>
          <a:blip r:embed="rId3"/>
          <a:stretch>
            <a:fillRect/>
          </a:stretch>
        </p:blipFill>
        <p:spPr>
          <a:xfrm>
            <a:off x="5637213" y="1143001"/>
            <a:ext cx="4182533" cy="2352675"/>
          </a:xfrm>
          <a:prstGeom prst="rect">
            <a:avLst/>
          </a:prstGeom>
        </p:spPr>
      </p:pic>
    </p:spTree>
    <p:extLst>
      <p:ext uri="{BB962C8B-B14F-4D97-AF65-F5344CB8AC3E}">
        <p14:creationId xmlns:p14="http://schemas.microsoft.com/office/powerpoint/2010/main" val="390263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Constraints</a:t>
            </a:r>
            <a:endParaRPr lang="en-US" dirty="0"/>
          </a:p>
        </p:txBody>
      </p:sp>
      <p:sp>
        <p:nvSpPr>
          <p:cNvPr id="14" name="Content Placeholder 13"/>
          <p:cNvSpPr>
            <a:spLocks noGrp="1"/>
          </p:cNvSpPr>
          <p:nvPr>
            <p:ph idx="1"/>
          </p:nvPr>
        </p:nvSpPr>
        <p:spPr/>
        <p:txBody>
          <a:bodyPr/>
          <a:lstStyle/>
          <a:p>
            <a:r>
              <a:rPr lang="en-US" dirty="0" smtClean="0"/>
              <a:t>Money</a:t>
            </a:r>
          </a:p>
          <a:p>
            <a:pPr marL="621982" lvl="1" indent="-342900">
              <a:buFont typeface="Courier New" panose="02070309020205020404" pitchFamily="49" charset="0"/>
              <a:buChar char="o"/>
            </a:pPr>
            <a:r>
              <a:rPr lang="en-US" dirty="0" smtClean="0"/>
              <a:t>each county/city sets a particular budget</a:t>
            </a:r>
          </a:p>
          <a:p>
            <a:pPr marL="621982" lvl="1" indent="-342900">
              <a:buFont typeface="Courier New" panose="02070309020205020404" pitchFamily="49" charset="0"/>
              <a:buChar char="o"/>
            </a:pPr>
            <a:r>
              <a:rPr lang="en-US" dirty="0" smtClean="0"/>
              <a:t>Baltimore County: $6 million </a:t>
            </a:r>
          </a:p>
          <a:p>
            <a:pPr marL="342900" indent="-342900"/>
            <a:r>
              <a:rPr lang="en-US" dirty="0" smtClean="0"/>
              <a:t>The use of certain chemicals is either prohibited or restricted</a:t>
            </a:r>
            <a:endParaRPr lang="en-US" dirty="0"/>
          </a:p>
          <a:p>
            <a:pPr marL="0" indent="0">
              <a:buNone/>
            </a:pPr>
            <a:r>
              <a:rPr lang="en-US" dirty="0">
                <a:latin typeface="Calibri Light" panose="020F0302020204030204" pitchFamily="34" charset="0"/>
              </a:rPr>
              <a:t>The Snow Melt Mixture must be: </a:t>
            </a:r>
          </a:p>
          <a:p>
            <a:r>
              <a:rPr lang="en-US" dirty="0">
                <a:latin typeface="Calibri Light" panose="020F0302020204030204" pitchFamily="34" charset="0"/>
              </a:rPr>
              <a:t>Durable </a:t>
            </a:r>
            <a:r>
              <a:rPr lang="en-US" dirty="0" smtClean="0">
                <a:solidFill>
                  <a:srgbClr val="00B0F0"/>
                </a:solidFill>
                <a:latin typeface="Calibri Light" panose="020F0302020204030204" pitchFamily="34" charset="0"/>
              </a:rPr>
              <a:t>: last </a:t>
            </a:r>
            <a:r>
              <a:rPr lang="en-US" dirty="0">
                <a:solidFill>
                  <a:srgbClr val="00B0F0"/>
                </a:solidFill>
                <a:latin typeface="Calibri Light" panose="020F0302020204030204" pitchFamily="34" charset="0"/>
              </a:rPr>
              <a:t>more than three snow </a:t>
            </a:r>
            <a:r>
              <a:rPr lang="en-US" dirty="0" smtClean="0">
                <a:solidFill>
                  <a:srgbClr val="00B0F0"/>
                </a:solidFill>
                <a:latin typeface="Calibri Light" panose="020F0302020204030204" pitchFamily="34" charset="0"/>
              </a:rPr>
              <a:t>storms </a:t>
            </a:r>
            <a:r>
              <a:rPr lang="en-US" dirty="0" smtClean="0">
                <a:solidFill>
                  <a:srgbClr val="002060"/>
                </a:solidFill>
                <a:latin typeface="Calibri Light" panose="020F0302020204030204" pitchFamily="34" charset="0"/>
                <a:sym typeface="Wingdings" panose="05000000000000000000" pitchFamily="2" charset="2"/>
              </a:rPr>
              <a:t> Reduce usage by 1/3</a:t>
            </a:r>
            <a:r>
              <a:rPr lang="en-US" dirty="0" smtClean="0">
                <a:solidFill>
                  <a:srgbClr val="00B0F0"/>
                </a:solidFill>
                <a:latin typeface="Calibri Light" panose="020F0302020204030204" pitchFamily="34" charset="0"/>
                <a:sym typeface="Wingdings" panose="05000000000000000000" pitchFamily="2" charset="2"/>
              </a:rPr>
              <a:t> </a:t>
            </a:r>
            <a:endParaRPr lang="en-US" dirty="0">
              <a:solidFill>
                <a:srgbClr val="00B0F0"/>
              </a:solidFill>
              <a:latin typeface="Calibri Light" panose="020F0302020204030204" pitchFamily="34" charset="0"/>
            </a:endParaRPr>
          </a:p>
          <a:p>
            <a:r>
              <a:rPr lang="en-US" dirty="0">
                <a:latin typeface="Calibri Light" panose="020F0302020204030204" pitchFamily="34" charset="0"/>
              </a:rPr>
              <a:t>Ecofriendly </a:t>
            </a:r>
            <a:r>
              <a:rPr lang="en-US" dirty="0">
                <a:solidFill>
                  <a:srgbClr val="00B0F0"/>
                </a:solidFill>
                <a:latin typeface="Calibri Light" panose="020F0302020204030204" pitchFamily="34" charset="0"/>
              </a:rPr>
              <a:t>(no run-off) </a:t>
            </a:r>
          </a:p>
          <a:p>
            <a:r>
              <a:rPr lang="en-US" dirty="0">
                <a:latin typeface="Calibri Light" panose="020F0302020204030204" pitchFamily="34" charset="0"/>
              </a:rPr>
              <a:t>Efficient </a:t>
            </a:r>
            <a:r>
              <a:rPr lang="en-US" dirty="0">
                <a:solidFill>
                  <a:srgbClr val="00B0F0"/>
                </a:solidFill>
                <a:latin typeface="Calibri Light" panose="020F0302020204030204" pitchFamily="34" charset="0"/>
              </a:rPr>
              <a:t>(melt snow faster or as fast as traditional snow salt) </a:t>
            </a:r>
          </a:p>
          <a:p>
            <a:pPr marL="342900" indent="-342900"/>
            <a:endParaRPr lang="en-US" dirty="0" smtClean="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Plan</a:t>
            </a:r>
            <a:endParaRPr lang="en-US" dirty="0"/>
          </a:p>
        </p:txBody>
      </p:sp>
      <p:sp>
        <p:nvSpPr>
          <p:cNvPr id="3" name="Content Placeholder 2"/>
          <p:cNvSpPr>
            <a:spLocks noGrp="1"/>
          </p:cNvSpPr>
          <p:nvPr>
            <p:ph idx="1"/>
          </p:nvPr>
        </p:nvSpPr>
        <p:spPr>
          <a:xfrm>
            <a:off x="1979612" y="1600201"/>
            <a:ext cx="5715000" cy="4525963"/>
          </a:xfrm>
        </p:spPr>
        <p:txBody>
          <a:bodyPr>
            <a:normAutofit/>
          </a:bodyPr>
          <a:lstStyle/>
          <a:p>
            <a:r>
              <a:rPr lang="en-US" dirty="0" smtClean="0"/>
              <a:t>Make a solution that can be mixed into traffic paint.</a:t>
            </a:r>
          </a:p>
          <a:p>
            <a:r>
              <a:rPr lang="en-US" dirty="0" smtClean="0"/>
              <a:t>Our solution should be long-lasting and only need to be painted on the roads once a year.</a:t>
            </a:r>
          </a:p>
          <a:p>
            <a:r>
              <a:rPr lang="en-US" dirty="0" smtClean="0"/>
              <a:t>The solution dissolves snow, just like road salt, without chemical run off.</a:t>
            </a:r>
            <a:endParaRPr lang="en-US" dirty="0"/>
          </a:p>
        </p:txBody>
      </p:sp>
      <p:sp>
        <p:nvSpPr>
          <p:cNvPr id="4" name="AutoShape 2" descr="Image result for traffic paint"/>
          <p:cNvSpPr>
            <a:spLocks noChangeAspect="1" noChangeArrowheads="1"/>
          </p:cNvSpPr>
          <p:nvPr/>
        </p:nvSpPr>
        <p:spPr bwMode="auto">
          <a:xfrm>
            <a:off x="1677987"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raffic paint"/>
          <p:cNvSpPr>
            <a:spLocks noChangeAspect="1" noChangeArrowheads="1"/>
          </p:cNvSpPr>
          <p:nvPr/>
        </p:nvSpPr>
        <p:spPr bwMode="auto">
          <a:xfrm>
            <a:off x="1830387" y="7937"/>
            <a:ext cx="4035425" cy="40354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traffic paint"/>
          <p:cNvSpPr>
            <a:spLocks noChangeAspect="1" noChangeArrowheads="1"/>
          </p:cNvSpPr>
          <p:nvPr/>
        </p:nvSpPr>
        <p:spPr bwMode="auto">
          <a:xfrm>
            <a:off x="8609012" y="3200400"/>
            <a:ext cx="1828794"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476" y="2057401"/>
            <a:ext cx="2802189" cy="2802189"/>
          </a:xfrm>
          <a:prstGeom prst="rect">
            <a:avLst/>
          </a:prstGeom>
        </p:spPr>
      </p:pic>
    </p:spTree>
    <p:extLst>
      <p:ext uri="{BB962C8B-B14F-4D97-AF65-F5344CB8AC3E}">
        <p14:creationId xmlns:p14="http://schemas.microsoft.com/office/powerpoint/2010/main" val="37627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List and Cost Analysis</a:t>
            </a:r>
            <a:endParaRPr lang="en-US" dirty="0"/>
          </a:p>
        </p:txBody>
      </p:sp>
      <p:sp>
        <p:nvSpPr>
          <p:cNvPr id="3" name="Content Placeholder 2"/>
          <p:cNvSpPr>
            <a:spLocks noGrp="1"/>
          </p:cNvSpPr>
          <p:nvPr>
            <p:ph idx="1"/>
          </p:nvPr>
        </p:nvSpPr>
        <p:spPr/>
        <p:txBody>
          <a:bodyPr>
            <a:normAutofit lnSpcReduction="10000"/>
          </a:bodyPr>
          <a:lstStyle/>
          <a:p>
            <a:r>
              <a:rPr lang="en-US" dirty="0"/>
              <a:t>Urea - $0.34 for 10 grams (sciencecompany.com)</a:t>
            </a:r>
          </a:p>
          <a:p>
            <a:pPr marL="0" indent="0">
              <a:buNone/>
            </a:pPr>
            <a:endParaRPr lang="en-US" dirty="0"/>
          </a:p>
          <a:p>
            <a:r>
              <a:rPr lang="en-US" dirty="0"/>
              <a:t>Beet Juice - $11.44 for 1 gallon (eders.com) </a:t>
            </a:r>
          </a:p>
          <a:p>
            <a:endParaRPr lang="en-US" dirty="0"/>
          </a:p>
          <a:p>
            <a:r>
              <a:rPr lang="en-US" dirty="0"/>
              <a:t>Calcium Chloride - $0.89 for 1 pound (officedepot.com)</a:t>
            </a:r>
          </a:p>
          <a:p>
            <a:pPr marL="0" indent="0">
              <a:buNone/>
            </a:pPr>
            <a:endParaRPr lang="en-US" dirty="0"/>
          </a:p>
          <a:p>
            <a:r>
              <a:rPr lang="en-US" dirty="0"/>
              <a:t>Sodium Chloride - $13.49 for 1 GM (amazon.com)</a:t>
            </a:r>
          </a:p>
          <a:p>
            <a:endParaRPr lang="en-US" dirty="0"/>
          </a:p>
          <a:p>
            <a:r>
              <a:rPr lang="en-US" dirty="0"/>
              <a:t>Zone Marking Paint - $39.03 for 1 gallon (amazon.com)</a:t>
            </a:r>
          </a:p>
        </p:txBody>
      </p:sp>
      <p:pic>
        <p:nvPicPr>
          <p:cNvPr id="4" name="Picture 3"/>
          <p:cNvPicPr>
            <a:picLocks noChangeAspect="1"/>
          </p:cNvPicPr>
          <p:nvPr/>
        </p:nvPicPr>
        <p:blipFill>
          <a:blip r:embed="rId3"/>
          <a:stretch>
            <a:fillRect/>
          </a:stretch>
        </p:blipFill>
        <p:spPr>
          <a:xfrm>
            <a:off x="8634516" y="1267533"/>
            <a:ext cx="1371600" cy="1033272"/>
          </a:xfrm>
          <a:prstGeom prst="rect">
            <a:avLst/>
          </a:prstGeom>
        </p:spPr>
      </p:pic>
      <p:pic>
        <p:nvPicPr>
          <p:cNvPr id="5" name="Picture 4"/>
          <p:cNvPicPr>
            <a:picLocks noChangeAspect="1"/>
          </p:cNvPicPr>
          <p:nvPr/>
        </p:nvPicPr>
        <p:blipFill>
          <a:blip r:embed="rId4"/>
          <a:stretch>
            <a:fillRect/>
          </a:stretch>
        </p:blipFill>
        <p:spPr>
          <a:xfrm>
            <a:off x="7887966" y="2197454"/>
            <a:ext cx="752475" cy="1395985"/>
          </a:xfrm>
          <a:prstGeom prst="rect">
            <a:avLst/>
          </a:prstGeom>
        </p:spPr>
      </p:pic>
      <p:pic>
        <p:nvPicPr>
          <p:cNvPr id="6" name="Picture 5"/>
          <p:cNvPicPr>
            <a:picLocks noChangeAspect="1"/>
          </p:cNvPicPr>
          <p:nvPr/>
        </p:nvPicPr>
        <p:blipFill>
          <a:blip r:embed="rId5"/>
          <a:stretch>
            <a:fillRect/>
          </a:stretch>
        </p:blipFill>
        <p:spPr>
          <a:xfrm flipH="1">
            <a:off x="9390898" y="3243072"/>
            <a:ext cx="1046739" cy="1073578"/>
          </a:xfrm>
          <a:prstGeom prst="rect">
            <a:avLst/>
          </a:prstGeom>
        </p:spPr>
      </p:pic>
      <p:pic>
        <p:nvPicPr>
          <p:cNvPr id="7" name="Picture 6"/>
          <p:cNvPicPr>
            <a:picLocks noChangeAspect="1"/>
          </p:cNvPicPr>
          <p:nvPr/>
        </p:nvPicPr>
        <p:blipFill>
          <a:blip r:embed="rId6"/>
          <a:stretch>
            <a:fillRect/>
          </a:stretch>
        </p:blipFill>
        <p:spPr>
          <a:xfrm>
            <a:off x="8504545" y="4370244"/>
            <a:ext cx="904875" cy="775607"/>
          </a:xfrm>
          <a:prstGeom prst="rect">
            <a:avLst/>
          </a:prstGeom>
        </p:spPr>
      </p:pic>
      <p:pic>
        <p:nvPicPr>
          <p:cNvPr id="8" name="Picture 7"/>
          <p:cNvPicPr>
            <a:picLocks noChangeAspect="1"/>
          </p:cNvPicPr>
          <p:nvPr/>
        </p:nvPicPr>
        <p:blipFill>
          <a:blip r:embed="rId7"/>
          <a:stretch>
            <a:fillRect/>
          </a:stretch>
        </p:blipFill>
        <p:spPr>
          <a:xfrm>
            <a:off x="9320316" y="5211659"/>
            <a:ext cx="1187904" cy="1473715"/>
          </a:xfrm>
          <a:prstGeom prst="rect">
            <a:avLst/>
          </a:prstGeom>
        </p:spPr>
      </p:pic>
    </p:spTree>
    <p:extLst>
      <p:ext uri="{BB962C8B-B14F-4D97-AF65-F5344CB8AC3E}">
        <p14:creationId xmlns:p14="http://schemas.microsoft.com/office/powerpoint/2010/main" val="83326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0013193"/>
              </p:ext>
            </p:extLst>
          </p:nvPr>
        </p:nvGraphicFramePr>
        <p:xfrm>
          <a:off x="1293813" y="2000463"/>
          <a:ext cx="9601200" cy="222504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Alcohol</a:t>
                      </a:r>
                      <a:endParaRPr lang="en-US" dirty="0"/>
                    </a:p>
                  </a:txBody>
                  <a:tcPr/>
                </a:tc>
                <a:tc>
                  <a:txBody>
                    <a:bodyPr/>
                    <a:lstStyle/>
                    <a:p>
                      <a:r>
                        <a:rPr lang="en-US" dirty="0" smtClean="0"/>
                        <a:t>30 ml</a:t>
                      </a:r>
                      <a:endParaRPr lang="en-US" dirty="0"/>
                    </a:p>
                  </a:txBody>
                  <a:tcPr/>
                </a:tc>
              </a:tr>
              <a:tr h="370840">
                <a:tc>
                  <a:txBody>
                    <a:bodyPr/>
                    <a:lstStyle/>
                    <a:p>
                      <a:r>
                        <a:rPr lang="en-US" dirty="0" smtClean="0"/>
                        <a:t>Water</a:t>
                      </a:r>
                      <a:endParaRPr lang="en-US" dirty="0"/>
                    </a:p>
                  </a:txBody>
                  <a:tcPr/>
                </a:tc>
                <a:tc>
                  <a:txBody>
                    <a:bodyPr/>
                    <a:lstStyle/>
                    <a:p>
                      <a:r>
                        <a:rPr lang="en-US" dirty="0" smtClean="0"/>
                        <a:t>15 ml</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388269"/>
              </p:ext>
            </p:extLst>
          </p:nvPr>
        </p:nvGraphicFramePr>
        <p:xfrm>
          <a:off x="1256768" y="5029200"/>
          <a:ext cx="9628190" cy="1579880"/>
        </p:xfrm>
        <a:graphic>
          <a:graphicData uri="http://schemas.openxmlformats.org/drawingml/2006/table">
            <a:tbl>
              <a:tblPr firstRow="1" bandRow="1">
                <a:tableStyleId>{3B4B98B0-60AC-42C2-AFA5-B58CD77FA1E5}</a:tableStyleId>
              </a:tblPr>
              <a:tblGrid>
                <a:gridCol w="4814095"/>
                <a:gridCol w="4814095"/>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46736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30 ml</a:t>
                      </a:r>
                      <a:endParaRPr lang="en-US" dirty="0"/>
                    </a:p>
                  </a:txBody>
                  <a:tcPr/>
                </a:tc>
              </a:tr>
              <a:tr h="370840">
                <a:tc>
                  <a:txBody>
                    <a:bodyPr/>
                    <a:lstStyle/>
                    <a:p>
                      <a:r>
                        <a:rPr lang="en-US" dirty="0" smtClean="0"/>
                        <a:t>Water</a:t>
                      </a:r>
                      <a:endParaRPr lang="en-US" dirty="0"/>
                    </a:p>
                  </a:txBody>
                  <a:tcPr/>
                </a:tc>
                <a:tc>
                  <a:txBody>
                    <a:bodyPr/>
                    <a:lstStyle/>
                    <a:p>
                      <a:r>
                        <a:rPr lang="en-US" dirty="0" smtClean="0"/>
                        <a:t>15 ml</a:t>
                      </a:r>
                      <a:endParaRPr lang="en-US" dirty="0"/>
                    </a:p>
                  </a:txBody>
                  <a:tcPr/>
                </a:tc>
              </a:tr>
            </a:tbl>
          </a:graphicData>
        </a:graphic>
      </p:graphicFrame>
      <p:sp>
        <p:nvSpPr>
          <p:cNvPr id="6" name="TextBox 5"/>
          <p:cNvSpPr txBox="1"/>
          <p:nvPr/>
        </p:nvSpPr>
        <p:spPr>
          <a:xfrm>
            <a:off x="1293813" y="1524000"/>
            <a:ext cx="8534399" cy="341632"/>
          </a:xfrm>
          <a:prstGeom prst="rect">
            <a:avLst/>
          </a:prstGeom>
          <a:noFill/>
        </p:spPr>
        <p:txBody>
          <a:bodyPr wrap="square" rtlCol="0">
            <a:spAutoFit/>
          </a:bodyPr>
          <a:lstStyle/>
          <a:p>
            <a:pPr>
              <a:lnSpc>
                <a:spcPct val="90000"/>
              </a:lnSpc>
            </a:pPr>
            <a:r>
              <a:rPr lang="en-US" dirty="0" smtClean="0"/>
              <a:t>Formula #1 </a:t>
            </a:r>
            <a:endParaRPr lang="en-US" dirty="0"/>
          </a:p>
        </p:txBody>
      </p:sp>
      <p:sp>
        <p:nvSpPr>
          <p:cNvPr id="7" name="TextBox 6"/>
          <p:cNvSpPr txBox="1"/>
          <p:nvPr/>
        </p:nvSpPr>
        <p:spPr>
          <a:xfrm>
            <a:off x="1293813" y="4343400"/>
            <a:ext cx="6934199" cy="341632"/>
          </a:xfrm>
          <a:prstGeom prst="rect">
            <a:avLst/>
          </a:prstGeom>
          <a:noFill/>
        </p:spPr>
        <p:txBody>
          <a:bodyPr wrap="square" rtlCol="0">
            <a:spAutoFit/>
          </a:bodyPr>
          <a:lstStyle/>
          <a:p>
            <a:pPr>
              <a:lnSpc>
                <a:spcPct val="90000"/>
              </a:lnSpc>
            </a:pPr>
            <a:r>
              <a:rPr lang="en-US" dirty="0" smtClean="0"/>
              <a:t>Formula #2 </a:t>
            </a:r>
            <a:endParaRPr lang="en-US" dirty="0"/>
          </a:p>
        </p:txBody>
      </p:sp>
    </p:spTree>
    <p:extLst>
      <p:ext uri="{BB962C8B-B14F-4D97-AF65-F5344CB8AC3E}">
        <p14:creationId xmlns:p14="http://schemas.microsoft.com/office/powerpoint/2010/main" val="17657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4" y="-228600"/>
            <a:ext cx="9601200" cy="1143000"/>
          </a:xfrm>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3020333"/>
              </p:ext>
            </p:extLst>
          </p:nvPr>
        </p:nvGraphicFramePr>
        <p:xfrm>
          <a:off x="1103312" y="1383242"/>
          <a:ext cx="9601200" cy="259588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30 ml</a:t>
                      </a:r>
                      <a:endParaRPr lang="en-US" dirty="0"/>
                    </a:p>
                  </a:txBody>
                  <a:tcPr/>
                </a:tc>
              </a:tr>
              <a:tr h="370840">
                <a:tc>
                  <a:txBody>
                    <a:bodyPr/>
                    <a:lstStyle/>
                    <a:p>
                      <a:r>
                        <a:rPr lang="en-US" dirty="0" smtClean="0"/>
                        <a:t>Water</a:t>
                      </a:r>
                      <a:endParaRPr lang="en-US" dirty="0"/>
                    </a:p>
                  </a:txBody>
                  <a:tcPr/>
                </a:tc>
                <a:tc>
                  <a:txBody>
                    <a:bodyPr/>
                    <a:lstStyle/>
                    <a:p>
                      <a:r>
                        <a:rPr lang="en-US" dirty="0" smtClean="0"/>
                        <a:t>15 ml</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4791531"/>
              </p:ext>
            </p:extLst>
          </p:nvPr>
        </p:nvGraphicFramePr>
        <p:xfrm>
          <a:off x="909636" y="4380233"/>
          <a:ext cx="9604376" cy="2563131"/>
        </p:xfrm>
        <a:graphic>
          <a:graphicData uri="http://schemas.openxmlformats.org/drawingml/2006/table">
            <a:tbl>
              <a:tblPr firstRow="1" bandRow="1">
                <a:tableStyleId>{3B4B98B0-60AC-42C2-AFA5-B58CD77FA1E5}</a:tableStyleId>
              </a:tblPr>
              <a:tblGrid>
                <a:gridCol w="4802188"/>
                <a:gridCol w="4802188"/>
              </a:tblGrid>
              <a:tr h="313433">
                <a:tc>
                  <a:txBody>
                    <a:bodyPr/>
                    <a:lstStyle/>
                    <a:p>
                      <a:r>
                        <a:rPr lang="en-US" dirty="0" smtClean="0"/>
                        <a:t>Chemical </a:t>
                      </a:r>
                      <a:endParaRPr lang="en-US" dirty="0"/>
                    </a:p>
                  </a:txBody>
                  <a:tcPr/>
                </a:tc>
                <a:tc>
                  <a:txBody>
                    <a:bodyPr/>
                    <a:lstStyle/>
                    <a:p>
                      <a:r>
                        <a:rPr lang="en-US" dirty="0" smtClean="0"/>
                        <a:t>Amount </a:t>
                      </a:r>
                      <a:endParaRPr lang="en-US" dirty="0"/>
                    </a:p>
                  </a:txBody>
                  <a:tcPr/>
                </a:tc>
              </a:tr>
              <a:tr h="368571">
                <a:tc>
                  <a:txBody>
                    <a:bodyPr/>
                    <a:lstStyle/>
                    <a:p>
                      <a:r>
                        <a:rPr lang="en-US" sz="1800" dirty="0" smtClean="0"/>
                        <a:t>Calcium Chloride </a:t>
                      </a:r>
                      <a:endParaRPr lang="en-US" sz="1800" dirty="0"/>
                    </a:p>
                  </a:txBody>
                  <a:tcPr/>
                </a:tc>
                <a:tc>
                  <a:txBody>
                    <a:bodyPr/>
                    <a:lstStyle/>
                    <a:p>
                      <a:r>
                        <a:rPr lang="en-US" dirty="0" smtClean="0"/>
                        <a:t>10 g</a:t>
                      </a:r>
                      <a:endParaRPr lang="en-US" dirty="0"/>
                    </a:p>
                  </a:txBody>
                  <a:tcPr/>
                </a:tc>
              </a:tr>
              <a:tr h="313433">
                <a:tc>
                  <a:txBody>
                    <a:bodyPr/>
                    <a:lstStyle/>
                    <a:p>
                      <a:r>
                        <a:rPr lang="en-US" sz="1800" dirty="0" smtClean="0"/>
                        <a:t>Sodium Chloride </a:t>
                      </a:r>
                      <a:endParaRPr lang="en-US" sz="1800" dirty="0"/>
                    </a:p>
                  </a:txBody>
                  <a:tcPr/>
                </a:tc>
                <a:tc>
                  <a:txBody>
                    <a:bodyPr/>
                    <a:lstStyle/>
                    <a:p>
                      <a:r>
                        <a:rPr lang="en-US" dirty="0" smtClean="0"/>
                        <a:t>10 g</a:t>
                      </a:r>
                      <a:endParaRPr lang="en-US" dirty="0"/>
                    </a:p>
                  </a:txBody>
                  <a:tcPr/>
                </a:tc>
              </a:tr>
              <a:tr h="313433">
                <a:tc>
                  <a:txBody>
                    <a:bodyPr/>
                    <a:lstStyle/>
                    <a:p>
                      <a:r>
                        <a:rPr lang="en-US" sz="1800" dirty="0" smtClean="0"/>
                        <a:t>Urea</a:t>
                      </a:r>
                      <a:endParaRPr lang="en-US" sz="1800" dirty="0"/>
                    </a:p>
                  </a:txBody>
                  <a:tcPr/>
                </a:tc>
                <a:tc>
                  <a:txBody>
                    <a:bodyPr/>
                    <a:lstStyle/>
                    <a:p>
                      <a:r>
                        <a:rPr lang="en-US" dirty="0" smtClean="0"/>
                        <a:t>10 g</a:t>
                      </a:r>
                      <a:endParaRPr lang="en-US" dirty="0"/>
                    </a:p>
                  </a:txBody>
                  <a:tcPr/>
                </a:tc>
              </a:tr>
              <a:tr h="313433">
                <a:tc>
                  <a:txBody>
                    <a:bodyPr/>
                    <a:lstStyle/>
                    <a:p>
                      <a:r>
                        <a:rPr lang="en-US" sz="1800" dirty="0" smtClean="0"/>
                        <a:t>Beat Juice</a:t>
                      </a:r>
                      <a:endParaRPr lang="en-US" sz="1800" dirty="0"/>
                    </a:p>
                  </a:txBody>
                  <a:tcPr/>
                </a:tc>
                <a:tc>
                  <a:txBody>
                    <a:bodyPr/>
                    <a:lstStyle/>
                    <a:p>
                      <a:r>
                        <a:rPr lang="en-US" dirty="0" smtClean="0"/>
                        <a:t>30 g</a:t>
                      </a:r>
                      <a:endParaRPr lang="en-US" dirty="0"/>
                    </a:p>
                  </a:txBody>
                  <a:tcPr/>
                </a:tc>
              </a:tr>
              <a:tr h="313433">
                <a:tc>
                  <a:txBody>
                    <a:bodyPr/>
                    <a:lstStyle/>
                    <a:p>
                      <a:r>
                        <a:rPr lang="en-US" sz="1800" dirty="0" smtClean="0"/>
                        <a:t>Alcohol </a:t>
                      </a:r>
                      <a:endParaRPr lang="en-US" sz="1800" dirty="0"/>
                    </a:p>
                  </a:txBody>
                  <a:tcPr/>
                </a:tc>
                <a:tc>
                  <a:txBody>
                    <a:bodyPr/>
                    <a:lstStyle/>
                    <a:p>
                      <a:r>
                        <a:rPr lang="en-US" dirty="0" smtClean="0"/>
                        <a:t>60 ml</a:t>
                      </a:r>
                      <a:endParaRPr lang="en-US" dirty="0"/>
                    </a:p>
                  </a:txBody>
                  <a:tcPr/>
                </a:tc>
              </a:tr>
              <a:tr h="313433">
                <a:tc>
                  <a:txBody>
                    <a:bodyPr/>
                    <a:lstStyle/>
                    <a:p>
                      <a:r>
                        <a:rPr lang="en-US" sz="1800" dirty="0" smtClean="0"/>
                        <a:t>Water</a:t>
                      </a:r>
                      <a:endParaRPr lang="en-US" sz="1800" dirty="0"/>
                    </a:p>
                  </a:txBody>
                  <a:tcPr/>
                </a:tc>
                <a:tc>
                  <a:txBody>
                    <a:bodyPr/>
                    <a:lstStyle/>
                    <a:p>
                      <a:r>
                        <a:rPr lang="en-US" dirty="0" smtClean="0"/>
                        <a:t>45 ml</a:t>
                      </a:r>
                      <a:endParaRPr lang="en-US" dirty="0"/>
                    </a:p>
                  </a:txBody>
                  <a:tcPr/>
                </a:tc>
              </a:tr>
            </a:tbl>
          </a:graphicData>
        </a:graphic>
      </p:graphicFrame>
      <p:sp>
        <p:nvSpPr>
          <p:cNvPr id="3" name="TextBox 2"/>
          <p:cNvSpPr txBox="1"/>
          <p:nvPr/>
        </p:nvSpPr>
        <p:spPr>
          <a:xfrm>
            <a:off x="1293813" y="905933"/>
            <a:ext cx="7010399" cy="341632"/>
          </a:xfrm>
          <a:prstGeom prst="rect">
            <a:avLst/>
          </a:prstGeom>
          <a:noFill/>
        </p:spPr>
        <p:txBody>
          <a:bodyPr wrap="square" rtlCol="0">
            <a:spAutoFit/>
          </a:bodyPr>
          <a:lstStyle/>
          <a:p>
            <a:pPr>
              <a:lnSpc>
                <a:spcPct val="90000"/>
              </a:lnSpc>
            </a:pPr>
            <a:r>
              <a:rPr lang="en-US" dirty="0" smtClean="0"/>
              <a:t>Formula #3 </a:t>
            </a:r>
            <a:endParaRPr lang="en-US" dirty="0"/>
          </a:p>
        </p:txBody>
      </p:sp>
      <p:sp>
        <p:nvSpPr>
          <p:cNvPr id="6" name="TextBox 5"/>
          <p:cNvSpPr txBox="1"/>
          <p:nvPr/>
        </p:nvSpPr>
        <p:spPr>
          <a:xfrm>
            <a:off x="1293813" y="4038600"/>
            <a:ext cx="9220199" cy="341632"/>
          </a:xfrm>
          <a:prstGeom prst="rect">
            <a:avLst/>
          </a:prstGeom>
          <a:noFill/>
        </p:spPr>
        <p:txBody>
          <a:bodyPr wrap="square" rtlCol="0">
            <a:spAutoFit/>
          </a:bodyPr>
          <a:lstStyle/>
          <a:p>
            <a:pPr>
              <a:lnSpc>
                <a:spcPct val="90000"/>
              </a:lnSpc>
            </a:pPr>
            <a:r>
              <a:rPr lang="en-US" dirty="0" smtClean="0"/>
              <a:t>Formula #4 </a:t>
            </a:r>
            <a:endParaRPr lang="en-US" dirty="0"/>
          </a:p>
        </p:txBody>
      </p:sp>
    </p:spTree>
    <p:extLst>
      <p:ext uri="{BB962C8B-B14F-4D97-AF65-F5344CB8AC3E}">
        <p14:creationId xmlns:p14="http://schemas.microsoft.com/office/powerpoint/2010/main" val="288238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401934"/>
              </p:ext>
            </p:extLst>
          </p:nvPr>
        </p:nvGraphicFramePr>
        <p:xfrm>
          <a:off x="1275292" y="1831765"/>
          <a:ext cx="9601200" cy="2225040"/>
        </p:xfrm>
        <a:graphic>
          <a:graphicData uri="http://schemas.openxmlformats.org/drawingml/2006/table">
            <a:tbl>
              <a:tblPr firstRow="1" bandRow="1">
                <a:tableStyleId>{3B4B98B0-60AC-42C2-AFA5-B58CD77FA1E5}</a:tableStyleId>
              </a:tblPr>
              <a:tblGrid>
                <a:gridCol w="4800600"/>
                <a:gridCol w="4800600"/>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37084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Urea</a:t>
                      </a:r>
                      <a:endParaRPr lang="en-US" dirty="0"/>
                    </a:p>
                  </a:txBody>
                  <a:tcPr/>
                </a:tc>
                <a:tc>
                  <a:txBody>
                    <a:bodyPr/>
                    <a:lstStyle/>
                    <a:p>
                      <a:r>
                        <a:rPr lang="en-US" dirty="0" smtClean="0"/>
                        <a:t>10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88949007"/>
              </p:ext>
            </p:extLst>
          </p:nvPr>
        </p:nvGraphicFramePr>
        <p:xfrm>
          <a:off x="1185596" y="4549565"/>
          <a:ext cx="9628190" cy="2321560"/>
        </p:xfrm>
        <a:graphic>
          <a:graphicData uri="http://schemas.openxmlformats.org/drawingml/2006/table">
            <a:tbl>
              <a:tblPr firstRow="1" bandRow="1">
                <a:tableStyleId>{3B4B98B0-60AC-42C2-AFA5-B58CD77FA1E5}</a:tableStyleId>
              </a:tblPr>
              <a:tblGrid>
                <a:gridCol w="4814095"/>
                <a:gridCol w="4814095"/>
              </a:tblGrid>
              <a:tr h="370840">
                <a:tc>
                  <a:txBody>
                    <a:bodyPr/>
                    <a:lstStyle/>
                    <a:p>
                      <a:r>
                        <a:rPr lang="en-US" dirty="0" smtClean="0"/>
                        <a:t>Chemical </a:t>
                      </a:r>
                      <a:endParaRPr lang="en-US" dirty="0"/>
                    </a:p>
                  </a:txBody>
                  <a:tcPr/>
                </a:tc>
                <a:tc>
                  <a:txBody>
                    <a:bodyPr/>
                    <a:lstStyle/>
                    <a:p>
                      <a:r>
                        <a:rPr lang="en-US" dirty="0" smtClean="0"/>
                        <a:t>Amount </a:t>
                      </a:r>
                      <a:endParaRPr lang="en-US" dirty="0"/>
                    </a:p>
                  </a:txBody>
                  <a:tcPr/>
                </a:tc>
              </a:tr>
              <a:tr h="467360">
                <a:tc>
                  <a:txBody>
                    <a:bodyPr/>
                    <a:lstStyle/>
                    <a:p>
                      <a:r>
                        <a:rPr lang="en-US" dirty="0" smtClean="0"/>
                        <a:t>Calcium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Sodium Chloride </a:t>
                      </a:r>
                      <a:endParaRPr lang="en-US" dirty="0"/>
                    </a:p>
                  </a:txBody>
                  <a:tcPr/>
                </a:tc>
                <a:tc>
                  <a:txBody>
                    <a:bodyPr/>
                    <a:lstStyle/>
                    <a:p>
                      <a:r>
                        <a:rPr lang="en-US" dirty="0" smtClean="0"/>
                        <a:t>10 g</a:t>
                      </a:r>
                      <a:endParaRPr lang="en-US" dirty="0"/>
                    </a:p>
                  </a:txBody>
                  <a:tcPr/>
                </a:tc>
              </a:tr>
              <a:tr h="370840">
                <a:tc>
                  <a:txBody>
                    <a:bodyPr/>
                    <a:lstStyle/>
                    <a:p>
                      <a:r>
                        <a:rPr lang="en-US" dirty="0" smtClean="0"/>
                        <a:t>Beat Juice</a:t>
                      </a:r>
                      <a:endParaRPr lang="en-US" dirty="0"/>
                    </a:p>
                  </a:txBody>
                  <a:tcPr/>
                </a:tc>
                <a:tc>
                  <a:txBody>
                    <a:bodyPr/>
                    <a:lstStyle/>
                    <a:p>
                      <a:r>
                        <a:rPr lang="en-US" dirty="0" smtClean="0"/>
                        <a:t>30 g</a:t>
                      </a:r>
                      <a:endParaRPr lang="en-US" dirty="0"/>
                    </a:p>
                  </a:txBody>
                  <a:tcPr/>
                </a:tc>
              </a:tr>
              <a:tr h="370840">
                <a:tc>
                  <a:txBody>
                    <a:bodyPr/>
                    <a:lstStyle/>
                    <a:p>
                      <a:r>
                        <a:rPr lang="en-US" dirty="0" smtClean="0"/>
                        <a:t>Alcohol</a:t>
                      </a:r>
                      <a:endParaRPr lang="en-US" dirty="0"/>
                    </a:p>
                  </a:txBody>
                  <a:tcPr/>
                </a:tc>
                <a:tc>
                  <a:txBody>
                    <a:bodyPr/>
                    <a:lstStyle/>
                    <a:p>
                      <a:r>
                        <a:rPr lang="en-US" dirty="0" smtClean="0"/>
                        <a:t>60 ml</a:t>
                      </a:r>
                      <a:endParaRPr lang="en-US" dirty="0"/>
                    </a:p>
                  </a:txBody>
                  <a:tcPr/>
                </a:tc>
              </a:tr>
              <a:tr h="370840">
                <a:tc>
                  <a:txBody>
                    <a:bodyPr/>
                    <a:lstStyle/>
                    <a:p>
                      <a:r>
                        <a:rPr lang="en-US" dirty="0" smtClean="0"/>
                        <a:t>Water</a:t>
                      </a:r>
                      <a:endParaRPr lang="en-US" dirty="0"/>
                    </a:p>
                  </a:txBody>
                  <a:tcPr/>
                </a:tc>
                <a:tc>
                  <a:txBody>
                    <a:bodyPr/>
                    <a:lstStyle/>
                    <a:p>
                      <a:r>
                        <a:rPr lang="en-US" dirty="0" smtClean="0"/>
                        <a:t>45 ml</a:t>
                      </a:r>
                      <a:endParaRPr lang="en-US" dirty="0"/>
                    </a:p>
                  </a:txBody>
                  <a:tcPr/>
                </a:tc>
              </a:tr>
            </a:tbl>
          </a:graphicData>
        </a:graphic>
      </p:graphicFrame>
      <p:sp>
        <p:nvSpPr>
          <p:cNvPr id="3" name="TextBox 2"/>
          <p:cNvSpPr txBox="1"/>
          <p:nvPr/>
        </p:nvSpPr>
        <p:spPr>
          <a:xfrm>
            <a:off x="1275292" y="1490133"/>
            <a:ext cx="9448799" cy="341632"/>
          </a:xfrm>
          <a:prstGeom prst="rect">
            <a:avLst/>
          </a:prstGeom>
          <a:noFill/>
        </p:spPr>
        <p:txBody>
          <a:bodyPr wrap="square" rtlCol="0">
            <a:spAutoFit/>
          </a:bodyPr>
          <a:lstStyle/>
          <a:p>
            <a:pPr>
              <a:lnSpc>
                <a:spcPct val="90000"/>
              </a:lnSpc>
            </a:pPr>
            <a:r>
              <a:rPr lang="en-US" dirty="0" smtClean="0"/>
              <a:t>Formula #5 </a:t>
            </a:r>
            <a:endParaRPr lang="en-US" dirty="0"/>
          </a:p>
        </p:txBody>
      </p:sp>
      <p:sp>
        <p:nvSpPr>
          <p:cNvPr id="6" name="TextBox 5"/>
          <p:cNvSpPr txBox="1"/>
          <p:nvPr/>
        </p:nvSpPr>
        <p:spPr>
          <a:xfrm>
            <a:off x="1293813" y="4191000"/>
            <a:ext cx="8915400" cy="341632"/>
          </a:xfrm>
          <a:prstGeom prst="rect">
            <a:avLst/>
          </a:prstGeom>
          <a:noFill/>
        </p:spPr>
        <p:txBody>
          <a:bodyPr wrap="square" rtlCol="0">
            <a:spAutoFit/>
          </a:bodyPr>
          <a:lstStyle/>
          <a:p>
            <a:pPr>
              <a:lnSpc>
                <a:spcPct val="90000"/>
              </a:lnSpc>
            </a:pPr>
            <a:r>
              <a:rPr lang="en-US" dirty="0" smtClean="0"/>
              <a:t>Formula #6 </a:t>
            </a:r>
            <a:endParaRPr lang="en-US" dirty="0"/>
          </a:p>
        </p:txBody>
      </p:sp>
    </p:spTree>
    <p:extLst>
      <p:ext uri="{BB962C8B-B14F-4D97-AF65-F5344CB8AC3E}">
        <p14:creationId xmlns:p14="http://schemas.microsoft.com/office/powerpoint/2010/main" val="221401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663</Words>
  <Application>Microsoft Office PowerPoint</Application>
  <PresentationFormat>Custom</PresentationFormat>
  <Paragraphs>177</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 Light</vt:lpstr>
      <vt:lpstr>Courier New</vt:lpstr>
      <vt:lpstr>Euphemia</vt:lpstr>
      <vt:lpstr>Wingdings</vt:lpstr>
      <vt:lpstr>Serenity 16x9</vt:lpstr>
      <vt:lpstr>Final Stage Gate</vt:lpstr>
      <vt:lpstr>Current Road salt </vt:lpstr>
      <vt:lpstr>Where does the salt go?</vt:lpstr>
      <vt:lpstr>Project Constraints</vt:lpstr>
      <vt:lpstr>Our Plan</vt:lpstr>
      <vt:lpstr>Ingredients List and Cost Analysis</vt:lpstr>
      <vt:lpstr>Formulas</vt:lpstr>
      <vt:lpstr>Formulas</vt:lpstr>
      <vt:lpstr>Formulas</vt:lpstr>
      <vt:lpstr>Formulas</vt:lpstr>
      <vt:lpstr>Testing Results: Data Kew </vt:lpstr>
      <vt:lpstr>Future Work</vt:lpstr>
      <vt:lpstr>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2015-05-22T18:47:35Z</dcterms:created>
  <dcterms:modified xsi:type="dcterms:W3CDTF">2015-05-26T19:27:42Z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