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  <p:sldMasterId id="2147483655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71" r:id="rId10"/>
    <p:sldId id="263" r:id="rId11"/>
    <p:sldId id="264" r:id="rId12"/>
    <p:sldId id="269" r:id="rId13"/>
    <p:sldId id="265" r:id="rId14"/>
    <p:sldId id="266" r:id="rId15"/>
    <p:sldId id="267" r:id="rId16"/>
    <p:sldId id="268" r:id="rId17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becca Mathew" initials="" lastIdx="1" clrIdx="0"/>
  <p:cmAuthor id="1" name="Sally Askew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3FBEF5E-A760-4DC7-B1A7-B96FA2F7A8C3}">
  <a:tblStyle styleId="{C3FBEF5E-A760-4DC7-B1A7-B96FA2F7A8C3}" styleName="Table_0">
    <a:wholeTbl>
      <a:tcStyle>
        <a:tcBdr>
          <a:left>
            <a:ln w="9525" cap="flat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Amount of Energy</a:t>
            </a:r>
            <a:r>
              <a:rPr lang="en-US" baseline="0"/>
              <a:t> Produced from US Penny</a:t>
            </a:r>
          </a:p>
          <a:p>
            <a:pPr>
              <a:defRPr/>
            </a:pPr>
            <a:r>
              <a:rPr lang="en-US" baseline="0"/>
              <a:t>and Various Acidic Juices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998277109391008"/>
          <c:y val="0.19742719611615181"/>
          <c:w val="0.82756202150639557"/>
          <c:h val="0.5083124886544242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Lowest Voltage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Vinegar</c:v>
                </c:pt>
                <c:pt idx="1">
                  <c:v>Lime Juice</c:v>
                </c:pt>
                <c:pt idx="2">
                  <c:v>Lemon Juice</c:v>
                </c:pt>
                <c:pt idx="3">
                  <c:v>Orange Juice</c:v>
                </c:pt>
                <c:pt idx="4">
                  <c:v>Grapefruit Juice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0.38</c:v>
                </c:pt>
                <c:pt idx="1">
                  <c:v>1.1100000000000001</c:v>
                </c:pt>
                <c:pt idx="2">
                  <c:v>0.01</c:v>
                </c:pt>
                <c:pt idx="3">
                  <c:v>1.02</c:v>
                </c:pt>
                <c:pt idx="4">
                  <c:v>0.54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Highest Voltage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Vinegar</c:v>
                </c:pt>
                <c:pt idx="1">
                  <c:v>Lime Juice</c:v>
                </c:pt>
                <c:pt idx="2">
                  <c:v>Lemon Juice</c:v>
                </c:pt>
                <c:pt idx="3">
                  <c:v>Orange Juice</c:v>
                </c:pt>
                <c:pt idx="4">
                  <c:v>Grapefruit Juice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</c:v>
                </c:pt>
                <c:pt idx="1">
                  <c:v>1.1399999999999999</c:v>
                </c:pt>
                <c:pt idx="2">
                  <c:v>0.03</c:v>
                </c:pt>
                <c:pt idx="3">
                  <c:v>1.4</c:v>
                </c:pt>
                <c:pt idx="4">
                  <c:v>0.88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87849112"/>
        <c:axId val="535216792"/>
        <c:axId val="393161504"/>
      </c:bar3DChart>
      <c:catAx>
        <c:axId val="3878491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Type</a:t>
                </a:r>
                <a:r>
                  <a:rPr lang="en-US" baseline="0"/>
                  <a:t> of Acidic Juice Used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37593538138005023"/>
              <c:y val="0.775237310713409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5216792"/>
        <c:crosses val="autoZero"/>
        <c:auto val="1"/>
        <c:lblAlgn val="ctr"/>
        <c:lblOffset val="100"/>
        <c:noMultiLvlLbl val="0"/>
      </c:catAx>
      <c:valAx>
        <c:axId val="535216792"/>
        <c:scaling>
          <c:orientation val="minMax"/>
          <c:max val="1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Amount</a:t>
                </a:r>
                <a:r>
                  <a:rPr lang="en-US" baseline="0"/>
                  <a:t> of Energy Produced (V)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849112"/>
        <c:crosses val="autoZero"/>
        <c:crossBetween val="between"/>
      </c:valAx>
      <c:serAx>
        <c:axId val="393161504"/>
        <c:scaling>
          <c:orientation val="minMax"/>
        </c:scaling>
        <c:delete val="1"/>
        <c:axPos val="b"/>
        <c:majorTickMark val="out"/>
        <c:minorTickMark val="none"/>
        <c:tickLblPos val="nextTo"/>
        <c:crossAx val="535216792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Amount of Energy</a:t>
            </a:r>
            <a:r>
              <a:rPr lang="en-US" baseline="0"/>
              <a:t> Produced from US Quarter </a:t>
            </a:r>
          </a:p>
          <a:p>
            <a:pPr>
              <a:defRPr/>
            </a:pPr>
            <a:r>
              <a:rPr lang="en-US" baseline="0"/>
              <a:t>and Various Acidic Juices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Lowest Voltage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Vinegar</c:v>
                </c:pt>
                <c:pt idx="1">
                  <c:v>Lime Juice</c:v>
                </c:pt>
                <c:pt idx="2">
                  <c:v>Lemon Juice</c:v>
                </c:pt>
                <c:pt idx="3">
                  <c:v>Orange Juice</c:v>
                </c:pt>
                <c:pt idx="4">
                  <c:v>Grapefruit Juice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1.08</c:v>
                </c:pt>
                <c:pt idx="1">
                  <c:v>0.61</c:v>
                </c:pt>
                <c:pt idx="2">
                  <c:v>1.1499999999999999</c:v>
                </c:pt>
                <c:pt idx="3">
                  <c:v>0.84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Highest Voltage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Vinegar</c:v>
                </c:pt>
                <c:pt idx="1">
                  <c:v>Lime Juice</c:v>
                </c:pt>
                <c:pt idx="2">
                  <c:v>Lemon Juice</c:v>
                </c:pt>
                <c:pt idx="3">
                  <c:v>Orange Juice</c:v>
                </c:pt>
                <c:pt idx="4">
                  <c:v>Grapefruit Juice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1.08</c:v>
                </c:pt>
                <c:pt idx="1">
                  <c:v>0.88</c:v>
                </c:pt>
                <c:pt idx="2">
                  <c:v>1.6</c:v>
                </c:pt>
                <c:pt idx="3">
                  <c:v>0.9</c:v>
                </c:pt>
                <c:pt idx="4">
                  <c:v>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5217576"/>
        <c:axId val="535217968"/>
        <c:axId val="540847544"/>
      </c:bar3DChart>
      <c:catAx>
        <c:axId val="5352175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Type</a:t>
                </a:r>
                <a:r>
                  <a:rPr lang="en-US" baseline="0"/>
                  <a:t> of Acidic Juice Used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5217968"/>
        <c:crosses val="autoZero"/>
        <c:auto val="1"/>
        <c:lblAlgn val="ctr"/>
        <c:lblOffset val="100"/>
        <c:noMultiLvlLbl val="0"/>
      </c:catAx>
      <c:valAx>
        <c:axId val="535217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Amount</a:t>
                </a:r>
                <a:r>
                  <a:rPr lang="en-US" baseline="0"/>
                  <a:t> of Energy Produced (V)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5217576"/>
        <c:crosses val="autoZero"/>
        <c:crossBetween val="between"/>
      </c:valAx>
      <c:serAx>
        <c:axId val="540847544"/>
        <c:scaling>
          <c:orientation val="minMax"/>
        </c:scaling>
        <c:delete val="1"/>
        <c:axPos val="b"/>
        <c:majorTickMark val="out"/>
        <c:minorTickMark val="none"/>
        <c:tickLblPos val="nextTo"/>
        <c:crossAx val="535217968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Amount of Energy</a:t>
            </a:r>
            <a:r>
              <a:rPr lang="en-US" baseline="0"/>
              <a:t> Produced from US Dime</a:t>
            </a:r>
          </a:p>
          <a:p>
            <a:pPr>
              <a:defRPr/>
            </a:pPr>
            <a:r>
              <a:rPr lang="en-US" baseline="0"/>
              <a:t>and Various Acidic Juices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Lowest Voltage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Vinegar</c:v>
                </c:pt>
                <c:pt idx="1">
                  <c:v>Lime Juice</c:v>
                </c:pt>
                <c:pt idx="2">
                  <c:v>Lemon Juice</c:v>
                </c:pt>
                <c:pt idx="3">
                  <c:v>Orange Juice</c:v>
                </c:pt>
                <c:pt idx="4">
                  <c:v>Grapefruit Juice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0.1</c:v>
                </c:pt>
                <c:pt idx="1">
                  <c:v>0.69</c:v>
                </c:pt>
                <c:pt idx="2">
                  <c:v>0.19</c:v>
                </c:pt>
                <c:pt idx="3">
                  <c:v>0</c:v>
                </c:pt>
                <c:pt idx="4">
                  <c:v>0.17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Highest Voltage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Vinegar</c:v>
                </c:pt>
                <c:pt idx="1">
                  <c:v>Lime Juice</c:v>
                </c:pt>
                <c:pt idx="2">
                  <c:v>Lemon Juice</c:v>
                </c:pt>
                <c:pt idx="3">
                  <c:v>Orange Juice</c:v>
                </c:pt>
                <c:pt idx="4">
                  <c:v>Grapefruit Juice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0.12</c:v>
                </c:pt>
                <c:pt idx="1">
                  <c:v>0.69</c:v>
                </c:pt>
                <c:pt idx="2">
                  <c:v>0.46</c:v>
                </c:pt>
                <c:pt idx="3">
                  <c:v>0.05</c:v>
                </c:pt>
                <c:pt idx="4">
                  <c:v>0.28999999999999998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7571480"/>
        <c:axId val="537571872"/>
        <c:axId val="539306568"/>
      </c:bar3DChart>
      <c:catAx>
        <c:axId val="5375714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Type</a:t>
                </a:r>
                <a:r>
                  <a:rPr lang="en-US" baseline="0"/>
                  <a:t> of Acidic Juice Used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571872"/>
        <c:crosses val="autoZero"/>
        <c:auto val="1"/>
        <c:lblAlgn val="ctr"/>
        <c:lblOffset val="100"/>
        <c:noMultiLvlLbl val="0"/>
      </c:catAx>
      <c:valAx>
        <c:axId val="537571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Amount</a:t>
                </a:r>
                <a:r>
                  <a:rPr lang="en-US" baseline="0"/>
                  <a:t> of Energy Produced (V)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571480"/>
        <c:crosses val="autoZero"/>
        <c:crossBetween val="between"/>
      </c:valAx>
      <c:serAx>
        <c:axId val="539306568"/>
        <c:scaling>
          <c:orientation val="minMax"/>
        </c:scaling>
        <c:delete val="1"/>
        <c:axPos val="b"/>
        <c:majorTickMark val="out"/>
        <c:minorTickMark val="none"/>
        <c:tickLblPos val="nextTo"/>
        <c:crossAx val="537571872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2">
    <p:pos x="5890" y="259"/>
    <p:text>do have anymore you want to add lexi?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1">
    <p:pos x="6000" y="100"/>
    <p:text>i think this is perfect! i just switched the summarized slide before it so this can be more of an example- do you like that?</p:text>
  </p:cm>
  <p:cm authorId="0" idx="1">
    <p:pos x="6000" y="0"/>
    <p:text>I wrote a procedure. If its too detailed or lacks stuff feel free to change it. Also if we don't need this detailed of a procedure we can just use the next slide as our procedure and explain the rest.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561520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718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3566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6068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4952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517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486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660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4080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492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997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2935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2675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050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9852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1687114"/>
            <a:ext cx="3658792" cy="26562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687114"/>
            <a:ext cx="3656408" cy="26562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0747176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64345"/>
            <a:ext cx="7429500" cy="11084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515" y="1687115"/>
            <a:ext cx="3487337" cy="617934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2305048"/>
            <a:ext cx="3658793" cy="2038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6" y="1687114"/>
            <a:ext cx="3484952" cy="617934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05048"/>
            <a:ext cx="3656408" cy="2038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3185541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65309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90573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457201"/>
            <a:ext cx="2892028" cy="1229913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444499"/>
            <a:ext cx="4418407" cy="3898901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1687114"/>
            <a:ext cx="2892028" cy="265628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4409617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457200"/>
            <a:ext cx="4450881" cy="122991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5541" y="457201"/>
            <a:ext cx="2750018" cy="38861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1687114"/>
            <a:ext cx="4450883" cy="265628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779657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3228499"/>
            <a:ext cx="7434266" cy="61451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454819"/>
            <a:ext cx="7434266" cy="2474834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4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3843015"/>
            <a:ext cx="7433144" cy="51185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021026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457200"/>
            <a:ext cx="7429466" cy="2571750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3314700"/>
            <a:ext cx="7428344" cy="1028699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8354475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061322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524168"/>
            <a:ext cx="656422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3232439"/>
            <a:ext cx="7429502" cy="1117122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60" name="TextBox 59"/>
          <p:cNvSpPr txBox="1"/>
          <p:nvPr/>
        </p:nvSpPr>
        <p:spPr>
          <a:xfrm>
            <a:off x="677634" y="54929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903028" y="2073729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414429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600531"/>
            <a:ext cx="7429501" cy="1883876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3493241"/>
            <a:ext cx="7428379" cy="855483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1373270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457200"/>
            <a:ext cx="7429499" cy="14287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005847"/>
            <a:ext cx="2397674" cy="5143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45939" y="2520197"/>
            <a:ext cx="2406551" cy="182320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008226"/>
            <a:ext cx="2388289" cy="5143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78160" y="2522576"/>
            <a:ext cx="2396873" cy="182320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005847"/>
            <a:ext cx="2396226" cy="5143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2520197"/>
            <a:ext cx="2396226" cy="182320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3523438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457200"/>
            <a:ext cx="7429499" cy="14287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3303447"/>
            <a:ext cx="2396430" cy="432197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000249"/>
            <a:ext cx="2396430" cy="1143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3735644"/>
            <a:ext cx="2396430" cy="61338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3303447"/>
            <a:ext cx="2400300" cy="432197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000249"/>
            <a:ext cx="2399205" cy="1143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3735643"/>
            <a:ext cx="2400300" cy="60775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3303446"/>
            <a:ext cx="2393056" cy="432197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000249"/>
            <a:ext cx="2396227" cy="1143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3735641"/>
            <a:ext cx="2396226" cy="60775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28267199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6759386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457200"/>
            <a:ext cx="1503758" cy="3886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457200"/>
            <a:ext cx="5811443" cy="3886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7446481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" y="0"/>
            <a:ext cx="1728788" cy="51435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7319" y="841772"/>
            <a:ext cx="6593681" cy="179070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7319" y="2701528"/>
            <a:ext cx="6593681" cy="1241822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08133" y="4057651"/>
            <a:ext cx="2057400" cy="273844"/>
          </a:xfrm>
        </p:spPr>
        <p:txBody>
          <a:bodyPr/>
          <a:lstStyle/>
          <a:p>
            <a:fld id="{48A87A34-81AB-432B-8DAE-1953F412C126}" type="datetimeFigureOut">
              <a:rPr lang="en-US" dirty="0"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7318" y="4057651"/>
            <a:ext cx="3843665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2684" y="4057650"/>
            <a:ext cx="578317" cy="273844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86565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6229758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064420"/>
            <a:ext cx="7429500" cy="2139553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3318272"/>
            <a:ext cx="7429500" cy="1031082"/>
          </a:xfrm>
        </p:spPr>
        <p:txBody>
          <a:bodyPr>
            <a:normAutofit/>
          </a:bodyPr>
          <a:lstStyle>
            <a:lvl1pPr marL="0" indent="0">
              <a:buNone/>
              <a:defRPr sz="135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865131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0"/>
            <a:ext cx="9040416" cy="51435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463888"/>
            <a:ext cx="7429499" cy="1108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1687115"/>
            <a:ext cx="7429499" cy="2656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4412457"/>
            <a:ext cx="46794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4412456"/>
            <a:ext cx="57831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071090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zom.com/article.aspx?ArticleID=8088#5" TargetMode="External"/><Relationship Id="rId3" Type="http://schemas.openxmlformats.org/officeDocument/2006/relationships/hyperlink" Target="http://bundlr.com/b/build-up-a-battery-recharge-what-you-have" TargetMode="External"/><Relationship Id="rId7" Type="http://schemas.openxmlformats.org/officeDocument/2006/relationships/hyperlink" Target="http://en.wikipedia.org/wiki/Washington_quarter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United_States_dime,_reverse.jpg" TargetMode="External"/><Relationship Id="rId5" Type="http://schemas.openxmlformats.org/officeDocument/2006/relationships/hyperlink" Target="https://www.arborday.org/programs/rainforest/madagascar/" TargetMode="External"/><Relationship Id="rId10" Type="http://schemas.openxmlformats.org/officeDocument/2006/relationships/hyperlink" Target="http://www.26fruits.co.uk/orange.php" TargetMode="External"/><Relationship Id="rId4" Type="http://schemas.openxmlformats.org/officeDocument/2006/relationships/hyperlink" Target="http://www.igreenspot.com/nokero-the-solar-light-bulb-for-developing-countries/" TargetMode="External"/><Relationship Id="rId9" Type="http://schemas.openxmlformats.org/officeDocument/2006/relationships/hyperlink" Target="http://www.clipartpanda.com/categories/lightbulb-clipar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Sustainable Batteries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subTitle" idx="1"/>
          </p:nvPr>
        </p:nvSpPr>
        <p:spPr>
          <a:xfrm>
            <a:off x="1510737" y="2512672"/>
            <a:ext cx="6593681" cy="124182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By Rebecca, Lexi, and Sally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436651" y="236305"/>
            <a:ext cx="8229600" cy="61131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latin typeface="Calibri Light" panose="020F0302020204030204" pitchFamily="34" charset="0"/>
              </a:rPr>
              <a:t>Visual Representations of Data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640177667"/>
              </p:ext>
            </p:extLst>
          </p:nvPr>
        </p:nvGraphicFramePr>
        <p:xfrm>
          <a:off x="4458985" y="969116"/>
          <a:ext cx="4304394" cy="3420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06216503"/>
              </p:ext>
            </p:extLst>
          </p:nvPr>
        </p:nvGraphicFramePr>
        <p:xfrm>
          <a:off x="224003" y="922642"/>
          <a:ext cx="4210491" cy="3402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9" y="3736512"/>
            <a:ext cx="1325152" cy="1307082"/>
          </a:xfrm>
          <a:prstGeom prst="rect">
            <a:avLst/>
          </a:prstGeom>
        </p:spPr>
      </p:pic>
      <p:pic>
        <p:nvPicPr>
          <p:cNvPr id="1026" name="Picture 2" descr="http://upload.wikimedia.org/wikipedia/commons/4/46/United_States_penny,_obverse,_20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312" y="3723619"/>
            <a:ext cx="1322905" cy="131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latin typeface="Calibri Light" panose="020F0302020204030204" pitchFamily="34" charset="0"/>
              </a:rPr>
              <a:t>Visual Representations </a:t>
            </a:r>
            <a:r>
              <a:rPr lang="en" dirty="0" smtClean="0">
                <a:latin typeface="Calibri Light" panose="020F0302020204030204" pitchFamily="34" charset="0"/>
              </a:rPr>
              <a:t>Continued</a:t>
            </a:r>
            <a:endParaRPr lang="en" dirty="0">
              <a:latin typeface="Calibri Light" panose="020F0302020204030204" pitchFamily="34" charset="0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319514974"/>
              </p:ext>
            </p:extLst>
          </p:nvPr>
        </p:nvGraphicFramePr>
        <p:xfrm>
          <a:off x="729466" y="1372241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279" y="3114349"/>
            <a:ext cx="1894920" cy="1857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279" y="1063378"/>
            <a:ext cx="1948520" cy="196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163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latin typeface="Calibri Light" panose="020F0302020204030204" pitchFamily="34" charset="0"/>
              </a:rPr>
              <a:t>Observations from Data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0" y="1063378"/>
            <a:ext cx="4776716" cy="28889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52450" lvl="0" indent="-514350" rtl="0">
              <a:spcBef>
                <a:spcPts val="0"/>
              </a:spcBef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2400" u="sng" dirty="0">
                <a:latin typeface="Calibri Light" panose="020F0302020204030204" pitchFamily="34" charset="0"/>
              </a:rPr>
              <a:t>Highest Voltage Produced</a:t>
            </a:r>
            <a:r>
              <a:rPr lang="en" sz="2400" dirty="0">
                <a:latin typeface="Calibri Light" panose="020F0302020204030204" pitchFamily="34" charset="0"/>
              </a:rPr>
              <a:t>: Grapefruit Juice with US Quarters</a:t>
            </a:r>
          </a:p>
          <a:p>
            <a:pPr marL="552450" lvl="0" indent="-514350" rtl="0">
              <a:spcBef>
                <a:spcPts val="0"/>
              </a:spcBef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2400" u="sng" dirty="0">
                <a:latin typeface="Calibri Light" panose="020F0302020204030204" pitchFamily="34" charset="0"/>
              </a:rPr>
              <a:t>Lowest Voltage Produced</a:t>
            </a:r>
            <a:r>
              <a:rPr lang="en" sz="2400" dirty="0">
                <a:latin typeface="Calibri Light" panose="020F0302020204030204" pitchFamily="34" charset="0"/>
              </a:rPr>
              <a:t>: Orange Juice and Dime/ Lemon Juice and Penny</a:t>
            </a:r>
          </a:p>
          <a:p>
            <a:pPr marL="552450" lvl="0" indent="-514350">
              <a:spcBef>
                <a:spcPts val="0"/>
              </a:spcBef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2400" u="sng" dirty="0">
                <a:latin typeface="Calibri Light" panose="020F0302020204030204" pitchFamily="34" charset="0"/>
              </a:rPr>
              <a:t>Most Consistent Over Time </a:t>
            </a:r>
            <a:r>
              <a:rPr lang="en" sz="2400" dirty="0">
                <a:latin typeface="Calibri Light" panose="020F0302020204030204" pitchFamily="34" charset="0"/>
              </a:rPr>
              <a:t>(does not lose energy fast): Lime Juice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544398" y="1359311"/>
            <a:ext cx="4812046" cy="3784190"/>
            <a:chOff x="4544398" y="1359311"/>
            <a:chExt cx="4812046" cy="3784190"/>
          </a:xfrm>
        </p:grpSpPr>
        <p:pic>
          <p:nvPicPr>
            <p:cNvPr id="3074" name="Picture 2" descr="http://images.clipartpanda.com/justice-clipart-scales_of_justice_black_white_line_art_coloring_book_colouring-3333px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649" y="1359311"/>
              <a:ext cx="4380932" cy="3784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4398" y="2168388"/>
              <a:ext cx="1361661" cy="1361661"/>
            </a:xfrm>
            <a:prstGeom prst="rect">
              <a:avLst/>
            </a:prstGeom>
          </p:spPr>
        </p:pic>
        <p:pic>
          <p:nvPicPr>
            <p:cNvPr id="3076" name="Picture 4" descr="http://www.26fruits.co.uk/images/full-fruit/orang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3247">
              <a:off x="7065624" y="2890691"/>
              <a:ext cx="1327451" cy="1278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http://www.tcnjsignal.net/media/2014/03/lim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7153" y="3071201"/>
              <a:ext cx="1339291" cy="917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latin typeface="Calibri Light" panose="020F0302020204030204" pitchFamily="34" charset="0"/>
              </a:rPr>
              <a:t>Final Observations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457200" y="1063378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8100" lvl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dirty="0">
                <a:latin typeface="Calibri Light" panose="020F0302020204030204" pitchFamily="34" charset="0"/>
              </a:rPr>
              <a:t>Tried using quarters with the vinegar solution to light a small LED light bulb→ did not light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691830" y="2208944"/>
            <a:ext cx="2907586" cy="2850412"/>
            <a:chOff x="2578814" y="2137025"/>
            <a:chExt cx="3195263" cy="318945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0857" y="2513961"/>
              <a:ext cx="2318085" cy="2422162"/>
            </a:xfrm>
            <a:prstGeom prst="rect">
              <a:avLst/>
            </a:prstGeom>
          </p:spPr>
        </p:pic>
        <p:sp>
          <p:nvSpPr>
            <p:cNvPr id="3" name="&quot;No&quot; Symbol 2"/>
            <p:cNvSpPr/>
            <p:nvPr/>
          </p:nvSpPr>
          <p:spPr>
            <a:xfrm>
              <a:off x="2578814" y="2137025"/>
              <a:ext cx="3195263" cy="3189459"/>
            </a:xfrm>
            <a:prstGeom prst="noSmoking">
              <a:avLst>
                <a:gd name="adj" fmla="val 485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457200" y="459825"/>
            <a:ext cx="8229600" cy="446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Calibri Light" panose="020F0302020204030204" pitchFamily="34" charset="0"/>
              </a:rPr>
              <a:t>In the future we will…</a:t>
            </a:r>
          </a:p>
          <a:p>
            <a:pPr marL="552450" lvl="0" indent="-514350" rtl="0">
              <a:spcBef>
                <a:spcPts val="0"/>
              </a:spcBef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dirty="0">
                <a:latin typeface="Calibri Light" panose="020F0302020204030204" pitchFamily="34" charset="0"/>
              </a:rPr>
              <a:t>Research compositions of coins in other developing countries that match those of the USA</a:t>
            </a:r>
          </a:p>
          <a:p>
            <a:pPr marL="552450" lvl="0" indent="-514350" rtl="0">
              <a:spcBef>
                <a:spcPts val="0"/>
              </a:spcBef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dirty="0">
                <a:latin typeface="Calibri Light" panose="020F0302020204030204" pitchFamily="34" charset="0"/>
              </a:rPr>
              <a:t>Try to optimize the amount of voltage by altering the...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>
                <a:latin typeface="Calibri Light" panose="020F0302020204030204" pitchFamily="34" charset="0"/>
              </a:rPr>
              <a:t>concentration of salt and acidic fruit juice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>
                <a:latin typeface="Calibri Light" panose="020F0302020204030204" pitchFamily="34" charset="0"/>
              </a:rPr>
              <a:t>amount of coins used</a:t>
            </a:r>
          </a:p>
          <a:p>
            <a:pPr marL="0" lvl="0" indent="0" rtl="0">
              <a:spcBef>
                <a:spcPts val="0"/>
              </a:spcBef>
              <a:buNone/>
            </a:pPr>
            <a:endParaRPr dirty="0"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latin typeface="Calibri Light" panose="020F0302020204030204" pitchFamily="34" charset="0"/>
              </a:rPr>
              <a:t>Works Cited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100" u="sng" dirty="0">
                <a:solidFill>
                  <a:schemeClr val="hlink"/>
                </a:solidFill>
                <a:latin typeface="Calibri Light" panose="020F0302020204030204" pitchFamily="34" charset="0"/>
                <a:hlinkClick r:id="rId3"/>
              </a:rPr>
              <a:t>http://bundlr.com/b/build-up-a-battery-recharge-what-you-have</a:t>
            </a:r>
            <a:r>
              <a:rPr lang="en" sz="1100" dirty="0">
                <a:latin typeface="Calibri Light" panose="020F0302020204030204" pitchFamily="34" charset="0"/>
              </a:rPr>
              <a:t> </a:t>
            </a:r>
          </a:p>
          <a:p>
            <a:pPr rtl="0">
              <a:spcBef>
                <a:spcPts val="0"/>
              </a:spcBef>
              <a:buNone/>
            </a:pPr>
            <a:r>
              <a:rPr lang="en" sz="1100" u="sng" dirty="0">
                <a:solidFill>
                  <a:schemeClr val="hlink"/>
                </a:solidFill>
                <a:latin typeface="Calibri Light" panose="020F0302020204030204" pitchFamily="34" charset="0"/>
                <a:hlinkClick r:id="rId4"/>
              </a:rPr>
              <a:t>http://www.igreenspot.com/nokero-the-solar-light-bulb-for-developing-countries/</a:t>
            </a:r>
            <a:r>
              <a:rPr lang="en" sz="1100" dirty="0">
                <a:latin typeface="Calibri Light" panose="020F0302020204030204" pitchFamily="34" charset="0"/>
              </a:rPr>
              <a:t> </a:t>
            </a:r>
          </a:p>
          <a:p>
            <a:pPr>
              <a:spcBef>
                <a:spcPts val="0"/>
              </a:spcBef>
              <a:buNone/>
            </a:pPr>
            <a:r>
              <a:rPr lang="en" sz="1100" u="sng" dirty="0">
                <a:solidFill>
                  <a:schemeClr val="hlink"/>
                </a:solidFill>
                <a:latin typeface="Calibri Light" panose="020F0302020204030204" pitchFamily="34" charset="0"/>
                <a:hlinkClick r:id="rId5"/>
              </a:rPr>
              <a:t>https://www.arborday.org/programs/rainforest/madagascar/</a:t>
            </a:r>
            <a:r>
              <a:rPr lang="en" sz="1100" dirty="0">
                <a:latin typeface="Calibri Light" panose="020F0302020204030204" pitchFamily="34" charset="0"/>
              </a:rPr>
              <a:t> </a:t>
            </a:r>
            <a:endParaRPr lang="en" sz="1100" dirty="0" smtClean="0">
              <a:latin typeface="Calibri Light" panose="020F0302020204030204" pitchFamily="34" charset="0"/>
            </a:endParaRPr>
          </a:p>
          <a:p>
            <a:r>
              <a:rPr lang="en-US" sz="1100" dirty="0">
                <a:latin typeface="Calibri Light" panose="020F0302020204030204" pitchFamily="34" charset="0"/>
                <a:hlinkClick r:id="rId6"/>
              </a:rPr>
              <a:t>http://commons.wikimedia.org/wiki/File:United_States_dime,_</a:t>
            </a:r>
            <a:r>
              <a:rPr lang="en-US" sz="1100" dirty="0" smtClean="0">
                <a:latin typeface="Calibri Light" panose="020F0302020204030204" pitchFamily="34" charset="0"/>
                <a:hlinkClick r:id="rId6"/>
              </a:rPr>
              <a:t>reverse.jpg</a:t>
            </a:r>
            <a:r>
              <a:rPr lang="en-US" sz="1100" dirty="0" smtClean="0">
                <a:latin typeface="Calibri Light" panose="020F0302020204030204" pitchFamily="34" charset="0"/>
              </a:rPr>
              <a:t> </a:t>
            </a:r>
          </a:p>
          <a:p>
            <a:r>
              <a:rPr lang="en-US" sz="1100" dirty="0">
                <a:latin typeface="Calibri Light" panose="020F0302020204030204" pitchFamily="34" charset="0"/>
                <a:hlinkClick r:id="rId7"/>
              </a:rPr>
              <a:t>http://</a:t>
            </a:r>
            <a:r>
              <a:rPr lang="en-US" sz="1100" dirty="0" smtClean="0">
                <a:latin typeface="Calibri Light" panose="020F0302020204030204" pitchFamily="34" charset="0"/>
                <a:hlinkClick r:id="rId7"/>
              </a:rPr>
              <a:t>en.wikipedia.org/wiki/Washington_quarter</a:t>
            </a:r>
            <a:r>
              <a:rPr lang="en-US" sz="1100" dirty="0" smtClean="0">
                <a:latin typeface="Calibri Light" panose="020F0302020204030204" pitchFamily="34" charset="0"/>
              </a:rPr>
              <a:t> </a:t>
            </a:r>
          </a:p>
          <a:p>
            <a:r>
              <a:rPr lang="en-US" sz="1100" u="sng" dirty="0">
                <a:hlinkClick r:id="rId8"/>
              </a:rPr>
              <a:t>http://www.azom.com/article.aspx?ArticleID=8088#5</a:t>
            </a:r>
            <a:r>
              <a:rPr lang="en-US" sz="1100" dirty="0"/>
              <a:t> </a:t>
            </a:r>
            <a:endParaRPr lang="en-US" sz="1100" dirty="0" smtClean="0"/>
          </a:p>
          <a:p>
            <a:r>
              <a:rPr lang="en-US" sz="1100" dirty="0">
                <a:hlinkClick r:id="rId9"/>
              </a:rPr>
              <a:t>http://</a:t>
            </a:r>
            <a:r>
              <a:rPr lang="en-US" sz="1100" dirty="0" smtClean="0">
                <a:hlinkClick r:id="rId9"/>
              </a:rPr>
              <a:t>www.clipartpanda.com/categories/lightbulb-clipart</a:t>
            </a:r>
            <a:r>
              <a:rPr lang="en-US" sz="1100" dirty="0" smtClean="0"/>
              <a:t> </a:t>
            </a:r>
          </a:p>
          <a:p>
            <a:r>
              <a:rPr lang="en-US" sz="1100" dirty="0">
                <a:hlinkClick r:id="rId10"/>
              </a:rPr>
              <a:t>http://</a:t>
            </a:r>
            <a:r>
              <a:rPr lang="en-US" sz="1100" dirty="0" smtClean="0">
                <a:hlinkClick r:id="rId10"/>
              </a:rPr>
              <a:t>www.26fruits.co.uk/orange.php</a:t>
            </a:r>
            <a:r>
              <a:rPr lang="en-US" sz="1100" dirty="0" smtClean="0"/>
              <a:t> </a:t>
            </a:r>
            <a:endParaRPr lang="en-US" sz="1100" dirty="0"/>
          </a:p>
          <a:p>
            <a:r>
              <a:rPr lang="en" sz="1100" dirty="0" smtClean="0">
                <a:latin typeface="Calibri Light" panose="020F0302020204030204" pitchFamily="34" charset="0"/>
              </a:rPr>
              <a:t> </a:t>
            </a:r>
            <a:endParaRPr lang="en" sz="1100" dirty="0"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916256" y="159214"/>
            <a:ext cx="7529102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000" dirty="0">
                <a:latin typeface="Calibri Light" panose="020F0302020204030204" pitchFamily="34" charset="0"/>
              </a:rPr>
              <a:t>Why </a:t>
            </a:r>
            <a:r>
              <a:rPr lang="en" sz="3000" dirty="0" smtClean="0">
                <a:latin typeface="Calibri Light" panose="020F0302020204030204" pitchFamily="34" charset="0"/>
              </a:rPr>
              <a:t>Did We </a:t>
            </a:r>
            <a:r>
              <a:rPr lang="en" sz="3000" dirty="0">
                <a:latin typeface="Calibri Light" panose="020F0302020204030204" pitchFamily="34" charset="0"/>
              </a:rPr>
              <a:t>Chose this </a:t>
            </a:r>
            <a:r>
              <a:rPr lang="en" sz="3000" dirty="0" smtClean="0">
                <a:latin typeface="Calibri Light" panose="020F0302020204030204" pitchFamily="34" charset="0"/>
              </a:rPr>
              <a:t>Topic?</a:t>
            </a:r>
            <a:endParaRPr lang="en" sz="3000" dirty="0">
              <a:latin typeface="Calibri Light" panose="020F0302020204030204" pitchFamily="34" charset="0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93625" y="1016614"/>
            <a:ext cx="39270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2400" dirty="0" smtClean="0">
                <a:latin typeface="Calibri Light" panose="020F0302020204030204" pitchFamily="34" charset="0"/>
                <a:ea typeface="Times New Roman"/>
                <a:cs typeface="Times New Roman"/>
                <a:sym typeface="Times New Roman"/>
              </a:rPr>
              <a:t>We wanted to engineer a battery which can </a:t>
            </a:r>
            <a:r>
              <a:rPr lang="en" sz="2400" dirty="0">
                <a:latin typeface="Calibri Light" panose="020F0302020204030204" pitchFamily="34" charset="0"/>
                <a:ea typeface="Times New Roman"/>
                <a:cs typeface="Times New Roman"/>
                <a:sym typeface="Times New Roman"/>
              </a:rPr>
              <a:t>be assembled using local coins and fruits </a:t>
            </a:r>
            <a:r>
              <a:rPr lang="en" sz="2400" dirty="0" smtClean="0">
                <a:latin typeface="Calibri Light" panose="020F0302020204030204" pitchFamily="34" charset="0"/>
                <a:ea typeface="Times New Roman"/>
                <a:cs typeface="Times New Roman"/>
                <a:sym typeface="Times New Roman"/>
              </a:rPr>
              <a:t>(in </a:t>
            </a:r>
            <a:r>
              <a:rPr lang="en" sz="2400" dirty="0">
                <a:latin typeface="Calibri Light" panose="020F0302020204030204" pitchFamily="34" charset="0"/>
                <a:ea typeface="Times New Roman"/>
                <a:cs typeface="Times New Roman"/>
                <a:sym typeface="Times New Roman"/>
              </a:rPr>
              <a:t>a chosen region) that are inexpensive, acidic, and easy to </a:t>
            </a:r>
            <a:r>
              <a:rPr lang="en" sz="2400" dirty="0" smtClean="0">
                <a:latin typeface="Calibri Light" panose="020F0302020204030204" pitchFamily="34" charset="0"/>
                <a:ea typeface="Times New Roman"/>
                <a:cs typeface="Times New Roman"/>
                <a:sym typeface="Times New Roman"/>
              </a:rPr>
              <a:t>find in order to help underdeveloped nations. A little light could go a long way.</a:t>
            </a:r>
            <a:endParaRPr lang="en" sz="2400" dirty="0">
              <a:latin typeface="Calibri Light" panose="020F0302020204030204" pitchFamily="34" charset="0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buNone/>
            </a:pPr>
            <a:endParaRPr sz="2400" dirty="0">
              <a:latin typeface="Calibri Light" panose="020F0302020204030204" pitchFamily="34" charset="0"/>
            </a:endParaRPr>
          </a:p>
        </p:txBody>
      </p:sp>
      <p:pic>
        <p:nvPicPr>
          <p:cNvPr id="38" name="Shape 38"/>
          <p:cNvPicPr preferRelativeResize="0"/>
          <p:nvPr/>
        </p:nvPicPr>
        <p:blipFill rotWithShape="1">
          <a:blip r:embed="rId3">
            <a:alphaModFix/>
          </a:blip>
          <a:srcRect t="20578"/>
          <a:stretch/>
        </p:blipFill>
        <p:spPr>
          <a:xfrm>
            <a:off x="4223800" y="1171253"/>
            <a:ext cx="4760050" cy="3780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488023" y="1135120"/>
            <a:ext cx="5017800" cy="364727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en" sz="2400" dirty="0" smtClean="0">
                <a:latin typeface="Calibri Light" panose="020F0302020204030204" pitchFamily="34" charset="0"/>
                <a:ea typeface="Times New Roman"/>
                <a:cs typeface="Times New Roman"/>
                <a:sym typeface="Times New Roman"/>
              </a:rPr>
              <a:t>create </a:t>
            </a:r>
            <a:r>
              <a:rPr lang="en" sz="2400" dirty="0">
                <a:latin typeface="Calibri Light" panose="020F0302020204030204" pitchFamily="34" charset="0"/>
                <a:ea typeface="Times New Roman"/>
                <a:cs typeface="Times New Roman"/>
                <a:sym typeface="Times New Roman"/>
              </a:rPr>
              <a:t>the most efficient and sustainable battery using coins and various acidic drinks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en" sz="2400" dirty="0">
                <a:latin typeface="Calibri Light" panose="020F0302020204030204" pitchFamily="34" charset="0"/>
                <a:ea typeface="Times New Roman"/>
                <a:cs typeface="Times New Roman"/>
                <a:sym typeface="Times New Roman"/>
              </a:rPr>
              <a:t>design a kit for an unassembled battery that can be shipped to a region where electricity is not </a:t>
            </a:r>
            <a:r>
              <a:rPr lang="en" sz="2400" dirty="0" smtClean="0">
                <a:latin typeface="Calibri Light" panose="020F0302020204030204" pitchFamily="34" charset="0"/>
                <a:ea typeface="Times New Roman"/>
                <a:cs typeface="Times New Roman"/>
                <a:sym typeface="Times New Roman"/>
              </a:rPr>
              <a:t>easily accessible</a:t>
            </a:r>
            <a:endParaRPr lang="en" sz="2400" dirty="0">
              <a:latin typeface="Calibri Light" panose="020F0302020204030204" pitchFamily="34" charset="0"/>
              <a:ea typeface="Times New Roman"/>
              <a:cs typeface="Times New Roman"/>
              <a:sym typeface="Times New Roman"/>
            </a:endParaRP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en" sz="2400" dirty="0">
                <a:latin typeface="Calibri Light" panose="020F0302020204030204" pitchFamily="34" charset="0"/>
                <a:ea typeface="Times New Roman"/>
                <a:cs typeface="Times New Roman"/>
                <a:sym typeface="Times New Roman"/>
              </a:rPr>
              <a:t>reduce the hazardous waste created by batteries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latin typeface="Calibri Light" panose="020F0302020204030204" pitchFamily="34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" name="Shape 44"/>
          <p:cNvPicPr preferRelativeResize="0"/>
          <p:nvPr/>
        </p:nvPicPr>
        <p:blipFill rotWithShape="1">
          <a:blip r:embed="rId3">
            <a:alphaModFix/>
          </a:blip>
          <a:srcRect t="13148"/>
          <a:stretch/>
        </p:blipFill>
        <p:spPr>
          <a:xfrm>
            <a:off x="5801714" y="1202077"/>
            <a:ext cx="2748199" cy="35803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88023" y="327585"/>
            <a:ext cx="8009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ct val="100000"/>
            </a:pPr>
            <a:r>
              <a:rPr lang="en" sz="3600" dirty="0">
                <a:latin typeface="Calibri Light" panose="020F0302020204030204" pitchFamily="34" charset="0"/>
                <a:ea typeface="Times New Roman"/>
                <a:cs typeface="Times New Roman"/>
                <a:sym typeface="Times New Roman"/>
              </a:rPr>
              <a:t>As a team of engineers, our mission is to…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latin typeface="Calibri Light" panose="020F0302020204030204" pitchFamily="34" charset="0"/>
              </a:rPr>
              <a:t>Product Constraints</a:t>
            </a:r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154112" y="1166396"/>
            <a:ext cx="8763857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95300" lvl="0" indent="-4572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400" dirty="0" smtClean="0">
                <a:latin typeface="Calibri Light" panose="020F0302020204030204" pitchFamily="34" charset="0"/>
              </a:rPr>
              <a:t>Create a project having to do with inscreasing the sustainability of energy usage</a:t>
            </a:r>
          </a:p>
          <a:p>
            <a:pPr marL="495300" lvl="0" indent="-4572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400" dirty="0" smtClean="0">
                <a:latin typeface="Calibri Light" panose="020F0302020204030204" pitchFamily="34" charset="0"/>
              </a:rPr>
              <a:t>Acidic fruits mixed with salt must be used to make a battery and power a small light bulb </a:t>
            </a:r>
          </a:p>
          <a:p>
            <a:pPr marL="495300" lvl="0" indent="-4572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400" dirty="0" smtClean="0">
                <a:latin typeface="Calibri Light" panose="020F0302020204030204" pitchFamily="34" charset="0"/>
              </a:rPr>
              <a:t>The battery must be able to light the light bulb for 15 minutes</a:t>
            </a:r>
          </a:p>
          <a:p>
            <a:pPr marL="495300" lvl="0" indent="-4572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400" dirty="0" smtClean="0">
                <a:latin typeface="Calibri Light" panose="020F0302020204030204" pitchFamily="34" charset="0"/>
              </a:rPr>
              <a:t>An accessible, cost efficient package must be made to hold the battery</a:t>
            </a:r>
          </a:p>
          <a:p>
            <a:pPr marL="495300" lvl="0" indent="-4572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400" dirty="0" smtClean="0">
                <a:latin typeface="Calibri Light" panose="020F0302020204030204" pitchFamily="34" charset="0"/>
              </a:rPr>
              <a:t>The battery should be as cost efficient as possible</a:t>
            </a:r>
          </a:p>
          <a:p>
            <a:pPr marL="495300" lvl="0" indent="-4572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" sz="2400" dirty="0"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3529173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latin typeface="Calibri Light" panose="020F0302020204030204" pitchFamily="34" charset="0"/>
              </a:rPr>
              <a:t>Cost </a:t>
            </a:r>
            <a:r>
              <a:rPr lang="en" dirty="0" smtClean="0">
                <a:latin typeface="Calibri Light" panose="020F0302020204030204" pitchFamily="34" charset="0"/>
              </a:rPr>
              <a:t>Analysis</a:t>
            </a:r>
            <a:endParaRPr lang="en" dirty="0">
              <a:latin typeface="Calibri Light" panose="020F03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857351"/>
              </p:ext>
            </p:extLst>
          </p:nvPr>
        </p:nvGraphicFramePr>
        <p:xfrm>
          <a:off x="1053100" y="793506"/>
          <a:ext cx="7037799" cy="3914988"/>
        </p:xfrm>
        <a:graphic>
          <a:graphicData uri="http://schemas.openxmlformats.org/drawingml/2006/table">
            <a:tbl>
              <a:tblPr firstRow="1" firstCol="1" bandRow="1">
                <a:tableStyleId>{327F97BB-C833-4FB7-BDE5-3F7075034690}</a:tableStyleId>
              </a:tblPr>
              <a:tblGrid>
                <a:gridCol w="1505164"/>
                <a:gridCol w="3186441"/>
                <a:gridCol w="2346194"/>
              </a:tblGrid>
              <a:tr h="3262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 Light" panose="020F0302020204030204" pitchFamily="34" charset="0"/>
                        </a:rPr>
                        <a:t>MATERIAL/ITEM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 Light" panose="020F0302020204030204" pitchFamily="34" charset="0"/>
                        </a:rPr>
                        <a:t>COST PER UNIT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 Light" panose="020F0302020204030204" pitchFamily="34" charset="0"/>
                        </a:rPr>
                        <a:t>SOURCE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</a:tr>
              <a:tr h="326249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 Light" panose="020F0302020204030204" pitchFamily="34" charset="0"/>
                        </a:rPr>
                        <a:t>Lemon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 Light" panose="020F0302020204030204" pitchFamily="34" charset="0"/>
                        </a:rPr>
                        <a:t>$1.67 per lemon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 Light" panose="020F0302020204030204" pitchFamily="34" charset="0"/>
                        </a:rPr>
                        <a:t>Amazon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</a:tr>
              <a:tr h="326249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 Light" panose="020F0302020204030204" pitchFamily="34" charset="0"/>
                        </a:rPr>
                        <a:t>Orange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 Light" panose="020F0302020204030204" pitchFamily="34" charset="0"/>
                        </a:rPr>
                        <a:t>$0.62 per </a:t>
                      </a:r>
                      <a:r>
                        <a:rPr lang="en-US" sz="1100" dirty="0" err="1">
                          <a:effectLst/>
                          <a:latin typeface="Calibri Light" panose="020F0302020204030204" pitchFamily="34" charset="0"/>
                        </a:rPr>
                        <a:t>lb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 Light" panose="020F0302020204030204" pitchFamily="34" charset="0"/>
                        </a:rPr>
                        <a:t>Mygofer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</a:tr>
              <a:tr h="326249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 Light" panose="020F0302020204030204" pitchFamily="34" charset="0"/>
                        </a:rPr>
                        <a:t>Grapefruit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 Light" panose="020F0302020204030204" pitchFamily="34" charset="0"/>
                        </a:rPr>
                        <a:t>$0.80 per </a:t>
                      </a:r>
                      <a:r>
                        <a:rPr lang="en-US" sz="1100" dirty="0" err="1">
                          <a:effectLst/>
                          <a:latin typeface="Calibri Light" panose="020F0302020204030204" pitchFamily="34" charset="0"/>
                        </a:rPr>
                        <a:t>lb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 Light" panose="020F0302020204030204" pitchFamily="34" charset="0"/>
                        </a:rPr>
                        <a:t>Mygofer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</a:tr>
              <a:tr h="326249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 Light" panose="020F0302020204030204" pitchFamily="34" charset="0"/>
                        </a:rPr>
                        <a:t>Lime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 Light" panose="020F0302020204030204" pitchFamily="34" charset="0"/>
                        </a:rPr>
                        <a:t>$1.10 per </a:t>
                      </a:r>
                      <a:r>
                        <a:rPr lang="en-US" sz="1100" dirty="0" err="1">
                          <a:effectLst/>
                          <a:latin typeface="Calibri Light" panose="020F0302020204030204" pitchFamily="34" charset="0"/>
                        </a:rPr>
                        <a:t>lb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 Light" panose="020F0302020204030204" pitchFamily="34" charset="0"/>
                        </a:rPr>
                        <a:t>Mygofer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</a:tr>
              <a:tr h="326249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 Light" panose="020F0302020204030204" pitchFamily="34" charset="0"/>
                        </a:rPr>
                        <a:t>Vinegar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 Light" panose="020F0302020204030204" pitchFamily="34" charset="0"/>
                        </a:rPr>
                        <a:t>$1.48 per 32 fl oz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 Light" panose="020F0302020204030204" pitchFamily="34" charset="0"/>
                        </a:rPr>
                        <a:t>Kmart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</a:tr>
              <a:tr h="326249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 Light" panose="020F0302020204030204" pitchFamily="34" charset="0"/>
                        </a:rPr>
                        <a:t>Paper towels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 Light" panose="020F0302020204030204" pitchFamily="34" charset="0"/>
                        </a:rPr>
                        <a:t>$0.74 per roll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 Light" panose="020F0302020204030204" pitchFamily="34" charset="0"/>
                        </a:rPr>
                        <a:t>Walmart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</a:tr>
              <a:tr h="326249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 Light" panose="020F0302020204030204" pitchFamily="34" charset="0"/>
                        </a:rPr>
                        <a:t>Salt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 Light" panose="020F0302020204030204" pitchFamily="34" charset="0"/>
                        </a:rPr>
                        <a:t>$1.19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 Light" panose="020F0302020204030204" pitchFamily="34" charset="0"/>
                        </a:rPr>
                        <a:t>Webstaurantstore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</a:tr>
              <a:tr h="326249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 Light" panose="020F0302020204030204" pitchFamily="34" charset="0"/>
                        </a:rPr>
                        <a:t>Foil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 Light" panose="020F0302020204030204" pitchFamily="34" charset="0"/>
                        </a:rPr>
                        <a:t>$2.79 for 30 </a:t>
                      </a:r>
                      <a:r>
                        <a:rPr lang="en-US" sz="1100" dirty="0" err="1">
                          <a:effectLst/>
                          <a:latin typeface="Calibri Light" panose="020F0302020204030204" pitchFamily="34" charset="0"/>
                        </a:rPr>
                        <a:t>sq</a:t>
                      </a:r>
                      <a:r>
                        <a:rPr lang="en-US" sz="1100" dirty="0"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Calibri Light" panose="020F0302020204030204" pitchFamily="34" charset="0"/>
                        </a:rPr>
                        <a:t>ft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 Light" panose="020F0302020204030204" pitchFamily="34" charset="0"/>
                        </a:rPr>
                        <a:t>Ace Hardware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</a:tr>
              <a:tr h="326249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 Light" panose="020F0302020204030204" pitchFamily="34" charset="0"/>
                        </a:rPr>
                        <a:t>Coins 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 Light" panose="020F0302020204030204" pitchFamily="34" charset="0"/>
                        </a:rPr>
                        <a:t>(reusable)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 Light" panose="020F0302020204030204" pitchFamily="34" charset="0"/>
                        </a:rPr>
                        <a:t>N/A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</a:tr>
              <a:tr h="326249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 Light" panose="020F0302020204030204" pitchFamily="34" charset="0"/>
                        </a:rPr>
                        <a:t>Multimeter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 Light" panose="020F0302020204030204" pitchFamily="34" charset="0"/>
                        </a:rPr>
                        <a:t>$7.88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 Light" panose="020F0302020204030204" pitchFamily="34" charset="0"/>
                        </a:rPr>
                        <a:t>Walmart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</a:tr>
              <a:tr h="326249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 Light" panose="020F0302020204030204" pitchFamily="34" charset="0"/>
                        </a:rPr>
                        <a:t>Total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 Light" panose="020F0302020204030204" pitchFamily="34" charset="0"/>
                        </a:rPr>
                        <a:t>$18.27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 Light" panose="020F0302020204030204" pitchFamily="34" charset="0"/>
                        </a:rPr>
                        <a:t>N/A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17" marR="58217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4799697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Calibri Light" panose="020F0302020204030204" pitchFamily="34" charset="0"/>
              </a:rPr>
              <a:t>Note: Cost per battery when completed will differ when a kit is finalized; however, if one were to use all of these materials, this is the cost</a:t>
            </a:r>
            <a:endParaRPr lang="en-US" sz="1100" dirty="0"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0" y="349321"/>
            <a:ext cx="8940899" cy="62467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>
                <a:latin typeface="Calibri Light" panose="020F0302020204030204" pitchFamily="34" charset="0"/>
              </a:rPr>
              <a:t>How do you make a sustainable battery?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389800" y="1165575"/>
            <a:ext cx="5635499" cy="376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latin typeface="Calibri Light" panose="020F0302020204030204" pitchFamily="34" charset="0"/>
              </a:rPr>
              <a:t>You can make a battery by soaking a paper towel into a acidic solution mixed with salt. You will then layer tinfoil, paper towel, and a coin in that order until you have reached your desired amount of layers. </a:t>
            </a:r>
          </a:p>
        </p:txBody>
      </p:sp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075" y="1261675"/>
            <a:ext cx="2286000" cy="347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latin typeface="Calibri Light" panose="020F0302020204030204" pitchFamily="34" charset="0"/>
              </a:rPr>
              <a:t>Procedure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57200" y="93280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1400" dirty="0">
                <a:latin typeface="Calibri Light" panose="020F0302020204030204" pitchFamily="34" charset="0"/>
              </a:rPr>
              <a:t>cut 20 pieces of foil and paper towel to shape quarter</a:t>
            </a: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1400" dirty="0">
                <a:latin typeface="Calibri Light" panose="020F0302020204030204" pitchFamily="34" charset="0"/>
              </a:rPr>
              <a:t>gather 20 quarters made with same composition of metals </a:t>
            </a: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1400" dirty="0">
                <a:latin typeface="Calibri Light" panose="020F0302020204030204" pitchFamily="34" charset="0"/>
              </a:rPr>
              <a:t>create acid solutions by mixing 0.2g of salt with 10 ml of each fruit juice, place salt and juice in a 50 ml glass beaker</a:t>
            </a: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1400" dirty="0">
                <a:latin typeface="Calibri Light" panose="020F0302020204030204" pitchFamily="34" charset="0"/>
              </a:rPr>
              <a:t>stir each solution using a glass stir rod until salt dissolves (make sure glass stir rod is wiped before stirring each solution)</a:t>
            </a: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1400" dirty="0">
                <a:latin typeface="Calibri Light" panose="020F0302020204030204" pitchFamily="34" charset="0"/>
              </a:rPr>
              <a:t>place 1 piece of cut paper towel into beaker of vinegar solution</a:t>
            </a: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1400" dirty="0">
                <a:latin typeface="Calibri Light" panose="020F0302020204030204" pitchFamily="34" charset="0"/>
              </a:rPr>
              <a:t>extract paper towel piece using tweezers after it is fully soaked in the solution </a:t>
            </a: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1400" dirty="0">
                <a:latin typeface="Calibri Light" panose="020F0302020204030204" pitchFamily="34" charset="0"/>
              </a:rPr>
              <a:t>place soaked paper towel piece on top of 1 cut foil piece</a:t>
            </a: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1400" dirty="0">
                <a:latin typeface="Calibri Light" panose="020F0302020204030204" pitchFamily="34" charset="0"/>
              </a:rPr>
              <a:t>place 1 coin on top of soaked paper towel piece</a:t>
            </a: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1400" dirty="0">
                <a:latin typeface="Calibri Light" panose="020F0302020204030204" pitchFamily="34" charset="0"/>
              </a:rPr>
              <a:t>repeat steps 5-8 until 4 of paper towel pieces , foil pieces, and coins are used</a:t>
            </a: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1400" dirty="0">
                <a:latin typeface="Calibri Light" panose="020F0302020204030204" pitchFamily="34" charset="0"/>
              </a:rPr>
              <a:t>use voltage monitor to read the voltage of battery by placing 1 wire on one side of battery, and 1 wire on other side of battery</a:t>
            </a: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1400" dirty="0">
                <a:latin typeface="Calibri Light" panose="020F0302020204030204" pitchFamily="34" charset="0"/>
              </a:rPr>
              <a:t>record voltage under 20m in data table</a:t>
            </a: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1400" dirty="0">
                <a:latin typeface="Calibri Light" panose="020F0302020204030204" pitchFamily="34" charset="0"/>
              </a:rPr>
              <a:t>repeat steps 5-11 testing the lime solution, lemon solution, grapefruit solution, and orange solution with 4 quarters each</a:t>
            </a: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1400" dirty="0">
                <a:latin typeface="Calibri Light" panose="020F0302020204030204" pitchFamily="34" charset="0"/>
              </a:rPr>
              <a:t>repeat steps 1-12 using pennies, dimes, and other coins instead of quarters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082" y="-2"/>
            <a:ext cx="2283147" cy="1712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0472"/>
            <a:ext cx="2297130" cy="1738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092" y="3390472"/>
            <a:ext cx="2317962" cy="17384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130" y="3390472"/>
            <a:ext cx="2317961" cy="1738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54" y="3390473"/>
            <a:ext cx="2210946" cy="1753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13968" cy="1735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14" y="-2"/>
            <a:ext cx="2313968" cy="1712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968" y="0"/>
            <a:ext cx="2283146" cy="17123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43557" y="2202105"/>
            <a:ext cx="4907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Arial Black" panose="020B0A04020102020204" pitchFamily="34" charset="0"/>
              </a:rPr>
              <a:t>Experiment in Action</a:t>
            </a:r>
            <a:endParaRPr lang="en-US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820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0" y="48242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000" dirty="0">
                <a:latin typeface="Calibri Light" panose="020F0302020204030204" pitchFamily="34" charset="0"/>
              </a:rPr>
              <a:t>Ranges of Energy Produced by Different Combinations of Coins and Acids (V)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457200" y="4401875"/>
            <a:ext cx="8229600" cy="524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1400" dirty="0">
                <a:latin typeface="Calibri Light" panose="020F0302020204030204" pitchFamily="34" charset="0"/>
              </a:rPr>
              <a:t>(The ranges are written from largest to smallest since the voltage decreased over time)</a:t>
            </a:r>
          </a:p>
        </p:txBody>
      </p:sp>
      <p:graphicFrame>
        <p:nvGraphicFramePr>
          <p:cNvPr id="76" name="Shape 76"/>
          <p:cNvGraphicFramePr/>
          <p:nvPr>
            <p:extLst>
              <p:ext uri="{D42A27DB-BD31-4B8C-83A1-F6EECF244321}">
                <p14:modId xmlns:p14="http://schemas.microsoft.com/office/powerpoint/2010/main" val="3587409527"/>
              </p:ext>
            </p:extLst>
          </p:nvPr>
        </p:nvGraphicFramePr>
        <p:xfrm>
          <a:off x="457198" y="1484206"/>
          <a:ext cx="8313822" cy="242379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1385637"/>
                <a:gridCol w="1385637"/>
                <a:gridCol w="1385637"/>
                <a:gridCol w="1385637"/>
                <a:gridCol w="1255296"/>
                <a:gridCol w="1515978"/>
              </a:tblGrid>
              <a:tr h="62132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 b="1" dirty="0"/>
                        <a:t>Type of Coin</a:t>
                      </a:r>
                      <a:endParaRPr lang="en" b="1" dirty="0">
                        <a:latin typeface="Calibri Light" panose="020F03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 b="1" dirty="0"/>
                        <a:t>Vinegar</a:t>
                      </a:r>
                      <a:endParaRPr lang="en" b="1" dirty="0">
                        <a:latin typeface="Calibri Light" panose="020F03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 b="1" dirty="0"/>
                        <a:t>Lime Juice</a:t>
                      </a:r>
                      <a:endParaRPr lang="en" b="1" dirty="0">
                        <a:latin typeface="Calibri Light" panose="020F03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 b="1" dirty="0"/>
                        <a:t>Lemon Juice</a:t>
                      </a:r>
                      <a:endParaRPr lang="en" b="1" dirty="0">
                        <a:latin typeface="Calibri Light" panose="020F03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 b="1" dirty="0"/>
                        <a:t>Orange Juice</a:t>
                      </a:r>
                      <a:endParaRPr lang="en" b="1" dirty="0">
                        <a:latin typeface="Calibri Light" panose="020F03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 b="1" dirty="0"/>
                        <a:t>Grapefruit Juice</a:t>
                      </a:r>
                      <a:endParaRPr lang="en" b="1" dirty="0">
                        <a:latin typeface="Calibri Light" panose="020F0302020204030204" pitchFamily="34" charset="0"/>
                      </a:endParaRPr>
                    </a:p>
                  </a:txBody>
                  <a:tcPr marL="91425" marR="91425" marT="91425" marB="91425"/>
                </a:tc>
              </a:tr>
              <a:tr h="600825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US Quarter</a:t>
                      </a:r>
                      <a:endParaRPr lang="en">
                        <a:latin typeface="Calibri Light" panose="020F03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1.08 V</a:t>
                      </a:r>
                      <a:endParaRPr lang="en">
                        <a:latin typeface="Calibri Light" panose="020F03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0.88-0.61 V</a:t>
                      </a:r>
                      <a:endParaRPr lang="en">
                        <a:latin typeface="Calibri Light" panose="020F03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 dirty="0"/>
                        <a:t>1.60-1.15 V</a:t>
                      </a:r>
                      <a:endParaRPr lang="en" dirty="0">
                        <a:latin typeface="Calibri Light" panose="020F03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0.90-0.84 V</a:t>
                      </a:r>
                      <a:endParaRPr lang="en">
                        <a:latin typeface="Calibri Light" panose="020F03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 dirty="0"/>
                        <a:t>2.50-1.00 V</a:t>
                      </a:r>
                      <a:endParaRPr lang="en" b="1" i="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91425" marR="91425" marT="91425" marB="91425">
                    <a:solidFill>
                      <a:srgbClr val="FFC000"/>
                    </a:solidFill>
                  </a:tcPr>
                </a:tc>
              </a:tr>
              <a:tr h="600825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US Penny</a:t>
                      </a:r>
                      <a:endParaRPr lang="en">
                        <a:latin typeface="Calibri Light" panose="020F03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1.00-0.38 V</a:t>
                      </a:r>
                      <a:endParaRPr lang="en">
                        <a:latin typeface="Calibri Light" panose="020F03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1.14-1.11 V</a:t>
                      </a:r>
                      <a:endParaRPr lang="en">
                        <a:latin typeface="Calibri Light" panose="020F03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0.03-0.01 V</a:t>
                      </a:r>
                      <a:endParaRPr lang="en">
                        <a:latin typeface="Calibri Light" panose="020F03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1.40-1.02 V</a:t>
                      </a:r>
                      <a:endParaRPr lang="en">
                        <a:latin typeface="Calibri Light" panose="020F03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0.88-0.54 V</a:t>
                      </a:r>
                      <a:endParaRPr lang="en">
                        <a:latin typeface="Calibri Light" panose="020F0302020204030204" pitchFamily="34" charset="0"/>
                      </a:endParaRPr>
                    </a:p>
                  </a:txBody>
                  <a:tcPr marL="91425" marR="91425" marT="91425" marB="91425"/>
                </a:tc>
              </a:tr>
              <a:tr h="600825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 dirty="0"/>
                        <a:t>US Dime</a:t>
                      </a:r>
                      <a:endParaRPr lang="en" dirty="0">
                        <a:latin typeface="Calibri Light" panose="020F03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0.12-.10 V</a:t>
                      </a:r>
                      <a:endParaRPr lang="en">
                        <a:latin typeface="Calibri Light" panose="020F03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0.69 V</a:t>
                      </a:r>
                      <a:endParaRPr lang="en">
                        <a:latin typeface="Calibri Light" panose="020F03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0.46-0.19 V</a:t>
                      </a:r>
                      <a:endParaRPr lang="en">
                        <a:latin typeface="Calibri Light" panose="020F03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 dirty="0"/>
                        <a:t>0.05-0.00 V</a:t>
                      </a:r>
                      <a:endParaRPr lang="en" dirty="0">
                        <a:latin typeface="Calibri Light" panose="020F03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 dirty="0"/>
                        <a:t>0.29-0.17 V</a:t>
                      </a:r>
                      <a:endParaRPr lang="en" dirty="0">
                        <a:latin typeface="Calibri Light" panose="020F0302020204030204" pitchFamily="34" charset="0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208</TotalTime>
  <Words>831</Words>
  <Application>Microsoft Office PowerPoint</Application>
  <PresentationFormat>On-screen Show (16:9)</PresentationFormat>
  <Paragraphs>130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Arial Black</vt:lpstr>
      <vt:lpstr>Calibri Light</vt:lpstr>
      <vt:lpstr>Cambria Math</vt:lpstr>
      <vt:lpstr>Courier New</vt:lpstr>
      <vt:lpstr>Times New Roman</vt:lpstr>
      <vt:lpstr>Trebuchet MS</vt:lpstr>
      <vt:lpstr>Tw Cen MT</vt:lpstr>
      <vt:lpstr>simple-light</vt:lpstr>
      <vt:lpstr>Circuit</vt:lpstr>
      <vt:lpstr>Sustainable Batteries</vt:lpstr>
      <vt:lpstr>Why Did We Chose this Topic?</vt:lpstr>
      <vt:lpstr>PowerPoint Presentation</vt:lpstr>
      <vt:lpstr>Product Constraints</vt:lpstr>
      <vt:lpstr>Cost Analysis</vt:lpstr>
      <vt:lpstr>How do you make a sustainable battery?</vt:lpstr>
      <vt:lpstr>Procedure</vt:lpstr>
      <vt:lpstr>PowerPoint Presentation</vt:lpstr>
      <vt:lpstr>Ranges of Energy Produced by Different Combinations of Coins and Acids (V)</vt:lpstr>
      <vt:lpstr>Visual Representations of Data</vt:lpstr>
      <vt:lpstr>Visual Representations Continued</vt:lpstr>
      <vt:lpstr>Observations from Data</vt:lpstr>
      <vt:lpstr>Final Observations</vt:lpstr>
      <vt:lpstr>PowerPoint Presentation</vt:lpstr>
      <vt:lpstr>Works Cited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Batteries</dc:title>
  <dc:creator>Orlinsky, Alexandra</dc:creator>
  <cp:lastModifiedBy>Askew, Sally</cp:lastModifiedBy>
  <cp:revision>20</cp:revision>
  <dcterms:modified xsi:type="dcterms:W3CDTF">2015-09-09T15:38:26Z</dcterms:modified>
</cp:coreProperties>
</file>