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Source Code Pro" panose="020B0604020202020204" charset="0"/>
      <p:regular r:id="rId14"/>
      <p:bold r:id="rId15"/>
    </p:embeddedFont>
    <p:embeddedFont>
      <p:font typeface="Amatic SC" panose="020B0604020202020204"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58" y="36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62743559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05277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5837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70104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708979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01442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6905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40753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55809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21961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31534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67699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311700" y="392150"/>
            <a:ext cx="8520599" cy="2690399"/>
          </a:xfrm>
          <a:prstGeom prst="rect">
            <a:avLst/>
          </a:prstGeom>
        </p:spPr>
        <p:txBody>
          <a:bodyPr lIns="91425" tIns="91425" rIns="91425" bIns="91425" anchor="ctr" anchorCtr="0"/>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a:endParaRPr/>
          </a:p>
        </p:txBody>
      </p:sp>
      <p:sp>
        <p:nvSpPr>
          <p:cNvPr id="12" name="Shape 12"/>
          <p:cNvSpPr txBox="1">
            <a:spLocks noGrp="1"/>
          </p:cNvSpPr>
          <p:nvPr>
            <p:ph type="subTitle" idx="1"/>
          </p:nvPr>
        </p:nvSpPr>
        <p:spPr>
          <a:xfrm>
            <a:off x="311700" y="3890400"/>
            <a:ext cx="8520599" cy="706200"/>
          </a:xfrm>
          <a:prstGeom prst="rect">
            <a:avLst/>
          </a:prstGeom>
        </p:spPr>
        <p:txBody>
          <a:bodyPr lIns="91425" tIns="91425" rIns="91425" bIns="91425" anchor="ctr" anchorCtr="0"/>
          <a:lstStyle>
            <a:lvl1pPr lvl="0" algn="ctr">
              <a:lnSpc>
                <a:spcPct val="100000"/>
              </a:lnSpc>
              <a:spcBef>
                <a:spcPts val="0"/>
              </a:spcBef>
              <a:spcAft>
                <a:spcPts val="0"/>
              </a:spcAft>
              <a:buClr>
                <a:schemeClr val="accent1"/>
              </a:buClr>
              <a:buSzPct val="100000"/>
              <a:buNone/>
              <a:defRPr sz="2100" b="1">
                <a:solidFill>
                  <a:schemeClr val="accent1"/>
                </a:solidFill>
              </a:defRPr>
            </a:lvl1pPr>
            <a:lvl2pPr lvl="1" algn="ctr">
              <a:lnSpc>
                <a:spcPct val="100000"/>
              </a:lnSpc>
              <a:spcBef>
                <a:spcPts val="0"/>
              </a:spcBef>
              <a:spcAft>
                <a:spcPts val="0"/>
              </a:spcAft>
              <a:buClr>
                <a:schemeClr val="accent1"/>
              </a:buClr>
              <a:buSzPct val="100000"/>
              <a:buNone/>
              <a:defRPr sz="2100" b="1">
                <a:solidFill>
                  <a:schemeClr val="accent1"/>
                </a:solidFill>
              </a:defRPr>
            </a:lvl2pPr>
            <a:lvl3pPr lvl="2" algn="ctr">
              <a:lnSpc>
                <a:spcPct val="100000"/>
              </a:lnSpc>
              <a:spcBef>
                <a:spcPts val="0"/>
              </a:spcBef>
              <a:spcAft>
                <a:spcPts val="0"/>
              </a:spcAft>
              <a:buClr>
                <a:schemeClr val="accent1"/>
              </a:buClr>
              <a:buSzPct val="100000"/>
              <a:buNone/>
              <a:defRPr sz="2100" b="1">
                <a:solidFill>
                  <a:schemeClr val="accent1"/>
                </a:solidFill>
              </a:defRPr>
            </a:lvl3pPr>
            <a:lvl4pPr lvl="3" algn="ctr">
              <a:lnSpc>
                <a:spcPct val="100000"/>
              </a:lnSpc>
              <a:spcBef>
                <a:spcPts val="0"/>
              </a:spcBef>
              <a:spcAft>
                <a:spcPts val="0"/>
              </a:spcAft>
              <a:buClr>
                <a:schemeClr val="accent1"/>
              </a:buClr>
              <a:buSzPct val="100000"/>
              <a:buNone/>
              <a:defRPr sz="2100" b="1">
                <a:solidFill>
                  <a:schemeClr val="accent1"/>
                </a:solidFill>
              </a:defRPr>
            </a:lvl4pPr>
            <a:lvl5pPr lvl="4" algn="ctr">
              <a:lnSpc>
                <a:spcPct val="100000"/>
              </a:lnSpc>
              <a:spcBef>
                <a:spcPts val="0"/>
              </a:spcBef>
              <a:spcAft>
                <a:spcPts val="0"/>
              </a:spcAft>
              <a:buClr>
                <a:schemeClr val="accent1"/>
              </a:buClr>
              <a:buSzPct val="100000"/>
              <a:buNone/>
              <a:defRPr sz="2100" b="1">
                <a:solidFill>
                  <a:schemeClr val="accent1"/>
                </a:solidFill>
              </a:defRPr>
            </a:lvl5pPr>
            <a:lvl6pPr lvl="5" algn="ctr">
              <a:lnSpc>
                <a:spcPct val="100000"/>
              </a:lnSpc>
              <a:spcBef>
                <a:spcPts val="0"/>
              </a:spcBef>
              <a:spcAft>
                <a:spcPts val="0"/>
              </a:spcAft>
              <a:buClr>
                <a:schemeClr val="accent1"/>
              </a:buClr>
              <a:buSzPct val="100000"/>
              <a:buNone/>
              <a:defRPr sz="2100" b="1">
                <a:solidFill>
                  <a:schemeClr val="accent1"/>
                </a:solidFill>
              </a:defRPr>
            </a:lvl6pPr>
            <a:lvl7pPr lvl="6" algn="ctr">
              <a:lnSpc>
                <a:spcPct val="100000"/>
              </a:lnSpc>
              <a:spcBef>
                <a:spcPts val="0"/>
              </a:spcBef>
              <a:spcAft>
                <a:spcPts val="0"/>
              </a:spcAft>
              <a:buClr>
                <a:schemeClr val="accent1"/>
              </a:buClr>
              <a:buSzPct val="100000"/>
              <a:buNone/>
              <a:defRPr sz="2100" b="1">
                <a:solidFill>
                  <a:schemeClr val="accent1"/>
                </a:solidFill>
              </a:defRPr>
            </a:lvl7pPr>
            <a:lvl8pPr lvl="7" algn="ctr">
              <a:lnSpc>
                <a:spcPct val="100000"/>
              </a:lnSpc>
              <a:spcBef>
                <a:spcPts val="0"/>
              </a:spcBef>
              <a:spcAft>
                <a:spcPts val="0"/>
              </a:spcAft>
              <a:buClr>
                <a:schemeClr val="accent1"/>
              </a:buClr>
              <a:buSzPct val="100000"/>
              <a:buNone/>
              <a:defRPr sz="2100" b="1">
                <a:solidFill>
                  <a:schemeClr val="accent1"/>
                </a:solidFill>
              </a:defRPr>
            </a:lvl8pPr>
            <a:lvl9pPr lvl="8"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3" name="Shape 1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599" cy="19818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48" name="Shape 48"/>
          <p:cNvSpPr txBox="1">
            <a:spLocks noGrp="1"/>
          </p:cNvSpPr>
          <p:nvPr>
            <p:ph type="body" idx="1"/>
          </p:nvPr>
        </p:nvSpPr>
        <p:spPr>
          <a:xfrm>
            <a:off x="311700" y="3304625"/>
            <a:ext cx="8520599" cy="1300800"/>
          </a:xfrm>
          <a:prstGeom prst="rect">
            <a:avLst/>
          </a:prstGeom>
        </p:spPr>
        <p:txBody>
          <a:bodyPr lIns="91425" tIns="91425" rIns="91425" bIns="91425" anchor="t" anchorCtr="0"/>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a:endParaRPr/>
          </a:p>
        </p:txBody>
      </p:sp>
      <p:sp>
        <p:nvSpPr>
          <p:cNvPr id="49" name="Shape 4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499" cy="3538499"/>
          </a:xfrm>
          <a:prstGeom prst="rect">
            <a:avLst/>
          </a:prstGeom>
          <a:solidFill>
            <a:srgbClr val="FFFFFF"/>
          </a:solidFill>
        </p:spPr>
        <p:txBody>
          <a:bodyPr lIns="91425" tIns="91425" rIns="91425" bIns="91425" anchor="ctr"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6" name="Shape 1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599" cy="800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228675"/>
            <a:ext cx="8520599" cy="33401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599" cy="800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8675"/>
            <a:ext cx="3999899" cy="33401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228675"/>
            <a:ext cx="3999899" cy="33401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lIns="91425" tIns="91425" rIns="91425" bIns="91425" anchor="t"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28" name="Shape 2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1" name="Shape 31"/>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a:endParaRPr/>
          </a:p>
        </p:txBody>
      </p:sp>
      <p:sp>
        <p:nvSpPr>
          <p:cNvPr id="35" name="Shape 3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25"/>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081400"/>
            <a:ext cx="4045199" cy="17103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40" name="Shape 40"/>
          <p:cNvSpPr txBox="1">
            <a:spLocks noGrp="1"/>
          </p:cNvSpPr>
          <p:nvPr>
            <p:ph type="subTitle" idx="1"/>
          </p:nvPr>
        </p:nvSpPr>
        <p:spPr>
          <a:xfrm>
            <a:off x="265500" y="2845222"/>
            <a:ext cx="4045199" cy="1345500"/>
          </a:xfrm>
          <a:prstGeom prst="rect">
            <a:avLst/>
          </a:prstGeom>
        </p:spPr>
        <p:txBody>
          <a:bodyPr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2" name="Shape 4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799"/>
          </a:xfrm>
          <a:prstGeom prst="rect">
            <a:avLst/>
          </a:prstGeom>
        </p:spPr>
        <p:txBody>
          <a:bodyPr lIns="91425" tIns="91425" rIns="91425" bIns="91425" anchor="ctr" anchorCtr="0"/>
          <a:lstStyle>
            <a:lvl1pPr lvl="0">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599" cy="800999"/>
          </a:xfrm>
          <a:prstGeom prst="rect">
            <a:avLst/>
          </a:prstGeom>
          <a:noFill/>
          <a:ln>
            <a:noFill/>
          </a:ln>
        </p:spPr>
        <p:txBody>
          <a:bodyPr lIns="91425" tIns="91425" rIns="91425" bIns="91425" anchor="t" anchorCtr="0"/>
          <a:lstStyle>
            <a:lvl1pPr lvl="0">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599" cy="3340199"/>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endParaRPr lang="en"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dkGJIIdQQI8"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fractalus.com/kerry/tutorials/hilbert/hilbert-tutorial.html"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https://en.wikipedia.org/wiki/Hilbert_curve" TargetMode="External"/><Relationship Id="rId5" Type="http://schemas.openxmlformats.org/officeDocument/2006/relationships/hyperlink" Target="http://mathworld.wolfram.com/HilbertCurve.html" TargetMode="External"/><Relationship Id="rId4" Type="http://schemas.openxmlformats.org/officeDocument/2006/relationships/hyperlink" Target="https://en.wikipedia.org/wiki/David_Hilber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392150"/>
            <a:ext cx="8520599" cy="2690399"/>
          </a:xfrm>
          <a:prstGeom prst="rect">
            <a:avLst/>
          </a:prstGeom>
        </p:spPr>
        <p:txBody>
          <a:bodyPr lIns="91425" tIns="91425" rIns="91425" bIns="91425" anchor="ctr" anchorCtr="0">
            <a:noAutofit/>
          </a:bodyPr>
          <a:lstStyle/>
          <a:p>
            <a:pPr lvl="0">
              <a:spcBef>
                <a:spcPts val="0"/>
              </a:spcBef>
              <a:buNone/>
            </a:pPr>
            <a:r>
              <a:rPr lang="en"/>
              <a:t>Hilbert Curves </a:t>
            </a:r>
          </a:p>
        </p:txBody>
      </p:sp>
      <p:sp>
        <p:nvSpPr>
          <p:cNvPr id="57" name="Shape 57"/>
          <p:cNvSpPr txBox="1">
            <a:spLocks noGrp="1"/>
          </p:cNvSpPr>
          <p:nvPr>
            <p:ph type="subTitle" idx="1"/>
          </p:nvPr>
        </p:nvSpPr>
        <p:spPr>
          <a:xfrm>
            <a:off x="311700" y="3890400"/>
            <a:ext cx="8520599" cy="706200"/>
          </a:xfrm>
          <a:prstGeom prst="rect">
            <a:avLst/>
          </a:prstGeom>
        </p:spPr>
        <p:txBody>
          <a:bodyPr lIns="91425" tIns="91425" rIns="91425" bIns="91425" anchor="ctr" anchorCtr="0">
            <a:noAutofit/>
          </a:bodyPr>
          <a:lstStyle/>
          <a:p>
            <a:pPr lvl="0">
              <a:spcBef>
                <a:spcPts val="0"/>
              </a:spcBef>
              <a:buNone/>
            </a:pPr>
            <a:r>
              <a:rPr lang="en"/>
              <a:t>By: Alex Rubin &amp; Isabelle Alfriend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lvl="0">
              <a:spcBef>
                <a:spcPts val="0"/>
              </a:spcBef>
              <a:buNone/>
            </a:pPr>
            <a:r>
              <a:rPr lang="en"/>
              <a:t>Watch this!</a:t>
            </a:r>
          </a:p>
        </p:txBody>
      </p:sp>
      <p:sp>
        <p:nvSpPr>
          <p:cNvPr id="117" name="Shape 117"/>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https://www.youtube.com/watch?v=dkGJIIdQQI8</a:t>
            </a:r>
            <a:r>
              <a:rPr lang="en"/>
              <a: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lvl="0">
              <a:spcBef>
                <a:spcPts val="0"/>
              </a:spcBef>
              <a:buNone/>
            </a:pPr>
            <a:endParaRPr/>
          </a:p>
        </p:txBody>
      </p:sp>
      <p:sp>
        <p:nvSpPr>
          <p:cNvPr id="123" name="Shape 123"/>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lvl="0" rtl="0">
              <a:spcBef>
                <a:spcPts val="0"/>
              </a:spcBef>
              <a:buNone/>
            </a:pPr>
            <a:r>
              <a:rPr lang="en" u="sng">
                <a:solidFill>
                  <a:schemeClr val="hlink"/>
                </a:solidFill>
                <a:hlinkClick r:id="rId3"/>
              </a:rPr>
              <a:t>https://www.fractalus.com/kerry/tutorials/hilbert/hilbert-tutorial.html</a:t>
            </a:r>
          </a:p>
          <a:p>
            <a:pPr lvl="0" rtl="0">
              <a:spcBef>
                <a:spcPts val="0"/>
              </a:spcBef>
              <a:buNone/>
            </a:pPr>
            <a:r>
              <a:rPr lang="en" u="sng">
                <a:solidFill>
                  <a:schemeClr val="hlink"/>
                </a:solidFill>
                <a:hlinkClick r:id="rId4"/>
              </a:rPr>
              <a:t>https://en.wikipedia.org/wiki/David_Hilbert</a:t>
            </a:r>
          </a:p>
          <a:p>
            <a:pPr lvl="0" rtl="0">
              <a:spcBef>
                <a:spcPts val="0"/>
              </a:spcBef>
              <a:buNone/>
            </a:pPr>
            <a:r>
              <a:rPr lang="en" u="sng">
                <a:solidFill>
                  <a:schemeClr val="hlink"/>
                </a:solidFill>
                <a:hlinkClick r:id="rId5"/>
              </a:rPr>
              <a:t>http://mathworld.wolfram.com/HilbertCurve.html</a:t>
            </a:r>
          </a:p>
          <a:p>
            <a:pPr lvl="0" rtl="0">
              <a:spcBef>
                <a:spcPts val="0"/>
              </a:spcBef>
              <a:buNone/>
            </a:pPr>
            <a:r>
              <a:rPr lang="en" u="sng">
                <a:solidFill>
                  <a:schemeClr val="hlink"/>
                </a:solidFill>
                <a:hlinkClick r:id="rId6"/>
              </a:rPr>
              <a:t>https://en.wikipedia.org/wiki/Hilbert_curve</a:t>
            </a:r>
          </a:p>
          <a:p>
            <a:pPr lvl="0">
              <a:spcBef>
                <a:spcPts val="0"/>
              </a:spcBef>
              <a:buNone/>
            </a:pP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311700" y="392150"/>
            <a:ext cx="8520599" cy="2690399"/>
          </a:xfrm>
          <a:prstGeom prst="rect">
            <a:avLst/>
          </a:prstGeom>
        </p:spPr>
        <p:txBody>
          <a:bodyPr lIns="91425" tIns="91425" rIns="91425" bIns="91425" anchor="ctr" anchorCtr="0">
            <a:noAutofit/>
          </a:bodyPr>
          <a:lstStyle/>
          <a:p>
            <a:pPr lvl="0" rtl="0">
              <a:spcBef>
                <a:spcPts val="0"/>
              </a:spcBef>
              <a:buNone/>
            </a:pPr>
            <a:r>
              <a:rPr lang="en"/>
              <a:t>Investigation Question:</a:t>
            </a:r>
          </a:p>
        </p:txBody>
      </p:sp>
      <p:sp>
        <p:nvSpPr>
          <p:cNvPr id="63" name="Shape 63"/>
          <p:cNvSpPr txBox="1">
            <a:spLocks noGrp="1"/>
          </p:cNvSpPr>
          <p:nvPr>
            <p:ph type="subTitle" idx="1"/>
          </p:nvPr>
        </p:nvSpPr>
        <p:spPr>
          <a:xfrm>
            <a:off x="623400" y="3961200"/>
            <a:ext cx="8520599" cy="706200"/>
          </a:xfrm>
          <a:prstGeom prst="rect">
            <a:avLst/>
          </a:prstGeom>
        </p:spPr>
        <p:txBody>
          <a:bodyPr lIns="91425" tIns="91425" rIns="91425" bIns="91425" anchor="ctr" anchorCtr="0">
            <a:noAutofit/>
          </a:bodyPr>
          <a:lstStyle/>
          <a:p>
            <a:pPr lvl="0" rtl="0">
              <a:spcBef>
                <a:spcPts val="0"/>
              </a:spcBef>
              <a:buNone/>
            </a:pPr>
            <a:r>
              <a:rPr lang="en" sz="3600"/>
              <a:t>Who is Hilbert and what are his contributions to geometry?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lvl="0">
              <a:spcBef>
                <a:spcPts val="0"/>
              </a:spcBef>
              <a:buNone/>
            </a:pPr>
            <a:r>
              <a:rPr lang="en"/>
              <a:t>David Hilbert  </a:t>
            </a:r>
          </a:p>
        </p:txBody>
      </p:sp>
      <p:sp>
        <p:nvSpPr>
          <p:cNvPr id="69" name="Shape 69"/>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marL="457200" lvl="0" indent="-381000" rtl="0">
              <a:spcBef>
                <a:spcPts val="0"/>
              </a:spcBef>
              <a:buClr>
                <a:srgbClr val="252525"/>
              </a:buClr>
              <a:buSzPct val="100000"/>
              <a:buFont typeface="Amatic SC"/>
            </a:pPr>
            <a:r>
              <a:rPr lang="en" sz="2400" b="1">
                <a:solidFill>
                  <a:srgbClr val="252525"/>
                </a:solidFill>
                <a:highlight>
                  <a:srgbClr val="FFFFFF"/>
                </a:highlight>
                <a:latin typeface="Amatic SC"/>
                <a:ea typeface="Amatic SC"/>
                <a:cs typeface="Amatic SC"/>
                <a:sym typeface="Amatic SC"/>
              </a:rPr>
              <a:t>January 23 1862 - February 14 1943</a:t>
            </a:r>
          </a:p>
          <a:p>
            <a:pPr marL="457200" lvl="0" indent="-381000" rtl="0">
              <a:spcBef>
                <a:spcPts val="0"/>
              </a:spcBef>
              <a:buClr>
                <a:srgbClr val="252525"/>
              </a:buClr>
              <a:buSzPct val="100000"/>
              <a:buFont typeface="Amatic SC"/>
            </a:pPr>
            <a:r>
              <a:rPr lang="en" sz="2400" b="1">
                <a:solidFill>
                  <a:srgbClr val="252525"/>
                </a:solidFill>
                <a:highlight>
                  <a:srgbClr val="FFFFFF"/>
                </a:highlight>
                <a:latin typeface="Amatic SC"/>
                <a:ea typeface="Amatic SC"/>
                <a:cs typeface="Amatic SC"/>
                <a:sym typeface="Amatic SC"/>
              </a:rPr>
              <a:t>German Mathematician </a:t>
            </a:r>
          </a:p>
          <a:p>
            <a:pPr marL="457200" lvl="0" indent="-381000" rtl="0">
              <a:spcBef>
                <a:spcPts val="0"/>
              </a:spcBef>
              <a:buClr>
                <a:srgbClr val="252525"/>
              </a:buClr>
              <a:buSzPct val="100000"/>
              <a:buFont typeface="Amatic SC"/>
            </a:pPr>
            <a:r>
              <a:rPr lang="en" sz="2400" b="1">
                <a:solidFill>
                  <a:srgbClr val="252525"/>
                </a:solidFill>
                <a:highlight>
                  <a:srgbClr val="FFFFFF"/>
                </a:highlight>
                <a:latin typeface="Amatic SC"/>
                <a:ea typeface="Amatic SC"/>
                <a:cs typeface="Amatic SC"/>
                <a:sym typeface="Amatic SC"/>
              </a:rPr>
              <a:t>he is known as one of the most influential mathematicians of the 19th and early 20th centuries </a:t>
            </a:r>
          </a:p>
          <a:p>
            <a:pPr marL="457200" lvl="0" indent="-381000" rtl="0">
              <a:spcBef>
                <a:spcPts val="0"/>
              </a:spcBef>
              <a:buClr>
                <a:srgbClr val="252525"/>
              </a:buClr>
              <a:buSzPct val="100000"/>
              <a:buFont typeface="Amatic SC"/>
            </a:pPr>
            <a:r>
              <a:rPr lang="en" sz="2400" b="1">
                <a:solidFill>
                  <a:srgbClr val="252525"/>
                </a:solidFill>
                <a:highlight>
                  <a:srgbClr val="FFFFFF"/>
                </a:highlight>
                <a:latin typeface="Amatic SC"/>
                <a:ea typeface="Amatic SC"/>
                <a:cs typeface="Amatic SC"/>
                <a:sym typeface="Amatic SC"/>
              </a:rPr>
              <a:t>He is known as a founder of proof theory and mathematical logic </a:t>
            </a:r>
          </a:p>
          <a:p>
            <a:pPr marL="457200" lvl="0" indent="-381000" rtl="0">
              <a:spcBef>
                <a:spcPts val="0"/>
              </a:spcBef>
              <a:buClr>
                <a:srgbClr val="252525"/>
              </a:buClr>
              <a:buSzPct val="100000"/>
              <a:buFont typeface="Amatic SC"/>
            </a:pPr>
            <a:r>
              <a:rPr lang="en" sz="2400" b="1">
                <a:solidFill>
                  <a:srgbClr val="252525"/>
                </a:solidFill>
                <a:highlight>
                  <a:srgbClr val="FFFFFF"/>
                </a:highlight>
                <a:latin typeface="Amatic SC"/>
                <a:ea typeface="Amatic SC"/>
                <a:cs typeface="Amatic SC"/>
                <a:sym typeface="Amatic SC"/>
              </a:rPr>
              <a:t>He is also one of the first people to distinguish between mathematics and metamathematics </a:t>
            </a:r>
          </a:p>
          <a:p>
            <a:pPr marL="914400" lvl="1" indent="-381000" rtl="0">
              <a:spcBef>
                <a:spcPts val="0"/>
              </a:spcBef>
              <a:buClr>
                <a:srgbClr val="252525"/>
              </a:buClr>
              <a:buSzPct val="100000"/>
              <a:buFont typeface="Amatic SC"/>
            </a:pPr>
            <a:r>
              <a:rPr lang="en" sz="2400" b="1">
                <a:solidFill>
                  <a:srgbClr val="252525"/>
                </a:solidFill>
                <a:highlight>
                  <a:srgbClr val="FFFFFF"/>
                </a:highlight>
                <a:latin typeface="Amatic SC"/>
                <a:ea typeface="Amatic SC"/>
                <a:cs typeface="Amatic SC"/>
                <a:sym typeface="Amatic SC"/>
              </a:rPr>
              <a:t>metamathematics : “This study produces metatheories, which are mathematical theories about other mathematical theories </a:t>
            </a:r>
          </a:p>
          <a:p>
            <a:pPr lvl="0" rtl="0">
              <a:spcBef>
                <a:spcPts val="0"/>
              </a:spcBef>
              <a:buNone/>
            </a:pPr>
            <a:endParaRPr b="1">
              <a:solidFill>
                <a:srgbClr val="252525"/>
              </a:solidFill>
              <a:highlight>
                <a:srgbClr val="FFFFFF"/>
              </a:highlight>
              <a:latin typeface="Amatic SC"/>
              <a:ea typeface="Amatic SC"/>
              <a:cs typeface="Amatic SC"/>
              <a:sym typeface="Amatic SC"/>
            </a:endParaRPr>
          </a:p>
          <a:p>
            <a:pPr marL="457200" marR="0" lvl="0" indent="0" algn="l" rtl="0">
              <a:lnSpc>
                <a:spcPct val="115000"/>
              </a:lnSpc>
              <a:spcBef>
                <a:spcPts val="0"/>
              </a:spcBef>
              <a:spcAft>
                <a:spcPts val="1600"/>
              </a:spcAft>
              <a:buNone/>
            </a:pPr>
            <a:endParaRPr b="1">
              <a:solidFill>
                <a:srgbClr val="252525"/>
              </a:solidFill>
              <a:highlight>
                <a:srgbClr val="FFFFFF"/>
              </a:highlight>
              <a:latin typeface="Amatic SC"/>
              <a:ea typeface="Amatic SC"/>
              <a:cs typeface="Amatic SC"/>
              <a:sym typeface="Amatic SC"/>
            </a:endParaRPr>
          </a:p>
        </p:txBody>
      </p:sp>
      <p:pic>
        <p:nvPicPr>
          <p:cNvPr id="70" name="Shape 70"/>
          <p:cNvPicPr preferRelativeResize="0"/>
          <p:nvPr/>
        </p:nvPicPr>
        <p:blipFill>
          <a:blip r:embed="rId3">
            <a:alphaModFix/>
          </a:blip>
          <a:stretch>
            <a:fillRect/>
          </a:stretch>
        </p:blipFill>
        <p:spPr>
          <a:xfrm>
            <a:off x="4880675" y="187250"/>
            <a:ext cx="1276349" cy="1847849"/>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lvl="0">
              <a:spcBef>
                <a:spcPts val="0"/>
              </a:spcBef>
              <a:buNone/>
            </a:pPr>
            <a:r>
              <a:rPr lang="en"/>
              <a:t>Hilbert curves</a:t>
            </a:r>
          </a:p>
        </p:txBody>
      </p:sp>
      <p:sp>
        <p:nvSpPr>
          <p:cNvPr id="76" name="Shape 76"/>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marL="457200" lvl="0" indent="-381000" algn="l" rtl="0">
              <a:spcBef>
                <a:spcPts val="0"/>
              </a:spcBef>
              <a:buClr>
                <a:srgbClr val="000000"/>
              </a:buClr>
              <a:buSzPct val="100000"/>
              <a:buFont typeface="Amatic SC"/>
            </a:pPr>
            <a:r>
              <a:rPr lang="en" sz="2400" b="1">
                <a:solidFill>
                  <a:srgbClr val="222222"/>
                </a:solidFill>
                <a:highlight>
                  <a:srgbClr val="FFFFFF"/>
                </a:highlight>
                <a:latin typeface="Amatic SC"/>
                <a:ea typeface="Amatic SC"/>
                <a:cs typeface="Amatic SC"/>
                <a:sym typeface="Amatic SC"/>
              </a:rPr>
              <a:t>a continuous fractal and self-similar curve</a:t>
            </a:r>
          </a:p>
          <a:p>
            <a:pPr marL="914400" lvl="1" indent="-381000" algn="l" rtl="0">
              <a:spcBef>
                <a:spcPts val="0"/>
              </a:spcBef>
              <a:buClr>
                <a:srgbClr val="000000"/>
              </a:buClr>
              <a:buSzPct val="100000"/>
              <a:buFont typeface="Amatic SC"/>
            </a:pPr>
            <a:r>
              <a:rPr lang="en" sz="2400" b="1">
                <a:solidFill>
                  <a:srgbClr val="000000"/>
                </a:solidFill>
                <a:latin typeface="Amatic SC"/>
                <a:ea typeface="Amatic SC"/>
                <a:cs typeface="Amatic SC"/>
                <a:sym typeface="Amatic SC"/>
              </a:rPr>
              <a:t>If you zoom in and look closely at a section of a higher-order curve, then the pattern you see will look the same</a:t>
            </a:r>
          </a:p>
          <a:p>
            <a:pPr marL="457200" lvl="0" indent="-381000" algn="l" rtl="0">
              <a:spcBef>
                <a:spcPts val="0"/>
              </a:spcBef>
              <a:buClr>
                <a:srgbClr val="000000"/>
              </a:buClr>
              <a:buSzPct val="100000"/>
              <a:buFont typeface="Amatic SC"/>
            </a:pPr>
            <a:r>
              <a:rPr lang="en" sz="2400" b="1">
                <a:solidFill>
                  <a:srgbClr val="000000"/>
                </a:solidFill>
                <a:highlight>
                  <a:srgbClr val="FFFFFF"/>
                </a:highlight>
                <a:latin typeface="Amatic SC"/>
                <a:ea typeface="Amatic SC"/>
                <a:cs typeface="Amatic SC"/>
                <a:sym typeface="Amatic SC"/>
              </a:rPr>
              <a:t> Limit is a space-filling function which fills a square</a:t>
            </a:r>
          </a:p>
          <a:p>
            <a:pPr marL="914400" lvl="1" indent="-381000" algn="l" rtl="0">
              <a:spcBef>
                <a:spcPts val="0"/>
              </a:spcBef>
              <a:buClr>
                <a:srgbClr val="000000"/>
              </a:buClr>
              <a:buSzPct val="100000"/>
              <a:buFont typeface="Amatic SC"/>
            </a:pPr>
            <a:r>
              <a:rPr lang="en" sz="2400" b="1">
                <a:solidFill>
                  <a:srgbClr val="000000"/>
                </a:solidFill>
                <a:highlight>
                  <a:srgbClr val="FFFFFF"/>
                </a:highlight>
                <a:latin typeface="Amatic SC"/>
                <a:ea typeface="Amatic SC"/>
                <a:cs typeface="Amatic SC"/>
                <a:sym typeface="Amatic SC"/>
              </a:rPr>
              <a:t>covers every point in a square</a:t>
            </a:r>
          </a:p>
          <a:p>
            <a:pPr marL="457200" lvl="0" indent="-381000" algn="l" rtl="0">
              <a:spcBef>
                <a:spcPts val="0"/>
              </a:spcBef>
              <a:buClr>
                <a:srgbClr val="000000"/>
              </a:buClr>
              <a:buSzPct val="100000"/>
              <a:buFont typeface="Amatic SC"/>
            </a:pPr>
            <a:r>
              <a:rPr lang="en" sz="2400" b="1">
                <a:solidFill>
                  <a:srgbClr val="000000"/>
                </a:solidFill>
                <a:latin typeface="Amatic SC"/>
                <a:ea typeface="Amatic SC"/>
                <a:cs typeface="Amatic SC"/>
                <a:sym typeface="Amatic SC"/>
              </a:rPr>
              <a:t>The basic element is a U-shape</a:t>
            </a:r>
          </a:p>
        </p:txBody>
      </p:sp>
      <p:pic>
        <p:nvPicPr>
          <p:cNvPr id="77" name="Shape 77"/>
          <p:cNvPicPr preferRelativeResize="0"/>
          <p:nvPr/>
        </p:nvPicPr>
        <p:blipFill>
          <a:blip r:embed="rId3">
            <a:alphaModFix/>
          </a:blip>
          <a:stretch>
            <a:fillRect/>
          </a:stretch>
        </p:blipFill>
        <p:spPr>
          <a:xfrm>
            <a:off x="7188021" y="2924595"/>
            <a:ext cx="1644275" cy="164427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lvl="0">
              <a:spcBef>
                <a:spcPts val="0"/>
              </a:spcBef>
              <a:buNone/>
            </a:pPr>
            <a:r>
              <a:rPr lang="en"/>
              <a:t>Step One  </a:t>
            </a:r>
          </a:p>
        </p:txBody>
      </p:sp>
      <p:sp>
        <p:nvSpPr>
          <p:cNvPr id="83" name="Shape 83"/>
          <p:cNvSpPr txBox="1">
            <a:spLocks noGrp="1"/>
          </p:cNvSpPr>
          <p:nvPr>
            <p:ph type="body" idx="1"/>
          </p:nvPr>
        </p:nvSpPr>
        <p:spPr>
          <a:xfrm>
            <a:off x="311700" y="1228675"/>
            <a:ext cx="5124899" cy="3340199"/>
          </a:xfrm>
          <a:prstGeom prst="rect">
            <a:avLst/>
          </a:prstGeom>
        </p:spPr>
        <p:txBody>
          <a:bodyPr lIns="91425" tIns="91425" rIns="91425" bIns="91425" anchor="t" anchorCtr="0">
            <a:noAutofit/>
          </a:bodyPr>
          <a:lstStyle/>
          <a:p>
            <a:pPr lvl="0">
              <a:spcBef>
                <a:spcPts val="0"/>
              </a:spcBef>
              <a:buNone/>
            </a:pPr>
            <a:r>
              <a:rPr lang="en" sz="2400" b="1">
                <a:solidFill>
                  <a:srgbClr val="000000"/>
                </a:solidFill>
                <a:latin typeface="Amatic SC"/>
                <a:ea typeface="Amatic SC"/>
                <a:cs typeface="Amatic SC"/>
                <a:sym typeface="Amatic SC"/>
              </a:rPr>
              <a:t>“Hilbert designed his curve as connecting the centers of 4 sub-squares, which made up a larger square. To begin, 3 segments connect the 4 centers in an upside-down U shape.”</a:t>
            </a:r>
          </a:p>
        </p:txBody>
      </p:sp>
      <p:pic>
        <p:nvPicPr>
          <p:cNvPr id="84" name="Shape 84"/>
          <p:cNvPicPr preferRelativeResize="0"/>
          <p:nvPr/>
        </p:nvPicPr>
        <p:blipFill>
          <a:blip r:embed="rId3">
            <a:alphaModFix/>
          </a:blip>
          <a:stretch>
            <a:fillRect/>
          </a:stretch>
        </p:blipFill>
        <p:spPr>
          <a:xfrm>
            <a:off x="5873200" y="1524000"/>
            <a:ext cx="2540000" cy="254000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lvl="0">
              <a:spcBef>
                <a:spcPts val="0"/>
              </a:spcBef>
              <a:buNone/>
            </a:pPr>
            <a:r>
              <a:rPr lang="en"/>
              <a:t>Step Two </a:t>
            </a:r>
          </a:p>
        </p:txBody>
      </p:sp>
      <p:sp>
        <p:nvSpPr>
          <p:cNvPr id="90" name="Shape 90"/>
          <p:cNvSpPr txBox="1">
            <a:spLocks noGrp="1"/>
          </p:cNvSpPr>
          <p:nvPr>
            <p:ph type="body" idx="1"/>
          </p:nvPr>
        </p:nvSpPr>
        <p:spPr>
          <a:xfrm>
            <a:off x="169100" y="900150"/>
            <a:ext cx="4438500" cy="2162399"/>
          </a:xfrm>
          <a:prstGeom prst="rect">
            <a:avLst/>
          </a:prstGeom>
        </p:spPr>
        <p:txBody>
          <a:bodyPr lIns="91425" tIns="91425" rIns="91425" bIns="91425" anchor="t" anchorCtr="0">
            <a:noAutofit/>
          </a:bodyPr>
          <a:lstStyle/>
          <a:p>
            <a:pPr marL="457200" lvl="0" indent="-228600" rtl="0">
              <a:spcBef>
                <a:spcPts val="0"/>
              </a:spcBef>
              <a:buClr>
                <a:srgbClr val="000000"/>
              </a:buClr>
              <a:buFont typeface="Amatic SC"/>
            </a:pPr>
            <a:r>
              <a:rPr lang="en" b="1">
                <a:solidFill>
                  <a:srgbClr val="000000"/>
                </a:solidFill>
                <a:latin typeface="Amatic SC"/>
                <a:ea typeface="Amatic SC"/>
                <a:cs typeface="Amatic SC"/>
                <a:sym typeface="Amatic SC"/>
              </a:rPr>
              <a:t>the 4 squares have been divided into 4 more squares</a:t>
            </a:r>
          </a:p>
          <a:p>
            <a:pPr marL="457200" lvl="0" indent="-228600" rtl="0">
              <a:spcBef>
                <a:spcPts val="0"/>
              </a:spcBef>
              <a:buClr>
                <a:srgbClr val="000000"/>
              </a:buClr>
              <a:buFont typeface="Amatic SC"/>
            </a:pPr>
            <a:r>
              <a:rPr lang="en" b="1">
                <a:solidFill>
                  <a:srgbClr val="000000"/>
                </a:solidFill>
                <a:latin typeface="Amatic SC"/>
                <a:ea typeface="Amatic SC"/>
                <a:cs typeface="Amatic SC"/>
                <a:sym typeface="Amatic SC"/>
              </a:rPr>
              <a:t>U shape is shrunken to half its original size and copied into each sector of 4 squares</a:t>
            </a:r>
          </a:p>
          <a:p>
            <a:pPr marL="914400" lvl="1" indent="-342900" rtl="0">
              <a:spcBef>
                <a:spcPts val="0"/>
              </a:spcBef>
              <a:buClr>
                <a:srgbClr val="000000"/>
              </a:buClr>
              <a:buSzPct val="100000"/>
              <a:buFont typeface="Amatic SC"/>
            </a:pPr>
            <a:r>
              <a:rPr lang="en" sz="1800" b="1">
                <a:solidFill>
                  <a:srgbClr val="000000"/>
                </a:solidFill>
                <a:latin typeface="Amatic SC"/>
                <a:ea typeface="Amatic SC"/>
                <a:cs typeface="Amatic SC"/>
                <a:sym typeface="Amatic SC"/>
              </a:rPr>
              <a:t>top left:it's just copied In </a:t>
            </a:r>
          </a:p>
          <a:p>
            <a:pPr marL="914400" lvl="1" indent="-342900" rtl="0">
              <a:spcBef>
                <a:spcPts val="0"/>
              </a:spcBef>
              <a:buClr>
                <a:srgbClr val="000000"/>
              </a:buClr>
              <a:buSzPct val="100000"/>
              <a:buFont typeface="Amatic SC"/>
            </a:pPr>
            <a:r>
              <a:rPr lang="en" sz="1800" b="1">
                <a:solidFill>
                  <a:srgbClr val="000000"/>
                </a:solidFill>
                <a:latin typeface="Amatic SC"/>
                <a:ea typeface="Amatic SC"/>
                <a:cs typeface="Amatic SC"/>
                <a:sym typeface="Amatic SC"/>
              </a:rPr>
              <a:t>top right: it's flipped horizontally </a:t>
            </a:r>
          </a:p>
          <a:p>
            <a:pPr marL="914400" lvl="1" indent="-342900" rtl="0">
              <a:spcBef>
                <a:spcPts val="0"/>
              </a:spcBef>
              <a:buClr>
                <a:srgbClr val="000000"/>
              </a:buClr>
              <a:buSzPct val="100000"/>
              <a:buFont typeface="Amatic SC"/>
            </a:pPr>
            <a:r>
              <a:rPr lang="en" sz="1800" b="1">
                <a:solidFill>
                  <a:srgbClr val="000000"/>
                </a:solidFill>
                <a:latin typeface="Amatic SC"/>
                <a:ea typeface="Amatic SC"/>
                <a:cs typeface="Amatic SC"/>
                <a:sym typeface="Amatic SC"/>
              </a:rPr>
              <a:t>bottom left: it's rotated 90 degrees clockwise</a:t>
            </a:r>
          </a:p>
          <a:p>
            <a:pPr marL="914400" lvl="1" indent="-342900" rtl="0">
              <a:spcBef>
                <a:spcPts val="0"/>
              </a:spcBef>
              <a:buClr>
                <a:srgbClr val="000000"/>
              </a:buClr>
              <a:buSzPct val="100000"/>
              <a:buFont typeface="Amatic SC"/>
            </a:pPr>
            <a:r>
              <a:rPr lang="en" sz="1800" b="1">
                <a:solidFill>
                  <a:srgbClr val="000000"/>
                </a:solidFill>
                <a:latin typeface="Amatic SC"/>
                <a:ea typeface="Amatic SC"/>
                <a:cs typeface="Amatic SC"/>
                <a:sym typeface="Amatic SC"/>
              </a:rPr>
              <a:t>bottom right:it's rotated 90 degrees counter-clockwise </a:t>
            </a:r>
          </a:p>
          <a:p>
            <a:pPr marL="457200" lvl="0" indent="-228600" rtl="0">
              <a:spcBef>
                <a:spcPts val="0"/>
              </a:spcBef>
              <a:buClr>
                <a:srgbClr val="000000"/>
              </a:buClr>
              <a:buFont typeface="Amatic SC"/>
              <a:buChar char="●"/>
            </a:pPr>
            <a:r>
              <a:rPr lang="en" b="1">
                <a:solidFill>
                  <a:srgbClr val="000000"/>
                </a:solidFill>
                <a:latin typeface="Amatic SC"/>
                <a:ea typeface="Amatic SC"/>
                <a:cs typeface="Amatic SC"/>
                <a:sym typeface="Amatic SC"/>
              </a:rPr>
              <a:t>The 4 pieces are connected with 3 red segments </a:t>
            </a:r>
          </a:p>
          <a:p>
            <a:pPr marL="914400" lvl="1" indent="-342900">
              <a:spcBef>
                <a:spcPts val="0"/>
              </a:spcBef>
              <a:buClr>
                <a:srgbClr val="000000"/>
              </a:buClr>
              <a:buSzPct val="100000"/>
              <a:buFont typeface="Amatic SC"/>
              <a:buChar char="○"/>
            </a:pPr>
            <a:r>
              <a:rPr lang="en" sz="1800" b="1">
                <a:solidFill>
                  <a:srgbClr val="000000"/>
                </a:solidFill>
                <a:latin typeface="Amatic SC"/>
                <a:ea typeface="Amatic SC"/>
                <a:cs typeface="Amatic SC"/>
                <a:sym typeface="Amatic SC"/>
              </a:rPr>
              <a:t>same size as the shrunken pieces of the U shape</a:t>
            </a:r>
          </a:p>
        </p:txBody>
      </p:sp>
      <p:pic>
        <p:nvPicPr>
          <p:cNvPr id="91" name="Shape 91"/>
          <p:cNvPicPr preferRelativeResize="0"/>
          <p:nvPr/>
        </p:nvPicPr>
        <p:blipFill>
          <a:blip r:embed="rId3">
            <a:alphaModFix/>
          </a:blip>
          <a:stretch>
            <a:fillRect/>
          </a:stretch>
        </p:blipFill>
        <p:spPr>
          <a:xfrm>
            <a:off x="5356275" y="1648775"/>
            <a:ext cx="2540000" cy="254000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lvl="0">
              <a:spcBef>
                <a:spcPts val="0"/>
              </a:spcBef>
              <a:buNone/>
            </a:pPr>
            <a:r>
              <a:rPr lang="en"/>
              <a:t>Step Three </a:t>
            </a:r>
          </a:p>
        </p:txBody>
      </p:sp>
      <p:sp>
        <p:nvSpPr>
          <p:cNvPr id="97" name="Shape 97"/>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marL="457200" lvl="0" indent="-381000" rtl="0">
              <a:spcBef>
                <a:spcPts val="0"/>
              </a:spcBef>
              <a:buClr>
                <a:srgbClr val="000000"/>
              </a:buClr>
              <a:buSzPct val="100000"/>
              <a:buFont typeface="Amatic SC"/>
            </a:pPr>
            <a:r>
              <a:rPr lang="en" sz="2400" b="1">
                <a:solidFill>
                  <a:srgbClr val="000000"/>
                </a:solidFill>
                <a:latin typeface="Amatic SC"/>
                <a:ea typeface="Amatic SC"/>
                <a:cs typeface="Amatic SC"/>
                <a:sym typeface="Amatic SC"/>
              </a:rPr>
              <a:t>The 16 squares from step 2 have been divided into 4 more squares each</a:t>
            </a:r>
          </a:p>
          <a:p>
            <a:pPr marL="457200" lvl="0" indent="-381000" rtl="0">
              <a:spcBef>
                <a:spcPts val="0"/>
              </a:spcBef>
              <a:buClr>
                <a:srgbClr val="000000"/>
              </a:buClr>
              <a:buSzPct val="100000"/>
              <a:buFont typeface="Amatic SC"/>
            </a:pPr>
            <a:r>
              <a:rPr lang="en" sz="2400" b="1">
                <a:solidFill>
                  <a:srgbClr val="000000"/>
                </a:solidFill>
                <a:latin typeface="Amatic SC"/>
                <a:ea typeface="Amatic SC"/>
                <a:cs typeface="Amatic SC"/>
                <a:sym typeface="Amatic SC"/>
              </a:rPr>
              <a:t> The shape from step 2 is shrunken and copied</a:t>
            </a:r>
          </a:p>
          <a:p>
            <a:pPr marL="457200" lvl="0" indent="-381000" rtl="0">
              <a:spcBef>
                <a:spcPts val="0"/>
              </a:spcBef>
              <a:buClr>
                <a:srgbClr val="000000"/>
              </a:buClr>
              <a:buSzPct val="100000"/>
              <a:buFont typeface="Amatic SC"/>
            </a:pPr>
            <a:r>
              <a:rPr lang="en" sz="2400" b="1">
                <a:solidFill>
                  <a:srgbClr val="000000"/>
                </a:solidFill>
                <a:latin typeface="Amatic SC"/>
                <a:ea typeface="Amatic SC"/>
                <a:cs typeface="Amatic SC"/>
                <a:sym typeface="Amatic SC"/>
              </a:rPr>
              <a:t> 3 red segments are added to complete the curve</a:t>
            </a:r>
          </a:p>
          <a:p>
            <a:pPr lvl="0">
              <a:spcBef>
                <a:spcPts val="0"/>
              </a:spcBef>
              <a:buNone/>
            </a:pPr>
            <a:endParaRPr/>
          </a:p>
        </p:txBody>
      </p:sp>
      <p:pic>
        <p:nvPicPr>
          <p:cNvPr id="98" name="Shape 98"/>
          <p:cNvPicPr preferRelativeResize="0"/>
          <p:nvPr/>
        </p:nvPicPr>
        <p:blipFill>
          <a:blip r:embed="rId3">
            <a:alphaModFix/>
          </a:blip>
          <a:stretch>
            <a:fillRect/>
          </a:stretch>
        </p:blipFill>
        <p:spPr>
          <a:xfrm>
            <a:off x="5810825" y="1844850"/>
            <a:ext cx="2540000" cy="254000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lvl="0">
              <a:spcBef>
                <a:spcPts val="0"/>
              </a:spcBef>
              <a:buNone/>
            </a:pPr>
            <a:r>
              <a:rPr lang="en"/>
              <a:t>The Pattern of Hilbert Curves </a:t>
            </a:r>
          </a:p>
        </p:txBody>
      </p:sp>
      <p:sp>
        <p:nvSpPr>
          <p:cNvPr id="104" name="Shape 104"/>
          <p:cNvSpPr txBox="1">
            <a:spLocks noGrp="1"/>
          </p:cNvSpPr>
          <p:nvPr>
            <p:ph type="body" idx="1"/>
          </p:nvPr>
        </p:nvSpPr>
        <p:spPr>
          <a:xfrm>
            <a:off x="311700" y="1228675"/>
            <a:ext cx="4536599" cy="3340199"/>
          </a:xfrm>
          <a:prstGeom prst="rect">
            <a:avLst/>
          </a:prstGeom>
        </p:spPr>
        <p:txBody>
          <a:bodyPr lIns="91425" tIns="91425" rIns="91425" bIns="91425" anchor="t" anchorCtr="0">
            <a:noAutofit/>
          </a:bodyPr>
          <a:lstStyle/>
          <a:p>
            <a:pPr marL="457200" lvl="0" indent="-228600" rtl="0">
              <a:spcBef>
                <a:spcPts val="0"/>
              </a:spcBef>
              <a:buClr>
                <a:srgbClr val="000000"/>
              </a:buClr>
              <a:buFont typeface="Amatic SC"/>
            </a:pPr>
            <a:r>
              <a:rPr lang="en" b="1">
                <a:solidFill>
                  <a:srgbClr val="000000"/>
                </a:solidFill>
                <a:latin typeface="Amatic SC"/>
                <a:ea typeface="Amatic SC"/>
                <a:cs typeface="Amatic SC"/>
                <a:sym typeface="Amatic SC"/>
              </a:rPr>
              <a:t>The steps continue </a:t>
            </a:r>
          </a:p>
          <a:p>
            <a:pPr marL="914400" lvl="1" indent="-342900" rtl="0">
              <a:spcBef>
                <a:spcPts val="0"/>
              </a:spcBef>
              <a:buClr>
                <a:srgbClr val="000000"/>
              </a:buClr>
              <a:buSzPct val="100000"/>
              <a:buFont typeface="Amatic SC"/>
            </a:pPr>
            <a:r>
              <a:rPr lang="en" sz="1800" b="1">
                <a:solidFill>
                  <a:srgbClr val="000000"/>
                </a:solidFill>
                <a:latin typeface="Amatic SC"/>
                <a:ea typeface="Amatic SC"/>
                <a:cs typeface="Amatic SC"/>
                <a:sym typeface="Amatic SC"/>
              </a:rPr>
              <a:t>At each step: the previous curve is shrunken to half its size &amp; copied 4 times</a:t>
            </a:r>
          </a:p>
          <a:p>
            <a:pPr marL="914400" lvl="1" indent="-342900" rtl="0">
              <a:spcBef>
                <a:spcPts val="0"/>
              </a:spcBef>
              <a:buClr>
                <a:srgbClr val="000000"/>
              </a:buClr>
              <a:buSzPct val="100000"/>
              <a:buFont typeface="Amatic SC"/>
            </a:pPr>
            <a:r>
              <a:rPr lang="en" sz="1800" b="1">
                <a:solidFill>
                  <a:srgbClr val="000000"/>
                </a:solidFill>
                <a:latin typeface="Amatic SC"/>
                <a:ea typeface="Amatic SC"/>
                <a:cs typeface="Amatic SC"/>
                <a:sym typeface="Amatic SC"/>
              </a:rPr>
              <a:t>In the top left it's just copied, In the upper right it is flipped, in the bottom left it is rotated 90 degrees clockwise, and in the bottom right it it rotated 90 degree counter clockwise </a:t>
            </a:r>
          </a:p>
          <a:p>
            <a:pPr marL="457200" lvl="0" indent="-228600" rtl="0">
              <a:spcBef>
                <a:spcPts val="0"/>
              </a:spcBef>
              <a:buClr>
                <a:srgbClr val="000000"/>
              </a:buClr>
              <a:buFont typeface="Amatic SC"/>
              <a:buChar char="●"/>
            </a:pPr>
            <a:r>
              <a:rPr lang="en" b="1">
                <a:solidFill>
                  <a:srgbClr val="000000"/>
                </a:solidFill>
                <a:latin typeface="Amatic SC"/>
                <a:ea typeface="Amatic SC"/>
                <a:cs typeface="Amatic SC"/>
                <a:sym typeface="Amatic SC"/>
              </a:rPr>
              <a:t>At each step the curve starts in the lower left corner and ends in the lower right corner, never touching or crossing itself</a:t>
            </a:r>
          </a:p>
          <a:p>
            <a:pPr lvl="0">
              <a:spcBef>
                <a:spcPts val="0"/>
              </a:spcBef>
              <a:buNone/>
            </a:pPr>
            <a:endParaRPr/>
          </a:p>
        </p:txBody>
      </p:sp>
      <p:pic>
        <p:nvPicPr>
          <p:cNvPr id="105" name="Shape 105"/>
          <p:cNvPicPr preferRelativeResize="0"/>
          <p:nvPr/>
        </p:nvPicPr>
        <p:blipFill>
          <a:blip r:embed="rId3">
            <a:alphaModFix/>
          </a:blip>
          <a:stretch>
            <a:fillRect/>
          </a:stretch>
        </p:blipFill>
        <p:spPr>
          <a:xfrm>
            <a:off x="5463175" y="1000425"/>
            <a:ext cx="2831775" cy="2745099"/>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lvl="0">
              <a:spcBef>
                <a:spcPts val="0"/>
              </a:spcBef>
              <a:buNone/>
            </a:pPr>
            <a:r>
              <a:rPr lang="en"/>
              <a:t>Relation to Topology</a:t>
            </a:r>
          </a:p>
        </p:txBody>
      </p:sp>
      <p:sp>
        <p:nvSpPr>
          <p:cNvPr id="111" name="Shape 111"/>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marL="457200" lvl="0" indent="-381000" rtl="0">
              <a:spcBef>
                <a:spcPts val="0"/>
              </a:spcBef>
              <a:buClr>
                <a:srgbClr val="000000"/>
              </a:buClr>
              <a:buSzPct val="100000"/>
              <a:buFont typeface="Amatic SC"/>
            </a:pPr>
            <a:r>
              <a:rPr lang="en" sz="2400" b="1">
                <a:solidFill>
                  <a:srgbClr val="000000"/>
                </a:solidFill>
                <a:latin typeface="Amatic SC"/>
                <a:ea typeface="Amatic SC"/>
                <a:cs typeface="Amatic SC"/>
                <a:sym typeface="Amatic SC"/>
              </a:rPr>
              <a:t>related because of the growing and shrinking of the hilbert curves</a:t>
            </a:r>
          </a:p>
          <a:p>
            <a:pPr marL="457200" lvl="0" indent="-381000">
              <a:spcBef>
                <a:spcPts val="0"/>
              </a:spcBef>
              <a:buClr>
                <a:srgbClr val="000000"/>
              </a:buClr>
              <a:buSzPct val="100000"/>
              <a:buFont typeface="Amatic SC"/>
            </a:pPr>
            <a:r>
              <a:rPr lang="en" sz="2400" b="1">
                <a:solidFill>
                  <a:srgbClr val="000000"/>
                </a:solidFill>
                <a:latin typeface="Amatic SC"/>
                <a:ea typeface="Amatic SC"/>
                <a:cs typeface="Amatic SC"/>
                <a:sym typeface="Amatic SC"/>
              </a:rPr>
              <a:t>it starts out as a simple U shape which is combined to together over and over again to form a larger pattern of the same shape</a:t>
            </a:r>
          </a:p>
        </p:txBody>
      </p:sp>
    </p:spTree>
  </p:cSld>
  <p:clrMapOvr>
    <a:masterClrMapping/>
  </p:clrMapOvr>
  <p:transition spd="slow">
    <p:cut/>
  </p:transition>
</p:sld>
</file>

<file path=ppt/theme/theme1.xml><?xml version="1.0" encoding="utf-8"?>
<a:theme xmlns:a="http://schemas.openxmlformats.org/drawingml/2006/main"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439</Words>
  <Application>Microsoft Office PowerPoint</Application>
  <PresentationFormat>On-screen Show (16:9)</PresentationFormat>
  <Paragraphs>46</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Source Code Pro</vt:lpstr>
      <vt:lpstr>Amatic SC</vt:lpstr>
      <vt:lpstr>Arial</vt:lpstr>
      <vt:lpstr>beach-day</vt:lpstr>
      <vt:lpstr>Hilbert Curves </vt:lpstr>
      <vt:lpstr>Investigation Question:</vt:lpstr>
      <vt:lpstr>David Hilbert  </vt:lpstr>
      <vt:lpstr>Hilbert curves</vt:lpstr>
      <vt:lpstr>Step One  </vt:lpstr>
      <vt:lpstr>Step Two </vt:lpstr>
      <vt:lpstr>Step Three </vt:lpstr>
      <vt:lpstr>The Pattern of Hilbert Curves </vt:lpstr>
      <vt:lpstr>Relation to Topology</vt:lpstr>
      <vt:lpstr>Watch this!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Hilbert Curves</dc:title>
  <dc:creator>Rubin, Alexandra</dc:creator>
  <cp:lastModifiedBy>Rubin, Alexandra</cp:lastModifiedBy>
  <cp:revision>2</cp:revision>
  <dcterms:modified xsi:type="dcterms:W3CDTF">2016-01-04T19:39:55Z</dcterms:modified>
</cp:coreProperties>
</file>