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
      <p:font typeface="Playfair Display"/>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5210112-0EC6-4D2B-859C-85BCA22147F0}">
  <a:tblStyle styleId="{45210112-0EC6-4D2B-859C-85BCA22147F0}"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PlayfairDisplay-bold.fntdata"/><Relationship Id="rId41" Type="http://schemas.openxmlformats.org/officeDocument/2006/relationships/font" Target="fonts/PlayfairDisplay-regular.fntdata"/><Relationship Id="rId22" Type="http://schemas.openxmlformats.org/officeDocument/2006/relationships/slide" Target="slides/slide17.xml"/><Relationship Id="rId44" Type="http://schemas.openxmlformats.org/officeDocument/2006/relationships/font" Target="fonts/PlayfairDisplay-boldItalic.fntdata"/><Relationship Id="rId21" Type="http://schemas.openxmlformats.org/officeDocument/2006/relationships/slide" Target="slides/slide16.xml"/><Relationship Id="rId43" Type="http://schemas.openxmlformats.org/officeDocument/2006/relationships/font" Target="fonts/PlayfairDisplay-italic.fntdata"/><Relationship Id="rId24" Type="http://schemas.openxmlformats.org/officeDocument/2006/relationships/slide" Target="slides/slide19.xml"/><Relationship Id="rId46" Type="http://schemas.openxmlformats.org/officeDocument/2006/relationships/font" Target="fonts/Lato-bold.fntdata"/><Relationship Id="rId23" Type="http://schemas.openxmlformats.org/officeDocument/2006/relationships/slide" Target="slides/slide18.xml"/><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Lato-boldItalic.fntdata"/><Relationship Id="rId25" Type="http://schemas.openxmlformats.org/officeDocument/2006/relationships/slide" Target="slides/slide20.xml"/><Relationship Id="rId47" Type="http://schemas.openxmlformats.org/officeDocument/2006/relationships/font" Target="fonts/Lato-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Because of the unfavorable data from the E. Coli testing, cinnamte was tested on sea fleas. similar to the benzophenone testing, results from the cinnamate survival showed minimal survival, so the maximum value of .018 grams was converted according to the 50 ml of the beaker, and now was used as the max value instead of the middle for sea flea testing of 1.8 with a corresponding middle value of .9375. However, with these values, there was no survival of sea fleas. Therefore, for trial 2, each of the values was divided by 2, with still no survival. So for trial 3, each of the values was divided by four, with no survival.</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t>a.</a:t>
            </a:r>
            <a:r>
              <a:rPr lang="en" sz="700">
                <a:latin typeface="Times New Roman"/>
                <a:ea typeface="Times New Roman"/>
                <a:cs typeface="Times New Roman"/>
                <a:sym typeface="Times New Roman"/>
              </a:rPr>
              <a:t>      </a:t>
            </a:r>
            <a:r>
              <a:rPr lang="en" sz="1000">
                <a:latin typeface="Lato"/>
                <a:ea typeface="Lato"/>
                <a:cs typeface="Lato"/>
                <a:sym typeface="Lato"/>
              </a:rPr>
              <a:t>Cinnamate will not be used due to its e. Coli testing of less than 50 % survival, and no survival of sea flea testing, and damaging effects.</a:t>
            </a:r>
          </a:p>
          <a:p>
            <a:pPr lvl="0" rtl="0">
              <a:lnSpc>
                <a:spcPct val="115000"/>
              </a:lnSpc>
              <a:spcBef>
                <a:spcPts val="0"/>
              </a:spcBef>
              <a:spcAft>
                <a:spcPts val="1600"/>
              </a:spcAft>
              <a:buNone/>
            </a:pPr>
            <a:r>
              <a:rPr lang="en" sz="1000"/>
              <a:t>b.</a:t>
            </a:r>
            <a:r>
              <a:rPr lang="en" sz="700">
                <a:latin typeface="Times New Roman"/>
                <a:ea typeface="Times New Roman"/>
                <a:cs typeface="Times New Roman"/>
                <a:sym typeface="Times New Roman"/>
              </a:rPr>
              <a:t>     </a:t>
            </a:r>
            <a:r>
              <a:rPr lang="en" sz="1000">
                <a:latin typeface="Lato"/>
                <a:ea typeface="Lato"/>
                <a:cs typeface="Lato"/>
                <a:sym typeface="Lato"/>
              </a:rPr>
              <a:t>After conducting research, benzophenone will be used.  In research, we found that sunscreens that contained  less than 4% of benzophenone were safest.  Studies have also proven that benzophenone is helpful in protecting the body from any harm that can come of UV rays and it helps absorb and dissipate UV rays transmitted by the sun.  It is important that sunscreen be able to protect the body against UV rays because keeping those rays out, preserves the properties of the sunscreen that  protect against the sun.  Not only can benzophenone be found in sunscreen, but it is also in mother’s milk further proving that the human body can tolerate a certain amount of the chemical.</a:t>
            </a:r>
          </a:p>
          <a:p>
            <a:pPr lvl="0" rtl="0">
              <a:lnSpc>
                <a:spcPct val="115000"/>
              </a:lnSpc>
              <a:spcBef>
                <a:spcPts val="0"/>
              </a:spcBef>
              <a:spcAft>
                <a:spcPts val="1600"/>
              </a:spcAft>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because cinnamate will not be used, it is not included in our cost plan. However the 3 % of the benzophenone- 2.64 grams that has been decided based off of research and data collection is included along with 2 grams of cetyl alcholhol, 4 grams of steric acid, 2 grams of glycerin, 1 gram of trethanol amine, and 78 grams of distilled water. All of these prices and amounts in the formula mix is for the according amount that will be used in 88 ml of sunscreen</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HOW DID WE USE EACH THINGS: flap, sides, wax paper etc...</a:t>
            </a:r>
          </a:p>
          <a:p>
            <a:pPr lvl="0" rtl="0">
              <a:spcBef>
                <a:spcPts val="0"/>
              </a:spcBef>
              <a:buNone/>
            </a:pPr>
            <a:r>
              <a:rPr lang="en"/>
              <a:t>we used glue to connect the cardboard and wax paper to one another.</a:t>
            </a:r>
          </a:p>
          <a:p>
            <a:pPr lvl="0" rtl="0">
              <a:spcBef>
                <a:spcPts val="0"/>
              </a:spcBef>
              <a:buNone/>
            </a:pPr>
            <a:r>
              <a:rPr lang="en"/>
              <a:t>The picture to the left is a side view of the handle design. The flaps are used to prevent sunscreen leakage. We also lined the inside of the handle with wax paper to make it waterproof. </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400"/>
              <a:t>·</a:t>
            </a:r>
            <a:r>
              <a:rPr lang="en" sz="700">
                <a:latin typeface="Times New Roman"/>
                <a:ea typeface="Times New Roman"/>
                <a:cs typeface="Times New Roman"/>
                <a:sym typeface="Times New Roman"/>
              </a:rPr>
              <a:t>  	</a:t>
            </a:r>
            <a:r>
              <a:rPr lang="en"/>
              <a:t>We used cardboard because it is a strong material that is partially water proof and had a relative impressive initial testing data of 5 out of 6 tests with no damage</a:t>
            </a:r>
          </a:p>
          <a:p>
            <a:pPr lvl="0" rtl="0">
              <a:spcBef>
                <a:spcPts val="0"/>
              </a:spcBef>
              <a:buNone/>
            </a:pPr>
            <a:r>
              <a:rPr lang="en" sz="1400"/>
              <a:t>·</a:t>
            </a:r>
            <a:r>
              <a:rPr lang="en" sz="700">
                <a:latin typeface="Times New Roman"/>
                <a:ea typeface="Times New Roman"/>
                <a:cs typeface="Times New Roman"/>
                <a:sym typeface="Times New Roman"/>
              </a:rPr>
              <a:t>  	</a:t>
            </a:r>
            <a:r>
              <a:rPr lang="en"/>
              <a:t>We used wax paper to insulate the box, because of the 5 out of 6 tests of no damage. Also, because through our research we found that it was biodegradable and waterproof.</a:t>
            </a:r>
          </a:p>
          <a:p>
            <a:pPr lvl="0" rtl="0">
              <a:spcBef>
                <a:spcPts val="0"/>
              </a:spcBef>
              <a:buNone/>
            </a:pPr>
            <a:r>
              <a:rPr lang="en" sz="1400"/>
              <a:t>·</a:t>
            </a:r>
            <a:r>
              <a:rPr lang="en" sz="700">
                <a:latin typeface="Times New Roman"/>
                <a:ea typeface="Times New Roman"/>
                <a:cs typeface="Times New Roman"/>
                <a:sym typeface="Times New Roman"/>
              </a:rPr>
              <a:t>  	</a:t>
            </a:r>
            <a:r>
              <a:rPr lang="en"/>
              <a:t>Lastly, we used glue to connect the cardboard and wax paper to one another, because even though the data showed minimal damage towards the tape, glue provides a stronger structure.</a:t>
            </a:r>
          </a:p>
          <a:p>
            <a:pPr lvl="0" rtl="0">
              <a:spcBef>
                <a:spcPts val="0"/>
              </a:spcBef>
              <a:buNone/>
            </a:pPr>
            <a:r>
              <a:rPr lang="en" sz="1400"/>
              <a:t>·</a:t>
            </a:r>
            <a:r>
              <a:rPr lang="en" sz="700">
                <a:latin typeface="Times New Roman"/>
                <a:ea typeface="Times New Roman"/>
                <a:cs typeface="Times New Roman"/>
                <a:sym typeface="Times New Roman"/>
              </a:rPr>
              <a:t>  	</a:t>
            </a:r>
            <a:r>
              <a:rPr lang="en"/>
              <a:t>As well as the materials testing well and being durable, they were very cost savvy.  Cardboard was $1 per square, which is why we only used 1, Wax Paper was $0.50 per sheet which is why we only used 1, and glue our last ingredient limited our max cost to $3.00.  Although glue limited our max cost, we believed it was best to use as the binding agent because it provided a sturdy structure for the cardboard, where as tape is more flimsy and less waterproof.</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“based on testing, we came up with these adjustments which are made in our final package”</a:t>
            </a:r>
          </a:p>
          <a:p>
            <a:pPr lvl="0" rtl="0">
              <a:spcBef>
                <a:spcPts val="0"/>
              </a:spcBef>
              <a:buNone/>
            </a:pPr>
            <a:r>
              <a:rPr lang="en" sz="1000"/>
              <a:t>b.</a:t>
            </a:r>
            <a:r>
              <a:rPr lang="en" sz="700">
                <a:latin typeface="Times New Roman"/>
                <a:ea typeface="Times New Roman"/>
                <a:cs typeface="Times New Roman"/>
                <a:sym typeface="Times New Roman"/>
              </a:rPr>
              <a:t> 	</a:t>
            </a:r>
            <a:r>
              <a:rPr lang="en"/>
              <a:t>More hot glue: because after testing, it was evident, that the package was not holding</a:t>
            </a:r>
          </a:p>
          <a:p>
            <a:pPr lvl="0" rtl="0">
              <a:spcBef>
                <a:spcPts val="0"/>
              </a:spcBef>
              <a:buNone/>
            </a:pPr>
            <a:r>
              <a:rPr lang="en" sz="1000"/>
              <a:t>c.</a:t>
            </a:r>
            <a:r>
              <a:rPr lang="en" sz="700">
                <a:latin typeface="Times New Roman"/>
                <a:ea typeface="Times New Roman"/>
                <a:cs typeface="Times New Roman"/>
                <a:sym typeface="Times New Roman"/>
              </a:rPr>
              <a:t>  	</a:t>
            </a:r>
            <a:r>
              <a:rPr lang="en"/>
              <a:t>Bigger hole for sunscreen because it is evident that hole is too small for the release of sunscreen</a:t>
            </a:r>
          </a:p>
          <a:p>
            <a:pPr lvl="0" rtl="0">
              <a:spcBef>
                <a:spcPts val="0"/>
              </a:spcBef>
              <a:buNone/>
            </a:pPr>
            <a:r>
              <a:rPr lang="en" sz="1000"/>
              <a:t>d.</a:t>
            </a:r>
            <a:r>
              <a:rPr lang="en" sz="700">
                <a:latin typeface="Times New Roman"/>
                <a:ea typeface="Times New Roman"/>
                <a:cs typeface="Times New Roman"/>
                <a:sym typeface="Times New Roman"/>
              </a:rPr>
              <a:t>  	</a:t>
            </a:r>
            <a:r>
              <a:rPr lang="en"/>
              <a:t>We also moved the hole closer to the edge so that no sunscreen would be wasted</a:t>
            </a:r>
          </a:p>
          <a:p>
            <a:pPr lvl="0" rtl="0">
              <a:spcBef>
                <a:spcPts val="0"/>
              </a:spcBef>
              <a:buNone/>
            </a:pPr>
            <a:r>
              <a:rPr lang="en" sz="1000"/>
              <a:t>e.</a:t>
            </a:r>
            <a:r>
              <a:rPr lang="en" sz="700">
                <a:latin typeface="Times New Roman"/>
                <a:ea typeface="Times New Roman"/>
                <a:cs typeface="Times New Roman"/>
                <a:sym typeface="Times New Roman"/>
              </a:rPr>
              <a:t>  	</a:t>
            </a:r>
            <a:r>
              <a:rPr lang="en"/>
              <a:t>Put wax paper over plug: crucial part of the design and needs to stay sturdy and within the package without getting soggy from water for prevention of leaking</a:t>
            </a:r>
          </a:p>
          <a:p>
            <a:pPr lvl="0" rtl="0">
              <a:spcBef>
                <a:spcPts val="0"/>
              </a:spcBef>
              <a:buNone/>
            </a:pPr>
            <a:r>
              <a:rPr lang="en" sz="1000"/>
              <a:t>f.</a:t>
            </a:r>
            <a:r>
              <a:rPr lang="en" sz="700">
                <a:latin typeface="Times New Roman"/>
                <a:ea typeface="Times New Roman"/>
                <a:cs typeface="Times New Roman"/>
                <a:sym typeface="Times New Roman"/>
              </a:rPr>
              <a:t>  	</a:t>
            </a:r>
            <a:r>
              <a:rPr lang="en"/>
              <a:t>After all these changed were made the testing scores of the package were all 3’s</a:t>
            </a:r>
          </a:p>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cardboard: Frame for package</a:t>
            </a:r>
          </a:p>
          <a:p>
            <a:pPr lvl="0" rtl="0">
              <a:spcBef>
                <a:spcPts val="0"/>
              </a:spcBef>
              <a:buNone/>
            </a:pPr>
            <a:r>
              <a:rPr lang="en" sz="1000"/>
              <a:t>b.</a:t>
            </a:r>
            <a:r>
              <a:rPr lang="en" sz="700">
                <a:latin typeface="Times New Roman"/>
                <a:ea typeface="Times New Roman"/>
                <a:cs typeface="Times New Roman"/>
                <a:sym typeface="Times New Roman"/>
              </a:rPr>
              <a:t> 	</a:t>
            </a:r>
            <a:r>
              <a:rPr lang="en"/>
              <a:t>wax paper: Inner insulation and outer lining</a:t>
            </a:r>
          </a:p>
          <a:p>
            <a:pPr lvl="0" rtl="0">
              <a:spcBef>
                <a:spcPts val="0"/>
              </a:spcBef>
              <a:buNone/>
            </a:pPr>
            <a:r>
              <a:rPr lang="en" sz="1000"/>
              <a:t>c.</a:t>
            </a:r>
            <a:r>
              <a:rPr lang="en" sz="700">
                <a:latin typeface="Times New Roman"/>
                <a:ea typeface="Times New Roman"/>
                <a:cs typeface="Times New Roman"/>
                <a:sym typeface="Times New Roman"/>
              </a:rPr>
              <a:t>  	</a:t>
            </a:r>
            <a:r>
              <a:rPr lang="en"/>
              <a:t>glue: Constructing all of the pieces of the design together </a:t>
            </a:r>
          </a:p>
          <a:p>
            <a:pPr lvl="0" rtl="0">
              <a:spcBef>
                <a:spcPts val="0"/>
              </a:spcBef>
              <a:buNone/>
            </a:pPr>
            <a:r>
              <a:t/>
            </a:r>
            <a:endParaRPr sz="1400"/>
          </a:p>
          <a:p>
            <a:pPr lvl="0" rtl="0">
              <a:spcBef>
                <a:spcPts val="0"/>
              </a:spcBef>
              <a:buNone/>
            </a:pPr>
            <a:r>
              <a:rPr lang="en" sz="700">
                <a:latin typeface="Times New Roman"/>
                <a:ea typeface="Times New Roman"/>
                <a:cs typeface="Times New Roman"/>
                <a:sym typeface="Times New Roman"/>
              </a:rPr>
              <a:t>	</a:t>
            </a:r>
            <a:r>
              <a:rPr lang="en"/>
              <a:t>We chose these materials because they were not just durable but also very cost savvy.  Cardboard was $1 per square, which is why we only used 1, Wax Paper was $0.50 per sheet which is why we only used 1, and glue our last ingredient limited our max cost to $3.00.  Although glue limited our max cost, we believed it was best to use as the binding agent because it provided a sturdy structure for the cardboard, whereas tape is more flimsy and less waterproof.</a:t>
            </a:r>
          </a:p>
          <a:p>
            <a:pPr lvl="0">
              <a:spcBef>
                <a:spcPts val="0"/>
              </a:spcBef>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Benzophenone is the active ingredient in non-mineral sunscreens, which are the most common sunscreens.  These sunscreens have been proven to disrupt hormones and be more allergenic than mineral sunscreens.  Mineral sunscreens have zinc or titanium as the most active ingredient.  These two alternative chemicals have not been proven to be allergenic and do not negatively affect hormones.  For these reasons, if given more time, we would like to test zinc or titanium to use instead of benz</a:t>
            </a:r>
          </a:p>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JUSTIFY WHY WE CHANGED OUR AMOUNTS </a:t>
            </a:r>
          </a:p>
          <a:p>
            <a:pPr lvl="0" rtl="0">
              <a:spcBef>
                <a:spcPts val="0"/>
              </a:spcBef>
              <a:buNone/>
            </a:pPr>
            <a:r>
              <a:rPr lang="en"/>
              <a:t>After 24 hours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Divided previous mid and max by 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Divided previous mid and max by 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Divided previous mid and max by 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SPF: which the highest protection from sunlight</a:t>
            </a:r>
          </a:p>
          <a:p>
            <a:pPr lvl="0">
              <a:spcBef>
                <a:spcPts val="0"/>
              </a:spcBef>
              <a:buNone/>
            </a:pPr>
            <a:r>
              <a:rPr lang="en"/>
              <a:t>LD50: which chemicals have a survival rate above 50% which is crucial for use of sunscreen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tested to see their effect on the simplest living thing→ bacteria and their survival is crucial for application on humans which are much more complex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PRABHNOOR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a:latin typeface="Roboto"/>
                <a:ea typeface="Roboto"/>
                <a:cs typeface="Roboto"/>
                <a:sym typeface="Roboto"/>
              </a:rPr>
              <a:t>Amount between the control 0 grams and the middle .015 grams and from our data we deicded for the next trial that an amount between these two numbers would give the greatest survival rate, max amount should not be used on humans</a:t>
            </a:r>
          </a:p>
          <a:p>
            <a:pPr lvl="0">
              <a:lnSpc>
                <a:spcPct val="115000"/>
              </a:lnSpc>
              <a:spcBef>
                <a:spcPts val="0"/>
              </a:spcBef>
              <a:spcAft>
                <a:spcPts val="1600"/>
              </a:spcAft>
              <a:buNone/>
            </a:pPr>
            <a:r>
              <a:t/>
            </a:r>
            <a:endParaRPr>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Based off of our data the cinnamate should not be used at all in the sunscreen because all amounts of cinnamate used had a negative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AVA: Sea fleas were used because they are eukaryotes and have systems similar to the human body; allowing us to test the safety of the chemicals.</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Because this is one of the final testing of the stages, different amounts were constantly being used for accurate results, preventing us from being able to average data together.</a:t>
            </a:r>
          </a:p>
          <a:p>
            <a:pPr lvl="0" rtl="0">
              <a:spcBef>
                <a:spcPts val="0"/>
              </a:spcBef>
              <a:buNone/>
            </a:pPr>
            <a:r>
              <a:rPr lang="en" sz="1000"/>
              <a:t>b.</a:t>
            </a:r>
            <a:r>
              <a:rPr lang="en" sz="700">
                <a:latin typeface="Times New Roman"/>
                <a:ea typeface="Times New Roman"/>
                <a:cs typeface="Times New Roman"/>
                <a:sym typeface="Times New Roman"/>
              </a:rPr>
              <a:t> 	</a:t>
            </a:r>
            <a:r>
              <a:rPr lang="en"/>
              <a:t>Using the results from the E. Coli survival, we decided to lower the amounts of benzophenone used in the first trial of sea fleas; so we made the found a number between the control and the max which was .0075 grams in the .5 ml tubes, and once converted to the 50 ml beakers, the new middle value was .75 ml while the max was 1.5 ml.</a:t>
            </a:r>
          </a:p>
          <a:p>
            <a:pPr lvl="0" rtl="0">
              <a:spcBef>
                <a:spcPts val="0"/>
              </a:spcBef>
              <a:buNone/>
            </a:pPr>
            <a:r>
              <a:rPr lang="en" sz="1000"/>
              <a:t>c.</a:t>
            </a:r>
            <a:r>
              <a:rPr lang="en" sz="700">
                <a:latin typeface="Times New Roman"/>
                <a:ea typeface="Times New Roman"/>
                <a:cs typeface="Times New Roman"/>
                <a:sym typeface="Times New Roman"/>
              </a:rPr>
              <a:t>  	</a:t>
            </a:r>
            <a:r>
              <a:rPr lang="en"/>
              <a:t>However, as seen from trial 1, there was no sea flea survival for middle and max, so each of these values was decreased by half in trial 2, with the same results as trial 1. Then these values were divided by four, with the sa</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cxnSp>
        <p:nvCxnSpPr>
          <p:cNvPr id="12" name="Shape 12"/>
          <p:cNvCxnSpPr/>
          <p:nvPr/>
        </p:nvCxnSpPr>
        <p:spPr>
          <a:xfrm>
            <a:off x="733218" y="2235350"/>
            <a:ext cx="385200" cy="0"/>
          </a:xfrm>
          <a:prstGeom prst="straightConnector1">
            <a:avLst/>
          </a:prstGeom>
          <a:noFill/>
          <a:ln cap="flat" cmpd="sng" w="28575">
            <a:solidFill>
              <a:schemeClr val="dk1"/>
            </a:solidFill>
            <a:prstDash val="solid"/>
            <a:round/>
            <a:headEnd len="med" w="med" type="none"/>
            <a:tailEnd len="med" w="med" type="none"/>
          </a:ln>
        </p:spPr>
      </p:cxnSp>
      <p:sp>
        <p:nvSpPr>
          <p:cNvPr id="13" name="Shape 13"/>
          <p:cNvSpPr txBox="1"/>
          <p:nvPr>
            <p:ph type="ctrTitle"/>
          </p:nvPr>
        </p:nvSpPr>
        <p:spPr>
          <a:xfrm>
            <a:off x="630600" y="136800"/>
            <a:ext cx="7893000" cy="1853700"/>
          </a:xfrm>
          <a:prstGeom prst="rect">
            <a:avLst/>
          </a:prstGeom>
        </p:spPr>
        <p:txBody>
          <a:bodyPr anchorCtr="0" anchor="b" bIns="91425" lIns="91425" rIns="91425" tIns="91425"/>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p:txBody>
      </p:sp>
      <p:sp>
        <p:nvSpPr>
          <p:cNvPr id="14" name="Shape 14"/>
          <p:cNvSpPr txBox="1"/>
          <p:nvPr>
            <p:ph idx="1" type="subTitle"/>
          </p:nvPr>
        </p:nvSpPr>
        <p:spPr>
          <a:xfrm>
            <a:off x="630600" y="3228375"/>
            <a:ext cx="7893000" cy="1274100"/>
          </a:xfrm>
          <a:prstGeom prst="rect">
            <a:avLst/>
          </a:prstGeom>
        </p:spPr>
        <p:txBody>
          <a:bodyPr anchorCtr="0" anchor="b" bIns="91425" lIns="91425" rIns="91425" tIns="91425"/>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6"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title"/>
          </p:nvPr>
        </p:nvSpPr>
        <p:spPr>
          <a:xfrm>
            <a:off x="586725" y="1353787"/>
            <a:ext cx="7970700" cy="1538400"/>
          </a:xfrm>
          <a:prstGeom prst="rect">
            <a:avLst/>
          </a:prstGeom>
        </p:spPr>
        <p:txBody>
          <a:bodyPr anchorCtr="0" anchor="ctr" bIns="91425" lIns="91425" rIns="91425" tIns="91425"/>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p:txBody>
      </p:sp>
      <p:sp>
        <p:nvSpPr>
          <p:cNvPr id="60" name="Shape 60"/>
          <p:cNvSpPr txBox="1"/>
          <p:nvPr>
            <p:ph idx="1" type="body"/>
          </p:nvPr>
        </p:nvSpPr>
        <p:spPr>
          <a:xfrm>
            <a:off x="586725" y="2968387"/>
            <a:ext cx="79707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9" name="Shape 19"/>
          <p:cNvSpPr txBox="1"/>
          <p:nvPr>
            <p:ph type="title"/>
          </p:nvPr>
        </p:nvSpPr>
        <p:spPr>
          <a:xfrm>
            <a:off x="509550" y="1921350"/>
            <a:ext cx="8124900" cy="1300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cxnSp>
        <p:nvCxnSpPr>
          <p:cNvPr id="23" name="Shape 23"/>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417800"/>
            <a:ext cx="8520600" cy="3150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9" name="Shape 29"/>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cap="flat" cmpd="sng" w="28575">
            <a:solidFill>
              <a:schemeClr val="dk1"/>
            </a:solidFill>
            <a:prstDash val="solid"/>
            <a:round/>
            <a:headEnd len="med" w="med" type="none"/>
            <a:tailEnd len="med" w="med" type="none"/>
          </a:ln>
        </p:spPr>
      </p:cxnSp>
      <p:sp>
        <p:nvSpPr>
          <p:cNvPr id="38" name="Shape 38"/>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9" name="Shape 39"/>
          <p:cNvSpPr txBox="1"/>
          <p:nvPr>
            <p:ph idx="1" type="body"/>
          </p:nvPr>
        </p:nvSpPr>
        <p:spPr>
          <a:xfrm>
            <a:off x="311700" y="1640350"/>
            <a:ext cx="2808000" cy="2928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43" name="Shape 43"/>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4" name="Shape 4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6"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8" name="Shape 4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9" name="Shape 49"/>
          <p:cNvSpPr txBox="1"/>
          <p:nvPr>
            <p:ph type="title"/>
          </p:nvPr>
        </p:nvSpPr>
        <p:spPr>
          <a:xfrm>
            <a:off x="265500" y="1084625"/>
            <a:ext cx="4045200" cy="17070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0" name="Shape 50"/>
          <p:cNvSpPr txBox="1"/>
          <p:nvPr>
            <p:ph idx="1" type="subTitle"/>
          </p:nvPr>
        </p:nvSpPr>
        <p:spPr>
          <a:xfrm>
            <a:off x="265500" y="2845200"/>
            <a:ext cx="4045200" cy="1421700"/>
          </a:xfrm>
          <a:prstGeom prst="rect">
            <a:avLst/>
          </a:prstGeom>
        </p:spPr>
        <p:txBody>
          <a:bodyPr anchorCtr="0" anchor="t" bIns="91425" lIns="91425" rIns="91425" tIns="91425"/>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p:txBody>
      </p:sp>
      <p:sp>
        <p:nvSpPr>
          <p:cNvPr id="51" name="Shape 5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3" name="Shape 53"/>
        <p:cNvGrpSpPr/>
        <p:nvPr/>
      </p:nvGrpSpPr>
      <p:grpSpPr>
        <a:xfrm>
          <a:off x="0" y="0"/>
          <a:ext cx="0" cy="0"/>
          <a:chOff x="0" y="0"/>
          <a:chExt cx="0" cy="0"/>
        </a:xfrm>
      </p:grpSpPr>
      <p:sp>
        <p:nvSpPr>
          <p:cNvPr id="54" name="Shape 5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725"/>
            <a:ext cx="8520600" cy="6450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417800"/>
            <a:ext cx="8520600" cy="3150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png"/><Relationship Id="rId4" Type="http://schemas.openxmlformats.org/officeDocument/2006/relationships/image" Target="../media/image00.png"/><Relationship Id="rId5"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lotioncrafter.com/cetyl-alcohol-nf.html" TargetMode="External"/><Relationship Id="rId4" Type="http://schemas.openxmlformats.org/officeDocument/2006/relationships/hyperlink" Target="http://www.alibaba.com/product-detail/cosmetic-raw-ingredients-benzophenone-3-UV_1728118068.html?spm=a2700.7724857.29.10.UqI5qM&amp;s=p" TargetMode="External"/><Relationship Id="rId5" Type="http://schemas.openxmlformats.org/officeDocument/2006/relationships/hyperlink" Target="http://www.alibaba.com/product-detail/glycerine-USP-Grade_60116229450.html?spm=a2700.7724857.29.10.zvcf9S&amp;s=p" TargetMode="External"/><Relationship Id="rId6" Type="http://schemas.openxmlformats.org/officeDocument/2006/relationships/hyperlink" Target="http://www.makingcosmetics.com/Oxybenzone_p_262.html" TargetMode="External"/><Relationship Id="rId7" Type="http://schemas.openxmlformats.org/officeDocument/2006/relationships/hyperlink" Target="http://www.alibaba.com/showroom/octyl-methoxycinnamate.html" TargetMode="External"/><Relationship Id="rId8" Type="http://schemas.openxmlformats.org/officeDocument/2006/relationships/hyperlink" Target="http://www.lotioncrafter.com/triethanolamine.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truthinaging.com/ingredients/benzophenone-3" TargetMode="External"/><Relationship Id="rId4" Type="http://schemas.openxmlformats.org/officeDocument/2006/relationships/hyperlink" Target="http://www.cosmeticsinfo.org/ingredient/benzophenone-1" TargetMode="External"/><Relationship Id="rId9" Type="http://schemas.openxmlformats.org/officeDocument/2006/relationships/hyperlink" Target="http://www.smartskincare.com/skinprotection/sunblocks/sunblock_benzophenones-3-and-4.html" TargetMode="External"/><Relationship Id="rId5" Type="http://schemas.openxmlformats.org/officeDocument/2006/relationships/hyperlink" Target="http://www.smartskincare.com/skinprotection/sunblocks/sunblock_benzophenones-3-and-4.html" TargetMode="External"/><Relationship Id="rId6" Type="http://schemas.openxmlformats.org/officeDocument/2006/relationships/hyperlink" Target="http://www.ewg.org/2015sunscreen/report/the-trouble-with-sunscreen-chemicals/" TargetMode="External"/><Relationship Id="rId7" Type="http://schemas.openxmlformats.org/officeDocument/2006/relationships/hyperlink" Target="http://www.ewg.org/news/testimony-official-correspondence/cdc-americans-carry-body-burden-toxic-sunscreen-chemical" TargetMode="External"/><Relationship Id="rId8" Type="http://schemas.openxmlformats.org/officeDocument/2006/relationships/hyperlink" Target="http://draxe.com/75-of-sunscreens-are-toxic-what-to-do-instea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9.png"/><Relationship Id="rId4" Type="http://schemas.openxmlformats.org/officeDocument/2006/relationships/image" Target="../media/image01.png"/><Relationship Id="rId5"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630600" y="136800"/>
            <a:ext cx="7893000" cy="1853700"/>
          </a:xfrm>
          <a:prstGeom prst="rect">
            <a:avLst/>
          </a:prstGeom>
        </p:spPr>
        <p:txBody>
          <a:bodyPr anchorCtr="0" anchor="b" bIns="91425" lIns="91425" rIns="91425" tIns="91425">
            <a:noAutofit/>
          </a:bodyPr>
          <a:lstStyle/>
          <a:p>
            <a:pPr lvl="0">
              <a:spcBef>
                <a:spcPts val="0"/>
              </a:spcBef>
              <a:buNone/>
            </a:pPr>
            <a:r>
              <a:rPr lang="en"/>
              <a:t>Sunscreen Final Stage Gate</a:t>
            </a:r>
          </a:p>
        </p:txBody>
      </p:sp>
      <p:sp>
        <p:nvSpPr>
          <p:cNvPr id="69" name="Shape 69"/>
          <p:cNvSpPr txBox="1"/>
          <p:nvPr>
            <p:ph idx="1" type="subTitle"/>
          </p:nvPr>
        </p:nvSpPr>
        <p:spPr>
          <a:xfrm>
            <a:off x="630600" y="3228375"/>
            <a:ext cx="7893000" cy="1274100"/>
          </a:xfrm>
          <a:prstGeom prst="rect">
            <a:avLst/>
          </a:prstGeom>
        </p:spPr>
        <p:txBody>
          <a:bodyPr anchorCtr="0" anchor="b" bIns="91425" lIns="91425" rIns="91425" tIns="91425">
            <a:noAutofit/>
          </a:bodyPr>
          <a:lstStyle/>
          <a:p>
            <a:pPr lvl="0">
              <a:spcBef>
                <a:spcPts val="0"/>
              </a:spcBef>
              <a:buNone/>
            </a:pPr>
            <a:r>
              <a:rPr lang="en" sz="1800"/>
              <a:t>Prabhnoor Kaur, Ava Drum, Henna Fraiman, Ilana Moffet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Sea Flea Cinnamate Testing </a:t>
            </a:r>
          </a:p>
        </p:txBody>
      </p:sp>
      <p:pic>
        <p:nvPicPr>
          <p:cNvPr id="133" name="Shape 133"/>
          <p:cNvPicPr preferRelativeResize="0"/>
          <p:nvPr/>
        </p:nvPicPr>
        <p:blipFill>
          <a:blip r:embed="rId3">
            <a:alphaModFix/>
          </a:blip>
          <a:stretch>
            <a:fillRect/>
          </a:stretch>
        </p:blipFill>
        <p:spPr>
          <a:xfrm>
            <a:off x="115624" y="1017724"/>
            <a:ext cx="3057499" cy="1818125"/>
          </a:xfrm>
          <a:prstGeom prst="rect">
            <a:avLst/>
          </a:prstGeom>
          <a:noFill/>
          <a:ln>
            <a:noFill/>
          </a:ln>
        </p:spPr>
      </p:pic>
      <p:sp>
        <p:nvSpPr>
          <p:cNvPr id="134" name="Shape 134"/>
          <p:cNvSpPr txBox="1"/>
          <p:nvPr/>
        </p:nvSpPr>
        <p:spPr>
          <a:xfrm>
            <a:off x="3173125" y="1082275"/>
            <a:ext cx="1533000" cy="22191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rPr lang="en"/>
              <a:t>Middle: .9375 grams</a:t>
            </a:r>
          </a:p>
          <a:p>
            <a:pPr lvl="0" rtl="0">
              <a:spcBef>
                <a:spcPts val="0"/>
              </a:spcBef>
              <a:buNone/>
            </a:pPr>
            <a:r>
              <a:t/>
            </a:r>
            <a:endParaRPr/>
          </a:p>
          <a:p>
            <a:pPr lvl="0" rtl="0">
              <a:spcBef>
                <a:spcPts val="0"/>
              </a:spcBef>
              <a:buNone/>
            </a:pPr>
            <a:r>
              <a:rPr lang="en"/>
              <a:t>Max: 1.885 grams</a:t>
            </a:r>
          </a:p>
          <a:p>
            <a:pPr lvl="0" rtl="0">
              <a:spcBef>
                <a:spcPts val="0"/>
              </a:spcBef>
              <a:buNone/>
            </a:pPr>
            <a:r>
              <a:t/>
            </a:r>
            <a:endParaRPr/>
          </a:p>
          <a:p>
            <a:pPr lvl="0">
              <a:spcBef>
                <a:spcPts val="0"/>
              </a:spcBef>
              <a:buNone/>
            </a:pPr>
            <a:r>
              <a:t/>
            </a:r>
            <a:endParaRPr/>
          </a:p>
        </p:txBody>
      </p:sp>
      <p:pic>
        <p:nvPicPr>
          <p:cNvPr id="135" name="Shape 135"/>
          <p:cNvPicPr preferRelativeResize="0"/>
          <p:nvPr/>
        </p:nvPicPr>
        <p:blipFill>
          <a:blip r:embed="rId4">
            <a:alphaModFix/>
          </a:blip>
          <a:stretch>
            <a:fillRect/>
          </a:stretch>
        </p:blipFill>
        <p:spPr>
          <a:xfrm>
            <a:off x="4928925" y="1053312"/>
            <a:ext cx="2976274" cy="1746950"/>
          </a:xfrm>
          <a:prstGeom prst="rect">
            <a:avLst/>
          </a:prstGeom>
          <a:noFill/>
          <a:ln>
            <a:noFill/>
          </a:ln>
        </p:spPr>
      </p:pic>
      <p:sp>
        <p:nvSpPr>
          <p:cNvPr id="136" name="Shape 136"/>
          <p:cNvSpPr txBox="1"/>
          <p:nvPr/>
        </p:nvSpPr>
        <p:spPr>
          <a:xfrm>
            <a:off x="7958675" y="980325"/>
            <a:ext cx="1105200" cy="2807400"/>
          </a:xfrm>
          <a:prstGeom prst="rect">
            <a:avLst/>
          </a:prstGeom>
          <a:noFill/>
          <a:ln>
            <a:noFill/>
          </a:ln>
        </p:spPr>
        <p:txBody>
          <a:bodyPr anchorCtr="0" anchor="t" bIns="91425" lIns="91425" rIns="91425" tIns="91425">
            <a:noAutofit/>
          </a:bodyPr>
          <a:lstStyle/>
          <a:p>
            <a:pPr lvl="0" rtl="0">
              <a:spcBef>
                <a:spcPts val="0"/>
              </a:spcBef>
              <a:buNone/>
            </a:pPr>
            <a:r>
              <a:rPr lang="en"/>
              <a:t>control : 0 grams</a:t>
            </a:r>
          </a:p>
          <a:p>
            <a:pPr lvl="0" rtl="0">
              <a:spcBef>
                <a:spcPts val="0"/>
              </a:spcBef>
              <a:buNone/>
            </a:pPr>
            <a:r>
              <a:t/>
            </a:r>
            <a:endParaRPr/>
          </a:p>
          <a:p>
            <a:pPr lvl="0" rtl="0">
              <a:spcBef>
                <a:spcPts val="0"/>
              </a:spcBef>
              <a:buNone/>
            </a:pPr>
            <a:r>
              <a:rPr lang="en"/>
              <a:t>Middle: .47 grams</a:t>
            </a:r>
          </a:p>
          <a:p>
            <a:pPr lvl="0" rtl="0">
              <a:spcBef>
                <a:spcPts val="0"/>
              </a:spcBef>
              <a:buNone/>
            </a:pPr>
            <a:r>
              <a:t/>
            </a:r>
            <a:endParaRPr/>
          </a:p>
          <a:p>
            <a:pPr lvl="0" rtl="0">
              <a:spcBef>
                <a:spcPts val="0"/>
              </a:spcBef>
              <a:buNone/>
            </a:pPr>
            <a:r>
              <a:rPr lang="en"/>
              <a:t>Max: .9 </a:t>
            </a:r>
          </a:p>
          <a:p>
            <a:pPr lvl="0" rtl="0">
              <a:spcBef>
                <a:spcPts val="0"/>
              </a:spcBef>
              <a:buNone/>
            </a:pPr>
            <a:r>
              <a:rPr lang="en"/>
              <a:t>grams</a:t>
            </a:r>
          </a:p>
        </p:txBody>
      </p:sp>
      <p:pic>
        <p:nvPicPr>
          <p:cNvPr id="137" name="Shape 137"/>
          <p:cNvPicPr preferRelativeResize="0"/>
          <p:nvPr/>
        </p:nvPicPr>
        <p:blipFill>
          <a:blip r:embed="rId5">
            <a:alphaModFix/>
          </a:blip>
          <a:stretch>
            <a:fillRect/>
          </a:stretch>
        </p:blipFill>
        <p:spPr>
          <a:xfrm>
            <a:off x="2272400" y="2976694"/>
            <a:ext cx="3193600" cy="1910850"/>
          </a:xfrm>
          <a:prstGeom prst="rect">
            <a:avLst/>
          </a:prstGeom>
          <a:noFill/>
          <a:ln>
            <a:noFill/>
          </a:ln>
        </p:spPr>
      </p:pic>
      <p:sp>
        <p:nvSpPr>
          <p:cNvPr id="138" name="Shape 138"/>
          <p:cNvSpPr txBox="1"/>
          <p:nvPr/>
        </p:nvSpPr>
        <p:spPr>
          <a:xfrm>
            <a:off x="5507775" y="2976700"/>
            <a:ext cx="1533000" cy="30570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rPr lang="en"/>
              <a:t>Middle: .1125 grams</a:t>
            </a:r>
          </a:p>
          <a:p>
            <a:pPr lvl="0" rtl="0">
              <a:spcBef>
                <a:spcPts val="0"/>
              </a:spcBef>
              <a:buNone/>
            </a:pPr>
            <a:r>
              <a:t/>
            </a:r>
            <a:endParaRPr/>
          </a:p>
          <a:p>
            <a:pPr lvl="0" rtl="0">
              <a:spcBef>
                <a:spcPts val="0"/>
              </a:spcBef>
              <a:buNone/>
            </a:pPr>
            <a:r>
              <a:rPr lang="en"/>
              <a:t>Max: .225 grams</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Conclusions from Testing</a:t>
            </a:r>
          </a:p>
        </p:txBody>
      </p:sp>
      <p:sp>
        <p:nvSpPr>
          <p:cNvPr id="144" name="Shape 144"/>
          <p:cNvSpPr txBox="1"/>
          <p:nvPr>
            <p:ph idx="1" type="body"/>
          </p:nvPr>
        </p:nvSpPr>
        <p:spPr>
          <a:xfrm>
            <a:off x="267125" y="1061300"/>
            <a:ext cx="8520600" cy="3150900"/>
          </a:xfrm>
          <a:prstGeom prst="rect">
            <a:avLst/>
          </a:prstGeom>
        </p:spPr>
        <p:txBody>
          <a:bodyPr anchorCtr="0" anchor="t" bIns="91425" lIns="91425" rIns="91425" tIns="91425">
            <a:noAutofit/>
          </a:bodyPr>
          <a:lstStyle/>
          <a:p>
            <a:pPr indent="-228600" lvl="0" marL="457200" rtl="0">
              <a:spcBef>
                <a:spcPts val="0"/>
              </a:spcBef>
            </a:pPr>
            <a:r>
              <a:rPr lang="en"/>
              <a:t>Cinnamate had a less than 50% survival with e. Coli and no survival with the sea fleas, so it will not be used</a:t>
            </a:r>
          </a:p>
          <a:p>
            <a:pPr lvl="0" rtl="0">
              <a:spcBef>
                <a:spcPts val="0"/>
              </a:spcBef>
              <a:buNone/>
            </a:pPr>
            <a:r>
              <a:t/>
            </a:r>
            <a:endParaRPr>
              <a:solidFill>
                <a:srgbClr val="FF0000"/>
              </a:solidFill>
            </a:endParaRPr>
          </a:p>
          <a:p>
            <a:pPr indent="-228600" lvl="0" marL="457200" rtl="0">
              <a:spcBef>
                <a:spcPts val="0"/>
              </a:spcBef>
            </a:pPr>
            <a:r>
              <a:rPr lang="en"/>
              <a:t>Benzophenone had a greater than 50% survival rate with e. Coli, but 0% with sea fleas → can’t be used in our sunscreen based on our data, but we will still use it with the support of other people’s trials:</a:t>
            </a:r>
          </a:p>
          <a:p>
            <a:pPr indent="-228600" lvl="1" marL="914400" rtl="0">
              <a:spcBef>
                <a:spcPts val="0"/>
              </a:spcBef>
            </a:pPr>
            <a:r>
              <a:rPr lang="en"/>
              <a:t>Less than 4% should be used</a:t>
            </a:r>
          </a:p>
          <a:p>
            <a:pPr indent="-228600" lvl="1" marL="914400" rtl="0">
              <a:spcBef>
                <a:spcPts val="0"/>
              </a:spcBef>
            </a:pPr>
            <a:r>
              <a:rPr lang="en"/>
              <a:t>Helpful in protecting self from UV rays</a:t>
            </a:r>
          </a:p>
          <a:p>
            <a:pPr indent="-228600" lvl="1" marL="914400" rtl="0">
              <a:spcBef>
                <a:spcPts val="0"/>
              </a:spcBef>
            </a:pPr>
            <a:r>
              <a:rPr lang="en"/>
              <a:t>Absorbs and dissapates UV radiation</a:t>
            </a:r>
          </a:p>
          <a:p>
            <a:pPr indent="-228600" lvl="1" marL="914400" rtl="0">
              <a:spcBef>
                <a:spcPts val="0"/>
              </a:spcBef>
            </a:pPr>
            <a:r>
              <a:rPr lang="en"/>
              <a:t>Comes from mother’s milk</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Cost Analysis and Formula Mix</a:t>
            </a:r>
          </a:p>
        </p:txBody>
      </p:sp>
      <p:graphicFrame>
        <p:nvGraphicFramePr>
          <p:cNvPr id="150" name="Shape 150"/>
          <p:cNvGraphicFramePr/>
          <p:nvPr/>
        </p:nvGraphicFramePr>
        <p:xfrm>
          <a:off x="952500" y="1229000"/>
          <a:ext cx="3000000" cy="3000000"/>
        </p:xfrm>
        <a:graphic>
          <a:graphicData uri="http://schemas.openxmlformats.org/drawingml/2006/table">
            <a:tbl>
              <a:tblPr>
                <a:noFill/>
                <a:tableStyleId>{45210112-0EC6-4D2B-859C-85BCA22147F0}</a:tableStyleId>
              </a:tblPr>
              <a:tblGrid>
                <a:gridCol w="2571600"/>
                <a:gridCol w="2254400"/>
                <a:gridCol w="2413000"/>
              </a:tblGrid>
              <a:tr h="381000">
                <a:tc>
                  <a:txBody>
                    <a:bodyPr>
                      <a:noAutofit/>
                    </a:bodyPr>
                    <a:lstStyle/>
                    <a:p>
                      <a:pPr lvl="0">
                        <a:spcBef>
                          <a:spcPts val="0"/>
                        </a:spcBef>
                        <a:buNone/>
                      </a:pPr>
                      <a:r>
                        <a:rPr b="1" lang="en">
                          <a:solidFill>
                            <a:srgbClr val="FFFFFF"/>
                          </a:solidFill>
                        </a:rPr>
                        <a:t>Ingredient</a:t>
                      </a:r>
                    </a:p>
                  </a:txBody>
                  <a:tcPr marT="91425" marB="91425" marR="91425" marL="91425"/>
                </a:tc>
                <a:tc>
                  <a:txBody>
                    <a:bodyPr>
                      <a:noAutofit/>
                    </a:bodyPr>
                    <a:lstStyle/>
                    <a:p>
                      <a:pPr lvl="0">
                        <a:spcBef>
                          <a:spcPts val="0"/>
                        </a:spcBef>
                        <a:buNone/>
                      </a:pPr>
                      <a:r>
                        <a:rPr b="1" lang="en">
                          <a:solidFill>
                            <a:srgbClr val="FFFFFF"/>
                          </a:solidFill>
                        </a:rPr>
                        <a:t>Amount</a:t>
                      </a:r>
                    </a:p>
                  </a:txBody>
                  <a:tcPr marT="91425" marB="91425" marR="91425" marL="91425"/>
                </a:tc>
                <a:tc>
                  <a:txBody>
                    <a:bodyPr>
                      <a:noAutofit/>
                    </a:bodyPr>
                    <a:lstStyle/>
                    <a:p>
                      <a:pPr lvl="0">
                        <a:spcBef>
                          <a:spcPts val="0"/>
                        </a:spcBef>
                        <a:buNone/>
                      </a:pPr>
                      <a:r>
                        <a:rPr b="1" lang="en">
                          <a:solidFill>
                            <a:srgbClr val="FFFFFF"/>
                          </a:solidFill>
                        </a:rPr>
                        <a:t>Cost  </a:t>
                      </a:r>
                    </a:p>
                  </a:txBody>
                  <a:tcPr marT="91425" marB="91425" marR="91425" marL="91425"/>
                </a:tc>
              </a:tr>
              <a:tr h="381000">
                <a:tc>
                  <a:txBody>
                    <a:bodyPr>
                      <a:noAutofit/>
                    </a:bodyPr>
                    <a:lstStyle/>
                    <a:p>
                      <a:pPr lvl="0">
                        <a:spcBef>
                          <a:spcPts val="0"/>
                        </a:spcBef>
                        <a:buNone/>
                      </a:pPr>
                      <a:r>
                        <a:rPr lang="en">
                          <a:solidFill>
                            <a:srgbClr val="FFFFFF"/>
                          </a:solidFill>
                        </a:rPr>
                        <a:t>Cetyl Alcohol</a:t>
                      </a:r>
                    </a:p>
                  </a:txBody>
                  <a:tcPr marT="91425" marB="91425" marR="91425" marL="91425"/>
                </a:tc>
                <a:tc>
                  <a:txBody>
                    <a:bodyPr>
                      <a:noAutofit/>
                    </a:bodyPr>
                    <a:lstStyle/>
                    <a:p>
                      <a:pPr lvl="0">
                        <a:spcBef>
                          <a:spcPts val="0"/>
                        </a:spcBef>
                        <a:buNone/>
                      </a:pPr>
                      <a:r>
                        <a:rPr lang="en">
                          <a:solidFill>
                            <a:srgbClr val="FFFFFF"/>
                          </a:solidFill>
                        </a:rPr>
                        <a:t>2.0 g</a:t>
                      </a:r>
                    </a:p>
                  </a:txBody>
                  <a:tcPr marT="91425" marB="91425" marR="91425" marL="91425"/>
                </a:tc>
                <a:tc>
                  <a:txBody>
                    <a:bodyPr>
                      <a:noAutofit/>
                    </a:bodyPr>
                    <a:lstStyle/>
                    <a:p>
                      <a:pPr lvl="0">
                        <a:spcBef>
                          <a:spcPts val="0"/>
                        </a:spcBef>
                        <a:buNone/>
                      </a:pPr>
                      <a:r>
                        <a:rPr lang="en">
                          <a:solidFill>
                            <a:srgbClr val="FFFFFF"/>
                          </a:solidFill>
                        </a:rPr>
                        <a:t>$0.026</a:t>
                      </a:r>
                    </a:p>
                  </a:txBody>
                  <a:tcPr marT="91425" marB="91425" marR="91425" marL="91425"/>
                </a:tc>
              </a:tr>
              <a:tr h="381000">
                <a:tc>
                  <a:txBody>
                    <a:bodyPr>
                      <a:noAutofit/>
                    </a:bodyPr>
                    <a:lstStyle/>
                    <a:p>
                      <a:pPr lvl="0">
                        <a:spcBef>
                          <a:spcPts val="0"/>
                        </a:spcBef>
                        <a:buNone/>
                      </a:pPr>
                      <a:r>
                        <a:rPr lang="en">
                          <a:solidFill>
                            <a:srgbClr val="FFFFFF"/>
                          </a:solidFill>
                        </a:rPr>
                        <a:t>Bezophenone-3</a:t>
                      </a:r>
                    </a:p>
                  </a:txBody>
                  <a:tcPr marT="91425" marB="91425" marR="91425" marL="91425"/>
                </a:tc>
                <a:tc>
                  <a:txBody>
                    <a:bodyPr>
                      <a:noAutofit/>
                    </a:bodyPr>
                    <a:lstStyle/>
                    <a:p>
                      <a:pPr lvl="0" rtl="0">
                        <a:spcBef>
                          <a:spcPts val="0"/>
                        </a:spcBef>
                        <a:buNone/>
                      </a:pPr>
                      <a:r>
                        <a:rPr lang="en">
                          <a:solidFill>
                            <a:srgbClr val="FFFFFF"/>
                          </a:solidFill>
                        </a:rPr>
                        <a:t>2.64 g</a:t>
                      </a:r>
                    </a:p>
                  </a:txBody>
                  <a:tcPr marT="91425" marB="91425" marR="91425" marL="91425"/>
                </a:tc>
                <a:tc>
                  <a:txBody>
                    <a:bodyPr>
                      <a:noAutofit/>
                    </a:bodyPr>
                    <a:lstStyle/>
                    <a:p>
                      <a:pPr lvl="0" rtl="0">
                        <a:spcBef>
                          <a:spcPts val="0"/>
                        </a:spcBef>
                        <a:buNone/>
                      </a:pPr>
                      <a:r>
                        <a:rPr lang="en">
                          <a:solidFill>
                            <a:srgbClr val="FFFFFF"/>
                          </a:solidFill>
                        </a:rPr>
                        <a:t>$0.02475</a:t>
                      </a:r>
                    </a:p>
                  </a:txBody>
                  <a:tcPr marT="91425" marB="91425" marR="91425" marL="91425"/>
                </a:tc>
              </a:tr>
              <a:tr h="381000">
                <a:tc>
                  <a:txBody>
                    <a:bodyPr>
                      <a:noAutofit/>
                    </a:bodyPr>
                    <a:lstStyle/>
                    <a:p>
                      <a:pPr lvl="0">
                        <a:spcBef>
                          <a:spcPts val="0"/>
                        </a:spcBef>
                        <a:buNone/>
                      </a:pPr>
                      <a:r>
                        <a:rPr lang="en">
                          <a:solidFill>
                            <a:srgbClr val="FFFFFF"/>
                          </a:solidFill>
                        </a:rPr>
                        <a:t>Steric Acid</a:t>
                      </a:r>
                    </a:p>
                  </a:txBody>
                  <a:tcPr marT="91425" marB="91425" marR="91425" marL="91425"/>
                </a:tc>
                <a:tc>
                  <a:txBody>
                    <a:bodyPr>
                      <a:noAutofit/>
                    </a:bodyPr>
                    <a:lstStyle/>
                    <a:p>
                      <a:pPr lvl="0">
                        <a:spcBef>
                          <a:spcPts val="0"/>
                        </a:spcBef>
                        <a:buNone/>
                      </a:pPr>
                      <a:r>
                        <a:rPr lang="en">
                          <a:solidFill>
                            <a:srgbClr val="FFFFFF"/>
                          </a:solidFill>
                        </a:rPr>
                        <a:t>4.0 g</a:t>
                      </a:r>
                    </a:p>
                  </a:txBody>
                  <a:tcPr marT="91425" marB="91425" marR="91425" marL="91425"/>
                </a:tc>
                <a:tc>
                  <a:txBody>
                    <a:bodyPr>
                      <a:noAutofit/>
                    </a:bodyPr>
                    <a:lstStyle/>
                    <a:p>
                      <a:pPr lvl="0">
                        <a:spcBef>
                          <a:spcPts val="0"/>
                        </a:spcBef>
                        <a:buNone/>
                      </a:pPr>
                      <a:r>
                        <a:rPr lang="en">
                          <a:solidFill>
                            <a:srgbClr val="FFFFFF"/>
                          </a:solidFill>
                        </a:rPr>
                        <a:t>$0.006</a:t>
                      </a:r>
                    </a:p>
                  </a:txBody>
                  <a:tcPr marT="91425" marB="91425" marR="91425" marL="91425"/>
                </a:tc>
              </a:tr>
              <a:tr h="381000">
                <a:tc>
                  <a:txBody>
                    <a:bodyPr>
                      <a:noAutofit/>
                    </a:bodyPr>
                    <a:lstStyle/>
                    <a:p>
                      <a:pPr lvl="0">
                        <a:spcBef>
                          <a:spcPts val="0"/>
                        </a:spcBef>
                        <a:buNone/>
                      </a:pPr>
                      <a:r>
                        <a:rPr lang="en">
                          <a:solidFill>
                            <a:srgbClr val="FFFFFF"/>
                          </a:solidFill>
                        </a:rPr>
                        <a:t>Glycerin</a:t>
                      </a:r>
                    </a:p>
                  </a:txBody>
                  <a:tcPr marT="91425" marB="91425" marR="91425" marL="91425"/>
                </a:tc>
                <a:tc>
                  <a:txBody>
                    <a:bodyPr>
                      <a:noAutofit/>
                    </a:bodyPr>
                    <a:lstStyle/>
                    <a:p>
                      <a:pPr lvl="0">
                        <a:spcBef>
                          <a:spcPts val="0"/>
                        </a:spcBef>
                        <a:buNone/>
                      </a:pPr>
                      <a:r>
                        <a:rPr lang="en">
                          <a:solidFill>
                            <a:srgbClr val="FFFFFF"/>
                          </a:solidFill>
                        </a:rPr>
                        <a:t>2.0 g</a:t>
                      </a:r>
                    </a:p>
                  </a:txBody>
                  <a:tcPr marT="91425" marB="91425" marR="91425" marL="91425"/>
                </a:tc>
                <a:tc>
                  <a:txBody>
                    <a:bodyPr>
                      <a:noAutofit/>
                    </a:bodyPr>
                    <a:lstStyle/>
                    <a:p>
                      <a:pPr lvl="0">
                        <a:spcBef>
                          <a:spcPts val="0"/>
                        </a:spcBef>
                        <a:buNone/>
                      </a:pPr>
                      <a:r>
                        <a:rPr lang="en">
                          <a:solidFill>
                            <a:srgbClr val="FFFFFF"/>
                          </a:solidFill>
                        </a:rPr>
                        <a:t>$0.002</a:t>
                      </a:r>
                    </a:p>
                  </a:txBody>
                  <a:tcPr marT="91425" marB="91425" marR="91425" marL="91425"/>
                </a:tc>
              </a:tr>
              <a:tr h="381000">
                <a:tc>
                  <a:txBody>
                    <a:bodyPr>
                      <a:noAutofit/>
                    </a:bodyPr>
                    <a:lstStyle/>
                    <a:p>
                      <a:pPr lvl="0">
                        <a:spcBef>
                          <a:spcPts val="0"/>
                        </a:spcBef>
                        <a:buNone/>
                      </a:pPr>
                      <a:r>
                        <a:rPr lang="en">
                          <a:solidFill>
                            <a:srgbClr val="FFFFFF"/>
                          </a:solidFill>
                        </a:rPr>
                        <a:t>Trethanol Amine</a:t>
                      </a:r>
                    </a:p>
                  </a:txBody>
                  <a:tcPr marT="91425" marB="91425" marR="91425" marL="91425"/>
                </a:tc>
                <a:tc>
                  <a:txBody>
                    <a:bodyPr>
                      <a:noAutofit/>
                    </a:bodyPr>
                    <a:lstStyle/>
                    <a:p>
                      <a:pPr lvl="0">
                        <a:spcBef>
                          <a:spcPts val="0"/>
                        </a:spcBef>
                        <a:buNone/>
                      </a:pPr>
                      <a:r>
                        <a:rPr lang="en">
                          <a:solidFill>
                            <a:srgbClr val="FFFFFF"/>
                          </a:solidFill>
                        </a:rPr>
                        <a:t>1.0 g</a:t>
                      </a:r>
                    </a:p>
                  </a:txBody>
                  <a:tcPr marT="91425" marB="91425" marR="91425" marL="91425"/>
                </a:tc>
                <a:tc>
                  <a:txBody>
                    <a:bodyPr>
                      <a:noAutofit/>
                    </a:bodyPr>
                    <a:lstStyle/>
                    <a:p>
                      <a:pPr lvl="0">
                        <a:spcBef>
                          <a:spcPts val="0"/>
                        </a:spcBef>
                        <a:buNone/>
                      </a:pPr>
                      <a:r>
                        <a:rPr lang="en">
                          <a:solidFill>
                            <a:srgbClr val="FFFFFF"/>
                          </a:solidFill>
                        </a:rPr>
                        <a:t>$0.02</a:t>
                      </a:r>
                    </a:p>
                  </a:txBody>
                  <a:tcPr marT="91425" marB="91425" marR="91425" marL="91425"/>
                </a:tc>
              </a:tr>
              <a:tr h="381000">
                <a:tc>
                  <a:txBody>
                    <a:bodyPr>
                      <a:noAutofit/>
                    </a:bodyPr>
                    <a:lstStyle/>
                    <a:p>
                      <a:pPr lvl="0">
                        <a:spcBef>
                          <a:spcPts val="0"/>
                        </a:spcBef>
                        <a:buNone/>
                      </a:pPr>
                      <a:r>
                        <a:rPr lang="en">
                          <a:solidFill>
                            <a:srgbClr val="FFFFFF"/>
                          </a:solidFill>
                        </a:rPr>
                        <a:t>Water, Distilled</a:t>
                      </a:r>
                    </a:p>
                  </a:txBody>
                  <a:tcPr marT="91425" marB="91425" marR="91425" marL="91425"/>
                </a:tc>
                <a:tc>
                  <a:txBody>
                    <a:bodyPr>
                      <a:noAutofit/>
                    </a:bodyPr>
                    <a:lstStyle/>
                    <a:p>
                      <a:pPr lvl="0">
                        <a:spcBef>
                          <a:spcPts val="0"/>
                        </a:spcBef>
                        <a:buNone/>
                      </a:pPr>
                      <a:r>
                        <a:rPr lang="en">
                          <a:solidFill>
                            <a:srgbClr val="FFFFFF"/>
                          </a:solidFill>
                        </a:rPr>
                        <a:t>78.0 g</a:t>
                      </a:r>
                    </a:p>
                  </a:txBody>
                  <a:tcPr marT="91425" marB="91425" marR="91425" marL="91425"/>
                </a:tc>
                <a:tc>
                  <a:txBody>
                    <a:bodyPr>
                      <a:noAutofit/>
                    </a:bodyPr>
                    <a:lstStyle/>
                    <a:p>
                      <a:pPr lvl="0">
                        <a:spcBef>
                          <a:spcPts val="0"/>
                        </a:spcBef>
                        <a:buNone/>
                      </a:pPr>
                      <a:r>
                        <a:rPr lang="en">
                          <a:solidFill>
                            <a:srgbClr val="FFFFFF"/>
                          </a:solidFill>
                        </a:rPr>
                        <a:t>$0.00012</a:t>
                      </a:r>
                    </a:p>
                  </a:txBody>
                  <a:tcPr marT="91425" marB="91425" marR="91425" marL="91425"/>
                </a:tc>
              </a:tr>
            </a:tbl>
          </a:graphicData>
        </a:graphic>
      </p:graphicFrame>
      <p:sp>
        <p:nvSpPr>
          <p:cNvPr id="151" name="Shape 151"/>
          <p:cNvSpPr txBox="1"/>
          <p:nvPr/>
        </p:nvSpPr>
        <p:spPr>
          <a:xfrm>
            <a:off x="4371825" y="4453075"/>
            <a:ext cx="4460400" cy="2832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Total Cost of Materials listed above: $0.7687</a:t>
            </a:r>
          </a:p>
        </p:txBody>
      </p:sp>
      <p:sp>
        <p:nvSpPr>
          <p:cNvPr id="152" name="Shape 152"/>
          <p:cNvSpPr txBox="1"/>
          <p:nvPr/>
        </p:nvSpPr>
        <p:spPr>
          <a:xfrm>
            <a:off x="4441100" y="4736275"/>
            <a:ext cx="4089900" cy="237900"/>
          </a:xfrm>
          <a:prstGeom prst="rect">
            <a:avLst/>
          </a:prstGeom>
          <a:noFill/>
          <a:ln>
            <a:noFill/>
          </a:ln>
        </p:spPr>
        <p:txBody>
          <a:bodyPr anchorCtr="0" anchor="t" bIns="91425" lIns="91425" rIns="91425" tIns="91425">
            <a:noAutofit/>
          </a:bodyPr>
          <a:lstStyle/>
          <a:p>
            <a:pPr lvl="0">
              <a:spcBef>
                <a:spcPts val="0"/>
              </a:spcBef>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Sources for cost of ingredients</a:t>
            </a:r>
          </a:p>
          <a:p>
            <a:pPr lvl="0">
              <a:spcBef>
                <a:spcPts val="0"/>
              </a:spcBef>
              <a:buNone/>
            </a:pPr>
            <a:r>
              <a:t/>
            </a:r>
            <a:endParaRPr/>
          </a:p>
        </p:txBody>
      </p:sp>
      <p:sp>
        <p:nvSpPr>
          <p:cNvPr id="158" name="Shape 158"/>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spcBef>
                <a:spcPts val="0"/>
              </a:spcBef>
              <a:buNone/>
            </a:pPr>
            <a:r>
              <a:rPr lang="en" sz="1200"/>
              <a:t>cetyl alcohol: </a:t>
            </a:r>
            <a:r>
              <a:rPr lang="en" sz="1100" u="sng">
                <a:solidFill>
                  <a:schemeClr val="accent5"/>
                </a:solidFill>
                <a:latin typeface="Calibri"/>
                <a:ea typeface="Calibri"/>
                <a:cs typeface="Calibri"/>
                <a:sym typeface="Calibri"/>
                <a:hlinkClick r:id="rId3"/>
              </a:rPr>
              <a:t>http://www.lotioncrafter.com/cetyl-alcohol-nf.html</a:t>
            </a:r>
            <a:r>
              <a:rPr lang="en" sz="1100">
                <a:solidFill>
                  <a:srgbClr val="000000"/>
                </a:solidFill>
                <a:latin typeface="Calibri"/>
                <a:ea typeface="Calibri"/>
                <a:cs typeface="Calibri"/>
                <a:sym typeface="Calibri"/>
              </a:rPr>
              <a:t> </a:t>
            </a:r>
          </a:p>
          <a:p>
            <a:pPr lvl="0" rtl="0">
              <a:spcBef>
                <a:spcPts val="0"/>
              </a:spcBef>
              <a:buNone/>
            </a:pPr>
            <a:r>
              <a:rPr lang="en" sz="1200"/>
              <a:t>steric acid:</a:t>
            </a:r>
            <a:r>
              <a:rPr lang="en" sz="700">
                <a:solidFill>
                  <a:srgbClr val="000000"/>
                </a:solidFill>
                <a:latin typeface="Arial"/>
                <a:ea typeface="Arial"/>
                <a:cs typeface="Arial"/>
                <a:sym typeface="Arial"/>
              </a:rPr>
              <a:t>   </a:t>
            </a:r>
            <a:r>
              <a:rPr lang="en" sz="1100" u="sng">
                <a:solidFill>
                  <a:schemeClr val="accent5"/>
                </a:solidFill>
                <a:latin typeface="Arial"/>
                <a:ea typeface="Arial"/>
                <a:cs typeface="Arial"/>
                <a:sym typeface="Arial"/>
                <a:hlinkClick r:id="rId4"/>
              </a:rPr>
              <a:t>http://www.alibaba.com/product-detail/cosmetic-raw-ingredients-benzophenone-3-UV_1728118068.html?spm=a2700.7724857.29.10.UqI5qM&amp;s=p</a:t>
            </a:r>
          </a:p>
          <a:p>
            <a:pPr lvl="0" rtl="0">
              <a:spcBef>
                <a:spcPts val="0"/>
              </a:spcBef>
              <a:buNone/>
            </a:pPr>
            <a:r>
              <a:rPr lang="en" sz="1200"/>
              <a:t>glycerin: </a:t>
            </a:r>
            <a:r>
              <a:rPr lang="en" sz="1100" u="sng">
                <a:solidFill>
                  <a:schemeClr val="accent5"/>
                </a:solidFill>
                <a:latin typeface="Calibri"/>
                <a:ea typeface="Calibri"/>
                <a:cs typeface="Calibri"/>
                <a:sym typeface="Calibri"/>
                <a:hlinkClick r:id="rId5"/>
              </a:rPr>
              <a:t>http://www.alibaba.com/product-detail/glycerine-USP-Grade_60116229450.html?spm=a2700.7724857.29.10.zvcf9S&amp;s=p</a:t>
            </a:r>
          </a:p>
          <a:p>
            <a:pPr lvl="0" rtl="0">
              <a:spcBef>
                <a:spcPts val="0"/>
              </a:spcBef>
              <a:buNone/>
            </a:pPr>
            <a:r>
              <a:rPr lang="en" sz="1200"/>
              <a:t>benzophenon: </a:t>
            </a:r>
            <a:r>
              <a:rPr lang="en" sz="1200" u="sng">
                <a:solidFill>
                  <a:schemeClr val="accent5"/>
                </a:solidFill>
                <a:hlinkClick r:id="rId6"/>
              </a:rPr>
              <a:t>http://www.makingcosmetics.com/Oxybenzone_p_262.html</a:t>
            </a:r>
            <a:r>
              <a:rPr lang="en" sz="1200"/>
              <a:t> </a:t>
            </a:r>
          </a:p>
          <a:p>
            <a:pPr lvl="0" rtl="0">
              <a:spcBef>
                <a:spcPts val="0"/>
              </a:spcBef>
              <a:buNone/>
            </a:pPr>
            <a:r>
              <a:rPr lang="en" sz="1200"/>
              <a:t>ethylhexylmethoxycinnamate: </a:t>
            </a:r>
            <a:r>
              <a:rPr lang="en" sz="1200" u="sng">
                <a:solidFill>
                  <a:schemeClr val="accent5"/>
                </a:solidFill>
                <a:hlinkClick r:id="rId7"/>
              </a:rPr>
              <a:t>http://www.alibaba.com/showroom/octyl-methoxycinnamate.html</a:t>
            </a:r>
            <a:r>
              <a:rPr lang="en" sz="1200"/>
              <a:t> </a:t>
            </a:r>
          </a:p>
          <a:p>
            <a:pPr lvl="0" rtl="0">
              <a:spcBef>
                <a:spcPts val="0"/>
              </a:spcBef>
              <a:buNone/>
            </a:pPr>
            <a:r>
              <a:rPr lang="en" sz="1200"/>
              <a:t>trethanol amine: </a:t>
            </a:r>
            <a:r>
              <a:rPr lang="en" sz="1200" u="sng">
                <a:solidFill>
                  <a:schemeClr val="accent5"/>
                </a:solidFill>
                <a:hlinkClick r:id="rId8"/>
              </a:rPr>
              <a:t>http://www.lotioncrafter.com/triethanolamine.html</a:t>
            </a:r>
          </a:p>
          <a:p>
            <a:pPr lvl="0">
              <a:spcBef>
                <a:spcPts val="0"/>
              </a:spcBef>
              <a:buNone/>
            </a:pPr>
            <a:r>
              <a:rPr lang="en" sz="1200"/>
              <a:t>distilled water: tap water but still have to pay for it because it costs to have it filtered before it comes out the sink</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en"/>
              <a:t> How Materials are Used </a:t>
            </a:r>
          </a:p>
        </p:txBody>
      </p:sp>
      <p:sp>
        <p:nvSpPr>
          <p:cNvPr id="164" name="Shape 164"/>
          <p:cNvSpPr txBox="1"/>
          <p:nvPr>
            <p:ph idx="1" type="body"/>
          </p:nvPr>
        </p:nvSpPr>
        <p:spPr>
          <a:xfrm>
            <a:off x="5045175" y="1084300"/>
            <a:ext cx="2542800" cy="3150900"/>
          </a:xfrm>
          <a:prstGeom prst="rect">
            <a:avLst/>
          </a:prstGeom>
        </p:spPr>
        <p:txBody>
          <a:bodyPr anchorCtr="0" anchor="t" bIns="91425" lIns="91425" rIns="91425" tIns="91425">
            <a:noAutofit/>
          </a:bodyPr>
          <a:lstStyle/>
          <a:p>
            <a:pPr lvl="0" rtl="0">
              <a:spcBef>
                <a:spcPts val="0"/>
              </a:spcBef>
              <a:buNone/>
            </a:pPr>
            <a:r>
              <a:rPr lang="en"/>
              <a:t>Cardboard was used for the exterior and wax paper was used for the interior of the box. </a:t>
            </a:r>
          </a:p>
          <a:p>
            <a:pPr lvl="0">
              <a:spcBef>
                <a:spcPts val="0"/>
              </a:spcBef>
              <a:buNone/>
            </a:pPr>
            <a:r>
              <a:rPr lang="en"/>
              <a:t>The handle is made of cardboard and covered in wax paper.</a:t>
            </a:r>
          </a:p>
        </p:txBody>
      </p:sp>
      <p:pic>
        <p:nvPicPr>
          <p:cNvPr id="165" name="Shape 165"/>
          <p:cNvPicPr preferRelativeResize="0"/>
          <p:nvPr/>
        </p:nvPicPr>
        <p:blipFill>
          <a:blip r:embed="rId3">
            <a:alphaModFix/>
          </a:blip>
          <a:stretch>
            <a:fillRect/>
          </a:stretch>
        </p:blipFill>
        <p:spPr>
          <a:xfrm rot="5400000">
            <a:off x="1134199" y="1425974"/>
            <a:ext cx="3922949" cy="294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77125"/>
            <a:ext cx="8520600" cy="613200"/>
          </a:xfrm>
          <a:prstGeom prst="rect">
            <a:avLst/>
          </a:prstGeom>
        </p:spPr>
        <p:txBody>
          <a:bodyPr anchorCtr="0" anchor="t" bIns="91425" lIns="91425" rIns="91425" tIns="91425">
            <a:noAutofit/>
          </a:bodyPr>
          <a:lstStyle/>
          <a:p>
            <a:pPr lvl="0" algn="ctr">
              <a:spcBef>
                <a:spcPts val="0"/>
              </a:spcBef>
              <a:buNone/>
            </a:pPr>
            <a:r>
              <a:rPr lang="en" sz="2400"/>
              <a:t>Average Representation of Initial Test Results</a:t>
            </a:r>
          </a:p>
        </p:txBody>
      </p:sp>
      <p:graphicFrame>
        <p:nvGraphicFramePr>
          <p:cNvPr id="171" name="Shape 171"/>
          <p:cNvGraphicFramePr/>
          <p:nvPr/>
        </p:nvGraphicFramePr>
        <p:xfrm>
          <a:off x="539475" y="690334"/>
          <a:ext cx="3000000" cy="3000000"/>
        </p:xfrm>
        <a:graphic>
          <a:graphicData uri="http://schemas.openxmlformats.org/drawingml/2006/table">
            <a:tbl>
              <a:tblPr>
                <a:noFill/>
                <a:tableStyleId>{45210112-0EC6-4D2B-859C-85BCA22147F0}</a:tableStyleId>
              </a:tblPr>
              <a:tblGrid>
                <a:gridCol w="1230975"/>
                <a:gridCol w="1073325"/>
                <a:gridCol w="1152150"/>
                <a:gridCol w="1152150"/>
                <a:gridCol w="1152150"/>
                <a:gridCol w="1152150"/>
                <a:gridCol w="1152150"/>
              </a:tblGrid>
              <a:tr h="380500">
                <a:tc>
                  <a:txBody>
                    <a:bodyPr>
                      <a:noAutofit/>
                    </a:bodyPr>
                    <a:lstStyle/>
                    <a:p>
                      <a:pPr lvl="0" rtl="0">
                        <a:spcBef>
                          <a:spcPts val="0"/>
                        </a:spcBef>
                        <a:buNone/>
                      </a:pPr>
                      <a:r>
                        <a:t/>
                      </a:r>
                      <a:endParaRPr/>
                    </a:p>
                  </a:txBody>
                  <a:tcPr marT="91425" marB="91425" marR="91425" marL="91425"/>
                </a:tc>
                <a:tc>
                  <a:txBody>
                    <a:bodyPr>
                      <a:noAutofit/>
                    </a:bodyPr>
                    <a:lstStyle/>
                    <a:p>
                      <a:pPr lvl="0">
                        <a:spcBef>
                          <a:spcPts val="0"/>
                        </a:spcBef>
                        <a:buNone/>
                      </a:pPr>
                      <a:r>
                        <a:rPr lang="en"/>
                        <a:t>Drop </a:t>
                      </a:r>
                    </a:p>
                  </a:txBody>
                  <a:tcPr marT="91425" marB="91425" marR="91425" marL="91425"/>
                </a:tc>
                <a:tc>
                  <a:txBody>
                    <a:bodyPr>
                      <a:noAutofit/>
                    </a:bodyPr>
                    <a:lstStyle/>
                    <a:p>
                      <a:pPr lvl="0">
                        <a:spcBef>
                          <a:spcPts val="0"/>
                        </a:spcBef>
                        <a:buNone/>
                      </a:pPr>
                      <a:r>
                        <a:rPr lang="en"/>
                        <a:t>Shake</a:t>
                      </a:r>
                    </a:p>
                  </a:txBody>
                  <a:tcPr marT="91425" marB="91425" marR="91425" marL="91425"/>
                </a:tc>
                <a:tc>
                  <a:txBody>
                    <a:bodyPr>
                      <a:noAutofit/>
                    </a:bodyPr>
                    <a:lstStyle/>
                    <a:p>
                      <a:pPr lvl="0">
                        <a:spcBef>
                          <a:spcPts val="0"/>
                        </a:spcBef>
                        <a:buNone/>
                      </a:pPr>
                      <a:r>
                        <a:rPr lang="en"/>
                        <a:t>Throw</a:t>
                      </a:r>
                    </a:p>
                  </a:txBody>
                  <a:tcPr marT="91425" marB="91425" marR="91425" marL="91425"/>
                </a:tc>
                <a:tc>
                  <a:txBody>
                    <a:bodyPr>
                      <a:noAutofit/>
                    </a:bodyPr>
                    <a:lstStyle/>
                    <a:p>
                      <a:pPr lvl="0">
                        <a:spcBef>
                          <a:spcPts val="0"/>
                        </a:spcBef>
                        <a:buNone/>
                      </a:pPr>
                      <a:r>
                        <a:rPr lang="en"/>
                        <a:t>Weight</a:t>
                      </a:r>
                    </a:p>
                  </a:txBody>
                  <a:tcPr marT="91425" marB="91425" marR="91425" marL="91425"/>
                </a:tc>
                <a:tc>
                  <a:txBody>
                    <a:bodyPr>
                      <a:noAutofit/>
                    </a:bodyPr>
                    <a:lstStyle/>
                    <a:p>
                      <a:pPr lvl="0">
                        <a:spcBef>
                          <a:spcPts val="0"/>
                        </a:spcBef>
                        <a:buNone/>
                      </a:pPr>
                      <a:r>
                        <a:rPr lang="en"/>
                        <a:t>Water</a:t>
                      </a:r>
                    </a:p>
                  </a:txBody>
                  <a:tcPr marT="91425" marB="91425" marR="91425" marL="91425"/>
                </a:tc>
                <a:tc>
                  <a:txBody>
                    <a:bodyPr>
                      <a:noAutofit/>
                    </a:bodyPr>
                    <a:lstStyle/>
                    <a:p>
                      <a:pPr lvl="0">
                        <a:spcBef>
                          <a:spcPts val="0"/>
                        </a:spcBef>
                        <a:buNone/>
                      </a:pPr>
                      <a:r>
                        <a:rPr lang="en"/>
                        <a:t>Heat</a:t>
                      </a:r>
                    </a:p>
                  </a:txBody>
                  <a:tcPr marT="91425" marB="91425" marR="91425" marL="91425"/>
                </a:tc>
              </a:tr>
              <a:tr h="376800">
                <a:tc>
                  <a:txBody>
                    <a:bodyPr>
                      <a:noAutofit/>
                    </a:bodyPr>
                    <a:lstStyle/>
                    <a:p>
                      <a:pPr lvl="0" rtl="0">
                        <a:spcBef>
                          <a:spcPts val="0"/>
                        </a:spcBef>
                        <a:buNone/>
                      </a:pPr>
                      <a:r>
                        <a:rPr lang="en"/>
                        <a:t>Newspaper</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2.33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2.66</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1</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r>
              <a:tr h="376800">
                <a:tc>
                  <a:txBody>
                    <a:bodyPr>
                      <a:noAutofit/>
                    </a:bodyPr>
                    <a:lstStyle/>
                    <a:p>
                      <a:pPr lvl="0">
                        <a:spcBef>
                          <a:spcPts val="0"/>
                        </a:spcBef>
                        <a:buNone/>
                      </a:pPr>
                      <a:r>
                        <a:rPr lang="en"/>
                        <a:t>Cardboard</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r>
              <a:tr h="578050">
                <a:tc>
                  <a:txBody>
                    <a:bodyPr>
                      <a:noAutofit/>
                    </a:bodyPr>
                    <a:lstStyle/>
                    <a:p>
                      <a:pPr lvl="0">
                        <a:spcBef>
                          <a:spcPts val="0"/>
                        </a:spcBef>
                        <a:buNone/>
                      </a:pPr>
                      <a:r>
                        <a:rPr lang="en"/>
                        <a:t>Plastic wrap</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1.33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r>
              <a:tr h="578050">
                <a:tc>
                  <a:txBody>
                    <a:bodyPr>
                      <a:noAutofit/>
                    </a:bodyPr>
                    <a:lstStyle/>
                    <a:p>
                      <a:pPr lvl="0">
                        <a:spcBef>
                          <a:spcPts val="0"/>
                        </a:spcBef>
                        <a:buNone/>
                      </a:pPr>
                      <a:r>
                        <a:rPr lang="en"/>
                        <a:t>Plastic baggies</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2</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r>
              <a:tr h="376800">
                <a:tc>
                  <a:txBody>
                    <a:bodyPr>
                      <a:noAutofit/>
                    </a:bodyPr>
                    <a:lstStyle/>
                    <a:p>
                      <a:pPr lvl="0">
                        <a:spcBef>
                          <a:spcPts val="0"/>
                        </a:spcBef>
                        <a:buNone/>
                      </a:pPr>
                      <a:r>
                        <a:rPr lang="en"/>
                        <a:t>foil</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2.66</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2.66</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1</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r>
              <a:tr h="376800">
                <a:tc>
                  <a:txBody>
                    <a:bodyPr>
                      <a:noAutofit/>
                    </a:bodyPr>
                    <a:lstStyle/>
                    <a:p>
                      <a:pPr lvl="0">
                        <a:spcBef>
                          <a:spcPts val="0"/>
                        </a:spcBef>
                        <a:buNone/>
                      </a:pPr>
                      <a:r>
                        <a:rPr lang="en"/>
                        <a:t>Wax paper</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r>
              <a:tr h="365875">
                <a:tc>
                  <a:txBody>
                    <a:bodyPr>
                      <a:noAutofit/>
                    </a:bodyPr>
                    <a:lstStyle/>
                    <a:p>
                      <a:pPr lvl="0">
                        <a:spcBef>
                          <a:spcPts val="0"/>
                        </a:spcBef>
                        <a:buNone/>
                      </a:pPr>
                      <a:r>
                        <a:rPr lang="en"/>
                        <a:t>Duct tape</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r>
              <a:tr h="514925">
                <a:tc>
                  <a:txBody>
                    <a:bodyPr>
                      <a:noAutofit/>
                    </a:bodyPr>
                    <a:lstStyle/>
                    <a:p>
                      <a:pPr lvl="0" rtl="0">
                        <a:spcBef>
                          <a:spcPts val="0"/>
                        </a:spcBef>
                        <a:buNone/>
                      </a:pPr>
                      <a:r>
                        <a:rPr lang="en"/>
                        <a:t>Masking tape</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2</a:t>
                      </a:r>
                    </a:p>
                  </a:txBody>
                  <a:tcPr marT="91425" marB="91425" marR="91425" marL="91425"/>
                </a:tc>
                <a:tc>
                  <a:txBody>
                    <a:bodyPr>
                      <a:noAutofit/>
                    </a:bodyPr>
                    <a:lstStyle/>
                    <a:p>
                      <a:pPr lvl="0">
                        <a:spcBef>
                          <a:spcPts val="0"/>
                        </a:spcBef>
                        <a:buNone/>
                      </a:pPr>
                      <a:r>
                        <a:rPr lang="en"/>
                        <a:t>3</a:t>
                      </a: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75575"/>
            <a:ext cx="8520600" cy="645000"/>
          </a:xfrm>
          <a:prstGeom prst="rect">
            <a:avLst/>
          </a:prstGeom>
        </p:spPr>
        <p:txBody>
          <a:bodyPr anchorCtr="0" anchor="t" bIns="91425" lIns="91425" rIns="91425" tIns="91425">
            <a:noAutofit/>
          </a:bodyPr>
          <a:lstStyle/>
          <a:p>
            <a:pPr lvl="0" rtl="0" algn="ctr">
              <a:spcBef>
                <a:spcPts val="0"/>
              </a:spcBef>
              <a:buNone/>
            </a:pPr>
            <a:r>
              <a:rPr lang="en"/>
              <a:t>Why Materials Are Used:</a:t>
            </a:r>
          </a:p>
          <a:p>
            <a:pPr lvl="0">
              <a:spcBef>
                <a:spcPts val="0"/>
              </a:spcBef>
              <a:buNone/>
            </a:pPr>
            <a:r>
              <a:t/>
            </a:r>
            <a:endParaRPr/>
          </a:p>
        </p:txBody>
      </p:sp>
      <p:sp>
        <p:nvSpPr>
          <p:cNvPr id="177" name="Shape 177"/>
          <p:cNvSpPr txBox="1"/>
          <p:nvPr/>
        </p:nvSpPr>
        <p:spPr>
          <a:xfrm>
            <a:off x="1987975" y="720575"/>
            <a:ext cx="5560800" cy="37824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Products used and why:</a:t>
            </a:r>
          </a:p>
          <a:p>
            <a:pPr lvl="0" rtl="0">
              <a:spcBef>
                <a:spcPts val="0"/>
              </a:spcBef>
              <a:buNone/>
            </a:pPr>
            <a:r>
              <a:t/>
            </a:r>
            <a:endParaRPr>
              <a:solidFill>
                <a:srgbClr val="FFFFFF"/>
              </a:solidFill>
            </a:endParaRPr>
          </a:p>
          <a:p>
            <a:pPr indent="-228600" lvl="0" marL="457200" rtl="0">
              <a:spcBef>
                <a:spcPts val="0"/>
              </a:spcBef>
              <a:buAutoNum type="arabicParenR"/>
            </a:pPr>
            <a:r>
              <a:rPr lang="en"/>
              <a:t>Cardboard:exterior of prototype as well as handle</a:t>
            </a:r>
          </a:p>
          <a:p>
            <a:pPr lvl="0" rtl="0">
              <a:spcBef>
                <a:spcPts val="0"/>
              </a:spcBef>
              <a:buNone/>
            </a:pPr>
            <a:r>
              <a:rPr lang="en">
                <a:solidFill>
                  <a:srgbClr val="FFFFFF"/>
                </a:solidFill>
              </a:rPr>
              <a:t>.</a:t>
            </a:r>
          </a:p>
          <a:p>
            <a:pPr indent="-228600" lvl="0" marL="914400" rtl="0">
              <a:spcBef>
                <a:spcPts val="0"/>
              </a:spcBef>
              <a:buClr>
                <a:srgbClr val="FFFFFF"/>
              </a:buClr>
              <a:buChar char="●"/>
            </a:pPr>
            <a:r>
              <a:rPr lang="en">
                <a:solidFill>
                  <a:srgbClr val="FFFFFF"/>
                </a:solidFill>
              </a:rPr>
              <a:t>Used because data showed that for the 5 of the 6  tests cardboard faced no damage. </a:t>
            </a:r>
          </a:p>
          <a:p>
            <a:pPr indent="0" lvl="0" marL="0" rtl="0">
              <a:spcBef>
                <a:spcPts val="0"/>
              </a:spcBef>
              <a:buNone/>
            </a:pPr>
            <a:r>
              <a:rPr lang="en">
                <a:solidFill>
                  <a:srgbClr val="FFFFFF"/>
                </a:solidFill>
              </a:rPr>
              <a:t> </a:t>
            </a:r>
          </a:p>
          <a:p>
            <a:pPr indent="0" lvl="0" marL="0" rtl="0">
              <a:spcBef>
                <a:spcPts val="0"/>
              </a:spcBef>
              <a:buNone/>
            </a:pPr>
            <a:r>
              <a:rPr lang="en"/>
              <a:t>  2)    Wax Paper: covered the cardboard in the interior  </a:t>
            </a:r>
          </a:p>
          <a:p>
            <a:pPr indent="0" lvl="0" marL="0" rtl="0">
              <a:spcBef>
                <a:spcPts val="0"/>
              </a:spcBef>
              <a:buNone/>
            </a:pPr>
            <a:r>
              <a:t/>
            </a:r>
            <a:endParaRPr>
              <a:solidFill>
                <a:srgbClr val="FFFFFF"/>
              </a:solidFill>
            </a:endParaRPr>
          </a:p>
          <a:p>
            <a:pPr indent="-228600" lvl="0" marL="914400" rtl="0">
              <a:spcBef>
                <a:spcPts val="0"/>
              </a:spcBef>
              <a:buClr>
                <a:srgbClr val="FFFFFF"/>
              </a:buClr>
              <a:buChar char="●"/>
            </a:pPr>
            <a:r>
              <a:rPr lang="en">
                <a:solidFill>
                  <a:srgbClr val="FFFFFF"/>
                </a:solidFill>
              </a:rPr>
              <a:t>data showed that for 5 of the 6 tests, wax paper faced no damage.</a:t>
            </a:r>
          </a:p>
          <a:p>
            <a:pPr indent="-228600" lvl="0" marL="914400" rtl="0">
              <a:spcBef>
                <a:spcPts val="0"/>
              </a:spcBef>
              <a:buClr>
                <a:srgbClr val="FFFFFF"/>
              </a:buClr>
              <a:buChar char="●"/>
            </a:pPr>
            <a:r>
              <a:rPr lang="en">
                <a:solidFill>
                  <a:srgbClr val="FFFFFF"/>
                </a:solidFill>
              </a:rPr>
              <a:t>Wax paper is biodegradable, waterproof, and does not absorb moisture.</a:t>
            </a:r>
          </a:p>
          <a:p>
            <a:pPr lvl="0" rtl="0">
              <a:spcBef>
                <a:spcPts val="0"/>
              </a:spcBef>
              <a:buNone/>
            </a:pPr>
            <a:r>
              <a:rPr lang="en">
                <a:solidFill>
                  <a:srgbClr val="FFFFFF"/>
                </a:solidFill>
              </a:rPr>
              <a:t> </a:t>
            </a:r>
          </a:p>
          <a:p>
            <a:pPr lvl="0" rtl="0">
              <a:spcBef>
                <a:spcPts val="0"/>
              </a:spcBef>
              <a:buNone/>
            </a:pPr>
            <a:r>
              <a:rPr lang="en"/>
              <a:t>  3)    Glue: used to connect cardboard</a:t>
            </a:r>
          </a:p>
          <a:p>
            <a:pPr lvl="0" rtl="0">
              <a:spcBef>
                <a:spcPts val="0"/>
              </a:spcBef>
              <a:buNone/>
            </a:pPr>
            <a:r>
              <a:t/>
            </a:r>
            <a:endParaRPr>
              <a:solidFill>
                <a:srgbClr val="FFFFFF"/>
              </a:solidFill>
            </a:endParaRPr>
          </a:p>
          <a:p>
            <a:pPr indent="-228600" lvl="0" marL="914400" rtl="0">
              <a:spcBef>
                <a:spcPts val="0"/>
              </a:spcBef>
              <a:buClr>
                <a:srgbClr val="FFFFFF"/>
              </a:buClr>
              <a:buChar char="●"/>
            </a:pPr>
            <a:r>
              <a:rPr lang="en">
                <a:solidFill>
                  <a:srgbClr val="FFFFFF"/>
                </a:solidFill>
              </a:rPr>
              <a:t>Used because even though the data was favorable towards the tapes, glue provides a much stronger structure for the package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344275"/>
            <a:ext cx="8520600" cy="645000"/>
          </a:xfrm>
          <a:prstGeom prst="rect">
            <a:avLst/>
          </a:prstGeom>
        </p:spPr>
        <p:txBody>
          <a:bodyPr anchorCtr="0" anchor="t" bIns="91425" lIns="91425" rIns="91425" tIns="91425">
            <a:noAutofit/>
          </a:bodyPr>
          <a:lstStyle/>
          <a:p>
            <a:pPr lvl="0" rtl="0">
              <a:spcBef>
                <a:spcPts val="0"/>
              </a:spcBef>
              <a:buNone/>
            </a:pPr>
            <a:r>
              <a:rPr lang="en"/>
              <a:t>Prototype #1 Results</a:t>
            </a:r>
          </a:p>
          <a:p>
            <a:pPr lvl="0">
              <a:spcBef>
                <a:spcPts val="0"/>
              </a:spcBef>
              <a:buNone/>
            </a:pPr>
            <a:r>
              <a:t/>
            </a:r>
            <a:endParaRPr/>
          </a:p>
        </p:txBody>
      </p:sp>
      <p:graphicFrame>
        <p:nvGraphicFramePr>
          <p:cNvPr id="183" name="Shape 183"/>
          <p:cNvGraphicFramePr/>
          <p:nvPr/>
        </p:nvGraphicFramePr>
        <p:xfrm>
          <a:off x="311700" y="1211600"/>
          <a:ext cx="3000000" cy="3000000"/>
        </p:xfrm>
        <a:graphic>
          <a:graphicData uri="http://schemas.openxmlformats.org/drawingml/2006/table">
            <a:tbl>
              <a:tblPr>
                <a:noFill/>
                <a:tableStyleId>{45210112-0EC6-4D2B-859C-85BCA22147F0}</a:tableStyleId>
              </a:tblPr>
              <a:tblGrid>
                <a:gridCol w="1447800"/>
                <a:gridCol w="1447800"/>
              </a:tblGrid>
              <a:tr h="381000">
                <a:tc>
                  <a:txBody>
                    <a:bodyPr>
                      <a:noAutofit/>
                    </a:bodyPr>
                    <a:lstStyle/>
                    <a:p>
                      <a:pPr lvl="0">
                        <a:spcBef>
                          <a:spcPts val="0"/>
                        </a:spcBef>
                        <a:buNone/>
                      </a:pPr>
                      <a:r>
                        <a:rPr lang="en">
                          <a:solidFill>
                            <a:srgbClr val="FFFFFF"/>
                          </a:solidFill>
                        </a:rPr>
                        <a:t>Test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Score</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Throw (from 6ft)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2</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rtl="0">
                        <a:spcBef>
                          <a:spcPts val="0"/>
                        </a:spcBef>
                        <a:buNone/>
                      </a:pPr>
                      <a:r>
                        <a:rPr lang="en">
                          <a:solidFill>
                            <a:srgbClr val="FFFFFF"/>
                          </a:solidFill>
                        </a:rPr>
                        <a:t>weight </a:t>
                      </a:r>
                    </a:p>
                    <a:p>
                      <a:pPr lvl="0">
                        <a:spcBef>
                          <a:spcPts val="0"/>
                        </a:spcBef>
                        <a:buNone/>
                      </a:pPr>
                      <a:r>
                        <a:rPr lang="en">
                          <a:solidFill>
                            <a:srgbClr val="FFFFFF"/>
                          </a:solidFill>
                        </a:rPr>
                        <a:t>(5 books)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3</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water (1 cup)</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2</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drop (from 6ft)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2</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rtl="0">
                        <a:spcBef>
                          <a:spcPts val="0"/>
                        </a:spcBef>
                        <a:buNone/>
                      </a:pPr>
                      <a:r>
                        <a:rPr lang="en">
                          <a:solidFill>
                            <a:srgbClr val="FFFFFF"/>
                          </a:solidFill>
                        </a:rPr>
                        <a:t>shake (30 sec)</a:t>
                      </a:r>
                    </a:p>
                    <a:p>
                      <a:pPr lvl="0">
                        <a:spcBef>
                          <a:spcPts val="0"/>
                        </a:spcBef>
                        <a:buNone/>
                      </a:pPr>
                      <a:r>
                        <a:t/>
                      </a:r>
                      <a:endParaRPr>
                        <a:solidFill>
                          <a:srgbClr val="FFFFFF"/>
                        </a:solidFill>
                      </a:endParaRP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3</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heat (overnight @37 degrees celcius)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3</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bl>
          </a:graphicData>
        </a:graphic>
      </p:graphicFrame>
      <p:sp>
        <p:nvSpPr>
          <p:cNvPr id="184" name="Shape 184"/>
          <p:cNvSpPr txBox="1"/>
          <p:nvPr>
            <p:ph idx="1" type="body"/>
          </p:nvPr>
        </p:nvSpPr>
        <p:spPr>
          <a:xfrm>
            <a:off x="3322500" y="1211600"/>
            <a:ext cx="1372200" cy="3340200"/>
          </a:xfrm>
          <a:prstGeom prst="rect">
            <a:avLst/>
          </a:prstGeom>
        </p:spPr>
        <p:txBody>
          <a:bodyPr anchorCtr="0" anchor="t" bIns="91425" lIns="91425" rIns="91425" tIns="91425">
            <a:noAutofit/>
          </a:bodyPr>
          <a:lstStyle/>
          <a:p>
            <a:pPr lvl="0" rtl="0">
              <a:spcBef>
                <a:spcPts val="0"/>
              </a:spcBef>
              <a:buNone/>
            </a:pPr>
            <a:r>
              <a:rPr lang="en" sz="1100"/>
              <a:t>Key:</a:t>
            </a:r>
          </a:p>
          <a:p>
            <a:pPr lvl="0" rtl="0">
              <a:spcBef>
                <a:spcPts val="0"/>
              </a:spcBef>
              <a:buNone/>
            </a:pPr>
            <a:r>
              <a:rPr lang="en" sz="1100"/>
              <a:t>3: No damage</a:t>
            </a:r>
          </a:p>
          <a:p>
            <a:pPr lvl="0" rtl="0">
              <a:spcBef>
                <a:spcPts val="0"/>
              </a:spcBef>
              <a:buNone/>
            </a:pPr>
            <a:r>
              <a:rPr lang="en" sz="1100"/>
              <a:t>2: little damage </a:t>
            </a:r>
          </a:p>
          <a:p>
            <a:pPr lvl="0" rtl="0">
              <a:spcBef>
                <a:spcPts val="0"/>
              </a:spcBef>
              <a:buNone/>
            </a:pPr>
            <a:r>
              <a:rPr lang="en" sz="1100"/>
              <a:t>1: very damaged </a:t>
            </a:r>
          </a:p>
        </p:txBody>
      </p:sp>
      <p:pic>
        <p:nvPicPr>
          <p:cNvPr id="185" name="Shape 185"/>
          <p:cNvPicPr preferRelativeResize="0"/>
          <p:nvPr/>
        </p:nvPicPr>
        <p:blipFill>
          <a:blip r:embed="rId3">
            <a:alphaModFix/>
          </a:blip>
          <a:stretch>
            <a:fillRect/>
          </a:stretch>
        </p:blipFill>
        <p:spPr>
          <a:xfrm rot="5400000">
            <a:off x="4431074" y="793137"/>
            <a:ext cx="4742975" cy="3557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Our Final Product, Prototype #2 </a:t>
            </a:r>
          </a:p>
        </p:txBody>
      </p:sp>
      <p:sp>
        <p:nvSpPr>
          <p:cNvPr id="191" name="Shape 191"/>
          <p:cNvSpPr txBox="1"/>
          <p:nvPr>
            <p:ph idx="1" type="body"/>
          </p:nvPr>
        </p:nvSpPr>
        <p:spPr>
          <a:xfrm>
            <a:off x="311700" y="1166300"/>
            <a:ext cx="4812000" cy="31509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400">
                <a:latin typeface="Arial"/>
                <a:ea typeface="Arial"/>
                <a:cs typeface="Arial"/>
                <a:sym typeface="Arial"/>
              </a:rPr>
              <a:t>Conclusion:</a:t>
            </a:r>
          </a:p>
          <a:p>
            <a:pPr lvl="0" rtl="0">
              <a:lnSpc>
                <a:spcPct val="100000"/>
              </a:lnSpc>
              <a:spcBef>
                <a:spcPts val="0"/>
              </a:spcBef>
              <a:spcAft>
                <a:spcPts val="0"/>
              </a:spcAft>
              <a:buNone/>
            </a:pPr>
            <a:r>
              <a:t/>
            </a:r>
            <a:endParaRPr sz="1400">
              <a:solidFill>
                <a:srgbClr val="000000"/>
              </a:solidFill>
              <a:latin typeface="Arial"/>
              <a:ea typeface="Arial"/>
              <a:cs typeface="Arial"/>
              <a:sym typeface="Arial"/>
            </a:endParaRPr>
          </a:p>
          <a:p>
            <a:pPr indent="-228600" lvl="0" marL="457200" rtl="0">
              <a:spcBef>
                <a:spcPts val="0"/>
              </a:spcBef>
              <a:buFont typeface="Roboto"/>
            </a:pPr>
            <a:r>
              <a:rPr lang="en">
                <a:latin typeface="Roboto"/>
                <a:ea typeface="Roboto"/>
                <a:cs typeface="Roboto"/>
                <a:sym typeface="Roboto"/>
              </a:rPr>
              <a:t>more hot glue between cardboard to prevent it from splitting</a:t>
            </a:r>
          </a:p>
          <a:p>
            <a:pPr indent="-228600" lvl="0" marL="457200" rtl="0">
              <a:spcBef>
                <a:spcPts val="0"/>
              </a:spcBef>
              <a:buFont typeface="Roboto"/>
            </a:pPr>
            <a:r>
              <a:rPr lang="en">
                <a:latin typeface="Roboto"/>
                <a:ea typeface="Roboto"/>
                <a:cs typeface="Roboto"/>
                <a:sym typeface="Roboto"/>
              </a:rPr>
              <a:t>bigger hole for sunscreen to come out, which also means a bigger plug for the hole to further prevent leaking of the sunscreen</a:t>
            </a:r>
          </a:p>
          <a:p>
            <a:pPr indent="-228600" lvl="0" marL="457200" rtl="0">
              <a:spcBef>
                <a:spcPts val="0"/>
              </a:spcBef>
              <a:buFont typeface="Roboto"/>
            </a:pPr>
            <a:r>
              <a:rPr lang="en">
                <a:latin typeface="Roboto"/>
                <a:ea typeface="Roboto"/>
                <a:cs typeface="Roboto"/>
                <a:sym typeface="Roboto"/>
              </a:rPr>
              <a:t>put hot glue and wax paper over the plug to make it waterproof</a:t>
            </a:r>
          </a:p>
          <a:p>
            <a:pPr lvl="0">
              <a:spcBef>
                <a:spcPts val="0"/>
              </a:spcBef>
              <a:buNone/>
            </a:pPr>
            <a:r>
              <a:rPr lang="en">
                <a:latin typeface="Roboto"/>
                <a:ea typeface="Roboto"/>
                <a:cs typeface="Roboto"/>
                <a:sym typeface="Roboto"/>
              </a:rPr>
              <a:t>After these changes, the product had no damage (3) on all of the tests.   </a:t>
            </a:r>
          </a:p>
        </p:txBody>
      </p:sp>
      <p:pic>
        <p:nvPicPr>
          <p:cNvPr id="192" name="Shape 192"/>
          <p:cNvPicPr preferRelativeResize="0"/>
          <p:nvPr/>
        </p:nvPicPr>
        <p:blipFill>
          <a:blip r:embed="rId3">
            <a:alphaModFix/>
          </a:blip>
          <a:stretch>
            <a:fillRect/>
          </a:stretch>
        </p:blipFill>
        <p:spPr>
          <a:xfrm rot="5400000">
            <a:off x="4982199" y="1438774"/>
            <a:ext cx="3922949" cy="2944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idx="1" type="body"/>
          </p:nvPr>
        </p:nvSpPr>
        <p:spPr>
          <a:xfrm>
            <a:off x="2031775" y="36400"/>
            <a:ext cx="8520600" cy="3150900"/>
          </a:xfrm>
          <a:prstGeom prst="rect">
            <a:avLst/>
          </a:prstGeom>
        </p:spPr>
        <p:txBody>
          <a:bodyPr anchorCtr="0" anchor="t" bIns="91425" lIns="91425" rIns="91425" tIns="91425">
            <a:noAutofit/>
          </a:bodyPr>
          <a:lstStyle/>
          <a:p>
            <a:pPr lvl="0" rtl="0">
              <a:spcBef>
                <a:spcPts val="0"/>
              </a:spcBef>
              <a:buNone/>
            </a:pPr>
            <a:r>
              <a:rPr lang="en"/>
              <a:t>With the current design…</a:t>
            </a: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p:txBody>
      </p:sp>
      <p:graphicFrame>
        <p:nvGraphicFramePr>
          <p:cNvPr id="198" name="Shape 198"/>
          <p:cNvGraphicFramePr/>
          <p:nvPr/>
        </p:nvGraphicFramePr>
        <p:xfrm>
          <a:off x="387900" y="2137800"/>
          <a:ext cx="3000000" cy="3000000"/>
        </p:xfrm>
        <a:graphic>
          <a:graphicData uri="http://schemas.openxmlformats.org/drawingml/2006/table">
            <a:tbl>
              <a:tblPr>
                <a:noFill/>
                <a:tableStyleId>{45210112-0EC6-4D2B-859C-85BCA22147F0}</a:tableStyleId>
              </a:tblPr>
              <a:tblGrid>
                <a:gridCol w="1809750"/>
                <a:gridCol w="1809750"/>
                <a:gridCol w="1809750"/>
              </a:tblGrid>
              <a:tr h="381000">
                <a:tc>
                  <a:txBody>
                    <a:bodyPr>
                      <a:noAutofit/>
                    </a:bodyPr>
                    <a:lstStyle/>
                    <a:p>
                      <a:pPr lvl="0">
                        <a:spcBef>
                          <a:spcPts val="0"/>
                        </a:spcBef>
                        <a:buNone/>
                      </a:pPr>
                      <a:r>
                        <a:rPr b="1" lang="en">
                          <a:solidFill>
                            <a:srgbClr val="FFFFFF"/>
                          </a:solidFill>
                        </a:rPr>
                        <a:t>Material </a:t>
                      </a:r>
                    </a:p>
                  </a:txBody>
                  <a:tcPr marT="91425" marB="91425" marR="91425" marL="91425"/>
                </a:tc>
                <a:tc>
                  <a:txBody>
                    <a:bodyPr>
                      <a:noAutofit/>
                    </a:bodyPr>
                    <a:lstStyle/>
                    <a:p>
                      <a:pPr lvl="0">
                        <a:spcBef>
                          <a:spcPts val="0"/>
                        </a:spcBef>
                        <a:buNone/>
                      </a:pPr>
                      <a:r>
                        <a:rPr b="1" lang="en">
                          <a:solidFill>
                            <a:srgbClr val="FFFFFF"/>
                          </a:solidFill>
                        </a:rPr>
                        <a:t>Quantity</a:t>
                      </a:r>
                    </a:p>
                  </a:txBody>
                  <a:tcPr marT="91425" marB="91425" marR="91425" marL="91425"/>
                </a:tc>
                <a:tc>
                  <a:txBody>
                    <a:bodyPr>
                      <a:noAutofit/>
                    </a:bodyPr>
                    <a:lstStyle/>
                    <a:p>
                      <a:pPr lvl="0">
                        <a:spcBef>
                          <a:spcPts val="0"/>
                        </a:spcBef>
                        <a:buNone/>
                      </a:pPr>
                      <a:r>
                        <a:rPr b="1" lang="en">
                          <a:solidFill>
                            <a:srgbClr val="FFFFFF"/>
                          </a:solidFill>
                        </a:rPr>
                        <a:t>Cost </a:t>
                      </a:r>
                    </a:p>
                  </a:txBody>
                  <a:tcPr marT="91425" marB="91425" marR="91425" marL="91425"/>
                </a:tc>
              </a:tr>
              <a:tr h="381000">
                <a:tc>
                  <a:txBody>
                    <a:bodyPr>
                      <a:noAutofit/>
                    </a:bodyPr>
                    <a:lstStyle/>
                    <a:p>
                      <a:pPr lvl="0">
                        <a:spcBef>
                          <a:spcPts val="0"/>
                        </a:spcBef>
                        <a:buNone/>
                      </a:pPr>
                      <a:r>
                        <a:rPr lang="en">
                          <a:solidFill>
                            <a:srgbClr val="FFFFFF"/>
                          </a:solidFill>
                        </a:rPr>
                        <a:t>Cardboard</a:t>
                      </a:r>
                    </a:p>
                  </a:txBody>
                  <a:tcPr marT="91425" marB="91425" marR="91425" marL="91425"/>
                </a:tc>
                <a:tc>
                  <a:txBody>
                    <a:bodyPr>
                      <a:noAutofit/>
                    </a:bodyPr>
                    <a:lstStyle/>
                    <a:p>
                      <a:pPr lvl="0">
                        <a:spcBef>
                          <a:spcPts val="0"/>
                        </a:spcBef>
                        <a:buNone/>
                      </a:pPr>
                      <a:r>
                        <a:rPr lang="en">
                          <a:solidFill>
                            <a:srgbClr val="FFFFFF"/>
                          </a:solidFill>
                        </a:rPr>
                        <a:t>1 square</a:t>
                      </a:r>
                    </a:p>
                  </a:txBody>
                  <a:tcPr marT="91425" marB="91425" marR="91425" marL="91425"/>
                </a:tc>
                <a:tc>
                  <a:txBody>
                    <a:bodyPr>
                      <a:noAutofit/>
                    </a:bodyPr>
                    <a:lstStyle/>
                    <a:p>
                      <a:pPr lvl="0">
                        <a:spcBef>
                          <a:spcPts val="0"/>
                        </a:spcBef>
                        <a:buNone/>
                      </a:pPr>
                      <a:r>
                        <a:rPr lang="en">
                          <a:solidFill>
                            <a:srgbClr val="FFFFFF"/>
                          </a:solidFill>
                        </a:rPr>
                        <a:t>$1.00</a:t>
                      </a:r>
                    </a:p>
                  </a:txBody>
                  <a:tcPr marT="91425" marB="91425" marR="91425" marL="91425"/>
                </a:tc>
              </a:tr>
              <a:tr h="381000">
                <a:tc>
                  <a:txBody>
                    <a:bodyPr>
                      <a:noAutofit/>
                    </a:bodyPr>
                    <a:lstStyle/>
                    <a:p>
                      <a:pPr lvl="0">
                        <a:spcBef>
                          <a:spcPts val="0"/>
                        </a:spcBef>
                        <a:buNone/>
                      </a:pPr>
                      <a:r>
                        <a:rPr lang="en">
                          <a:solidFill>
                            <a:srgbClr val="FFFFFF"/>
                          </a:solidFill>
                        </a:rPr>
                        <a:t>Wax paper</a:t>
                      </a:r>
                    </a:p>
                  </a:txBody>
                  <a:tcPr marT="91425" marB="91425" marR="91425" marL="91425"/>
                </a:tc>
                <a:tc>
                  <a:txBody>
                    <a:bodyPr>
                      <a:noAutofit/>
                    </a:bodyPr>
                    <a:lstStyle/>
                    <a:p>
                      <a:pPr lvl="0">
                        <a:spcBef>
                          <a:spcPts val="0"/>
                        </a:spcBef>
                        <a:buNone/>
                      </a:pPr>
                      <a:r>
                        <a:rPr lang="en">
                          <a:solidFill>
                            <a:srgbClr val="FFFFFF"/>
                          </a:solidFill>
                        </a:rPr>
                        <a:t>1 piece</a:t>
                      </a:r>
                    </a:p>
                  </a:txBody>
                  <a:tcPr marT="91425" marB="91425" marR="91425" marL="91425"/>
                </a:tc>
                <a:tc>
                  <a:txBody>
                    <a:bodyPr>
                      <a:noAutofit/>
                    </a:bodyPr>
                    <a:lstStyle/>
                    <a:p>
                      <a:pPr lvl="0">
                        <a:spcBef>
                          <a:spcPts val="0"/>
                        </a:spcBef>
                        <a:buNone/>
                      </a:pPr>
                      <a:r>
                        <a:rPr lang="en">
                          <a:solidFill>
                            <a:srgbClr val="FFFFFF"/>
                          </a:solidFill>
                        </a:rPr>
                        <a:t>$.50</a:t>
                      </a:r>
                    </a:p>
                  </a:txBody>
                  <a:tcPr marT="91425" marB="91425" marR="91425" marL="91425"/>
                </a:tc>
              </a:tr>
              <a:tr h="381000">
                <a:tc>
                  <a:txBody>
                    <a:bodyPr>
                      <a:noAutofit/>
                    </a:bodyPr>
                    <a:lstStyle/>
                    <a:p>
                      <a:pPr lvl="0" rtl="0">
                        <a:spcBef>
                          <a:spcPts val="0"/>
                        </a:spcBef>
                        <a:buNone/>
                      </a:pPr>
                      <a:r>
                        <a:rPr lang="en">
                          <a:solidFill>
                            <a:srgbClr val="FFFFFF"/>
                          </a:solidFill>
                        </a:rPr>
                        <a:t>Glue </a:t>
                      </a:r>
                    </a:p>
                  </a:txBody>
                  <a:tcPr marT="91425" marB="91425" marR="91425" marL="91425"/>
                </a:tc>
                <a:tc>
                  <a:txBody>
                    <a:bodyPr>
                      <a:noAutofit/>
                    </a:bodyPr>
                    <a:lstStyle/>
                    <a:p>
                      <a:pPr lvl="0" rtl="0">
                        <a:spcBef>
                          <a:spcPts val="0"/>
                        </a:spcBef>
                        <a:buNone/>
                      </a:pPr>
                      <a:r>
                        <a:rPr lang="en">
                          <a:solidFill>
                            <a:srgbClr val="FFFFFF"/>
                          </a:solidFill>
                        </a:rPr>
                        <a:t>X</a:t>
                      </a:r>
                    </a:p>
                  </a:txBody>
                  <a:tcPr marT="91425" marB="91425" marR="91425" marL="91425"/>
                </a:tc>
                <a:tc>
                  <a:txBody>
                    <a:bodyPr>
                      <a:noAutofit/>
                    </a:bodyPr>
                    <a:lstStyle/>
                    <a:p>
                      <a:pPr lvl="0" rtl="0">
                        <a:spcBef>
                          <a:spcPts val="0"/>
                        </a:spcBef>
                        <a:buNone/>
                      </a:pPr>
                      <a:r>
                        <a:rPr lang="en">
                          <a:solidFill>
                            <a:srgbClr val="FFFFFF"/>
                          </a:solidFill>
                        </a:rPr>
                        <a:t>maximum cost of product if glue is going to be used: $3.00</a:t>
                      </a:r>
                    </a:p>
                  </a:txBody>
                  <a:tcPr marT="91425" marB="91425" marR="91425" marL="91425"/>
                </a:tc>
              </a:tr>
            </a:tbl>
          </a:graphicData>
        </a:graphic>
      </p:graphicFrame>
      <p:sp>
        <p:nvSpPr>
          <p:cNvPr id="199" name="Shape 19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Tentative cost plan for packaging </a:t>
            </a:r>
          </a:p>
          <a:p>
            <a:pPr lvl="0" rtl="0">
              <a:spcBef>
                <a:spcPts val="0"/>
              </a:spcBef>
              <a:buNone/>
            </a:pPr>
            <a:r>
              <a:t/>
            </a:r>
            <a:endParaRPr/>
          </a:p>
        </p:txBody>
      </p:sp>
      <p:sp>
        <p:nvSpPr>
          <p:cNvPr id="200" name="Shape 200"/>
          <p:cNvSpPr txBox="1"/>
          <p:nvPr/>
        </p:nvSpPr>
        <p:spPr>
          <a:xfrm>
            <a:off x="6187100" y="2161750"/>
            <a:ext cx="2057400" cy="8646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Total Cost of current prototype: $2</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en"/>
              <a:t>Sunscreen Project Goals: </a:t>
            </a:r>
          </a:p>
        </p:txBody>
      </p:sp>
      <p:sp>
        <p:nvSpPr>
          <p:cNvPr id="75" name="Shape 75"/>
          <p:cNvSpPr txBox="1"/>
          <p:nvPr>
            <p:ph idx="1" type="body"/>
          </p:nvPr>
        </p:nvSpPr>
        <p:spPr>
          <a:xfrm>
            <a:off x="600525" y="1305325"/>
            <a:ext cx="6679500" cy="3078900"/>
          </a:xfrm>
          <a:prstGeom prst="rect">
            <a:avLst/>
          </a:prstGeom>
        </p:spPr>
        <p:txBody>
          <a:bodyPr anchorCtr="0" anchor="t" bIns="91425" lIns="91425" rIns="91425" tIns="91425">
            <a:noAutofit/>
          </a:bodyPr>
          <a:lstStyle/>
          <a:p>
            <a:pPr indent="-228600" lvl="0" marL="457200" rtl="0">
              <a:spcBef>
                <a:spcPts val="0"/>
              </a:spcBef>
            </a:pPr>
            <a:r>
              <a:rPr lang="en"/>
              <a:t>To create the optimum mixture of benzophenone and oxy cinnamate according to the FDA’s legal limits </a:t>
            </a:r>
          </a:p>
          <a:p>
            <a:pPr indent="-228600" lvl="0" marL="457200" rtl="0">
              <a:spcBef>
                <a:spcPts val="0"/>
              </a:spcBef>
            </a:pPr>
            <a:r>
              <a:rPr lang="en"/>
              <a:t>To create the optimum protective and appealing packaging for 88 ml of sunscreen </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en"/>
              <a:t>Alternative to Benzophenone</a:t>
            </a:r>
          </a:p>
        </p:txBody>
      </p:sp>
      <p:sp>
        <p:nvSpPr>
          <p:cNvPr id="206" name="Shape 206"/>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Benzophenone used in non-mineral sunscreens</a:t>
            </a:r>
          </a:p>
          <a:p>
            <a:pPr indent="-228600" lvl="0" marL="457200">
              <a:spcBef>
                <a:spcPts val="0"/>
              </a:spcBef>
            </a:pPr>
            <a:r>
              <a:rPr lang="en"/>
              <a:t>Mineral sunscreens are an alternative which contain zinc or titanium</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Sources for External Research</a:t>
            </a:r>
          </a:p>
          <a:p>
            <a:pPr lvl="0">
              <a:spcBef>
                <a:spcPts val="0"/>
              </a:spcBef>
              <a:buNone/>
            </a:pPr>
            <a:r>
              <a:t/>
            </a:r>
            <a:endParaRPr/>
          </a:p>
        </p:txBody>
      </p:sp>
      <p:sp>
        <p:nvSpPr>
          <p:cNvPr id="212" name="Shape 212"/>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98450" lvl="0" marL="457200" rtl="0">
              <a:spcBef>
                <a:spcPts val="0"/>
              </a:spcBef>
              <a:buSzPct val="100000"/>
              <a:buFont typeface="Arial"/>
            </a:pPr>
            <a:r>
              <a:rPr lang="en" sz="1100" u="sng">
                <a:solidFill>
                  <a:schemeClr val="hlink"/>
                </a:solidFill>
                <a:latin typeface="Arial"/>
                <a:ea typeface="Arial"/>
                <a:cs typeface="Arial"/>
                <a:sym typeface="Arial"/>
                <a:hlinkClick r:id="rId3"/>
              </a:rPr>
              <a:t>https://www.truthinaging.com/ingredients/benzophenone-3</a:t>
            </a:r>
          </a:p>
          <a:p>
            <a:pPr indent="-298450" lvl="0" marL="457200" rtl="0">
              <a:spcBef>
                <a:spcPts val="0"/>
              </a:spcBef>
              <a:buSzPct val="100000"/>
              <a:buFont typeface="Arial"/>
            </a:pPr>
            <a:r>
              <a:rPr lang="en" sz="1100" u="sng">
                <a:solidFill>
                  <a:schemeClr val="hlink"/>
                </a:solidFill>
                <a:latin typeface="Calibri"/>
                <a:ea typeface="Calibri"/>
                <a:cs typeface="Calibri"/>
                <a:sym typeface="Calibri"/>
                <a:hlinkClick r:id="rId4"/>
              </a:rPr>
              <a:t>http://www.cosmeticsinfo.org/ingredient/benzophenone-1</a:t>
            </a:r>
          </a:p>
          <a:p>
            <a:pPr indent="-298450" lvl="0" marL="457200" rtl="0">
              <a:spcBef>
                <a:spcPts val="0"/>
              </a:spcBef>
              <a:buSzPct val="100000"/>
              <a:buFont typeface="Arial"/>
            </a:pPr>
            <a:r>
              <a:rPr lang="en" sz="1100" u="sng">
                <a:solidFill>
                  <a:schemeClr val="hlink"/>
                </a:solidFill>
                <a:latin typeface="Arial"/>
                <a:ea typeface="Arial"/>
                <a:cs typeface="Arial"/>
                <a:sym typeface="Arial"/>
                <a:hlinkClick r:id="rId5"/>
              </a:rPr>
              <a:t>http://www.smartskincare.com/skinprotection/sunblocks/sunblock_benzophenones-3-and-4.html</a:t>
            </a:r>
          </a:p>
          <a:p>
            <a:pPr indent="-298450" lvl="0" marL="457200" rtl="0">
              <a:spcBef>
                <a:spcPts val="0"/>
              </a:spcBef>
              <a:buClr>
                <a:schemeClr val="hlink"/>
              </a:buClr>
              <a:buSzPct val="100000"/>
              <a:buFont typeface="Arial"/>
            </a:pPr>
            <a:r>
              <a:rPr lang="en" sz="1100" u="sng">
                <a:solidFill>
                  <a:schemeClr val="hlink"/>
                </a:solidFill>
                <a:latin typeface="Arial"/>
                <a:ea typeface="Arial"/>
                <a:cs typeface="Arial"/>
                <a:sym typeface="Arial"/>
                <a:hlinkClick r:id="rId6"/>
              </a:rPr>
              <a:t>http://www.ewg.org/2015sunscreen/report/the-trouble-with-sunscreen-chemicals/</a:t>
            </a:r>
          </a:p>
          <a:p>
            <a:pPr indent="-228600" lvl="0" marL="457200" rtl="0">
              <a:spcBef>
                <a:spcPts val="0"/>
              </a:spcBef>
            </a:pPr>
            <a:r>
              <a:rPr lang="en" sz="1100" u="sng">
                <a:solidFill>
                  <a:schemeClr val="hlink"/>
                </a:solidFill>
                <a:latin typeface="Arial"/>
                <a:ea typeface="Arial"/>
                <a:cs typeface="Arial"/>
                <a:sym typeface="Arial"/>
                <a:hlinkClick r:id="rId7"/>
              </a:rPr>
              <a:t>http://www.ewg.org/news/testimony-official-correspondence/cdc-americans-carry-body-burden-toxic-sunscreen-chemica</a:t>
            </a:r>
          </a:p>
          <a:p>
            <a:pPr indent="-298450" lvl="0" marL="457200" rtl="0">
              <a:spcBef>
                <a:spcPts val="0"/>
              </a:spcBef>
              <a:buClr>
                <a:schemeClr val="hlink"/>
              </a:buClr>
              <a:buSzPct val="100000"/>
              <a:buFont typeface="Arial"/>
            </a:pPr>
            <a:r>
              <a:rPr lang="en" sz="1100" u="sng">
                <a:solidFill>
                  <a:schemeClr val="hlink"/>
                </a:solidFill>
                <a:latin typeface="Arial"/>
                <a:ea typeface="Arial"/>
                <a:cs typeface="Arial"/>
                <a:sym typeface="Arial"/>
                <a:hlinkClick r:id="rId8"/>
              </a:rPr>
              <a:t>http://draxe.com/75-of-sunscreens-are-toxic-what-to-do-instead/</a:t>
            </a:r>
          </a:p>
          <a:p>
            <a:pPr lvl="0" rtl="0">
              <a:spcBef>
                <a:spcPts val="0"/>
              </a:spcBef>
              <a:buNone/>
            </a:pPr>
            <a:r>
              <a:t/>
            </a:r>
            <a:endParaRPr sz="1100" u="sng">
              <a:solidFill>
                <a:schemeClr val="hlink"/>
              </a:solidFill>
              <a:latin typeface="Arial"/>
              <a:ea typeface="Arial"/>
              <a:cs typeface="Arial"/>
              <a:sym typeface="Arial"/>
              <a:hlinkClick r:id="rId9"/>
            </a:endParaRP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87900" y="458025"/>
            <a:ext cx="8368200" cy="1279800"/>
          </a:xfrm>
          <a:prstGeom prst="rect">
            <a:avLst/>
          </a:prstGeom>
        </p:spPr>
        <p:txBody>
          <a:bodyPr anchorCtr="0" anchor="t" bIns="91425" lIns="91425" rIns="91425" tIns="91425">
            <a:noAutofit/>
          </a:bodyPr>
          <a:lstStyle/>
          <a:p>
            <a:pPr lvl="0" rtl="0">
              <a:spcBef>
                <a:spcPts val="0"/>
              </a:spcBef>
              <a:buNone/>
            </a:pPr>
            <a:r>
              <a:rPr lang="en"/>
              <a:t>RAW DATA FOLLOWS THIS SLIDE</a:t>
            </a:r>
          </a:p>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149325"/>
            <a:ext cx="8520600" cy="801000"/>
          </a:xfrm>
          <a:prstGeom prst="rect">
            <a:avLst/>
          </a:prstGeom>
        </p:spPr>
        <p:txBody>
          <a:bodyPr anchorCtr="0" anchor="t" bIns="91425" lIns="91425" rIns="91425" tIns="91425">
            <a:noAutofit/>
          </a:bodyPr>
          <a:lstStyle/>
          <a:p>
            <a:pPr lvl="0" rtl="0">
              <a:spcBef>
                <a:spcPts val="0"/>
              </a:spcBef>
              <a:buNone/>
            </a:pPr>
            <a:r>
              <a:rPr lang="en"/>
              <a:t>Average percent survival of E.Coli with Benzophenone</a:t>
            </a:r>
          </a:p>
          <a:p>
            <a:pPr lvl="0">
              <a:spcBef>
                <a:spcPts val="0"/>
              </a:spcBef>
              <a:buNone/>
            </a:pPr>
            <a:r>
              <a:rPr lang="en" sz="2400"/>
              <a:t>Data Collected: 2/24/16</a:t>
            </a:r>
          </a:p>
        </p:txBody>
      </p:sp>
      <p:graphicFrame>
        <p:nvGraphicFramePr>
          <p:cNvPr id="223" name="Shape 223"/>
          <p:cNvGraphicFramePr/>
          <p:nvPr/>
        </p:nvGraphicFramePr>
        <p:xfrm>
          <a:off x="692400" y="1556875"/>
          <a:ext cx="3000000" cy="3000000"/>
        </p:xfrm>
        <a:graphic>
          <a:graphicData uri="http://schemas.openxmlformats.org/drawingml/2006/table">
            <a:tbl>
              <a:tblPr>
                <a:noFill/>
                <a:tableStyleId>{45210112-0EC6-4D2B-859C-85BCA22147F0}</a:tableStyleId>
              </a:tblPr>
              <a:tblGrid>
                <a:gridCol w="1328300"/>
                <a:gridCol w="1328300"/>
                <a:gridCol w="1328300"/>
                <a:gridCol w="1328300"/>
                <a:gridCol w="1328300"/>
                <a:gridCol w="1328300"/>
              </a:tblGrid>
              <a:tr h="722625">
                <a:tc>
                  <a:txBody>
                    <a:bodyPr>
                      <a:noAutofit/>
                    </a:bodyPr>
                    <a:lstStyle/>
                    <a:p>
                      <a:pPr lvl="0">
                        <a:spcBef>
                          <a:spcPts val="0"/>
                        </a:spcBef>
                        <a:buNone/>
                      </a:pPr>
                      <a:r>
                        <a:rPr b="1" lang="en"/>
                        <a:t>Level</a:t>
                      </a:r>
                    </a:p>
                  </a:txBody>
                  <a:tcPr marT="91425" marB="91425" marR="91425" marL="91425"/>
                </a:tc>
                <a:tc>
                  <a:txBody>
                    <a:bodyPr>
                      <a:noAutofit/>
                    </a:bodyPr>
                    <a:lstStyle/>
                    <a:p>
                      <a:pPr lvl="0">
                        <a:spcBef>
                          <a:spcPts val="0"/>
                        </a:spcBef>
                        <a:buNone/>
                      </a:pPr>
                      <a:r>
                        <a:rPr b="1" lang="en"/>
                        <a:t>Trial 1</a:t>
                      </a:r>
                    </a:p>
                  </a:txBody>
                  <a:tcPr marT="91425" marB="91425" marR="91425" marL="91425"/>
                </a:tc>
                <a:tc>
                  <a:txBody>
                    <a:bodyPr>
                      <a:noAutofit/>
                    </a:bodyPr>
                    <a:lstStyle/>
                    <a:p>
                      <a:pPr lvl="0">
                        <a:spcBef>
                          <a:spcPts val="0"/>
                        </a:spcBef>
                        <a:buNone/>
                      </a:pPr>
                      <a:r>
                        <a:rPr b="1" lang="en"/>
                        <a:t>Trial 2</a:t>
                      </a:r>
                    </a:p>
                  </a:txBody>
                  <a:tcPr marT="91425" marB="91425" marR="91425" marL="91425"/>
                </a:tc>
                <a:tc>
                  <a:txBody>
                    <a:bodyPr>
                      <a:noAutofit/>
                    </a:bodyPr>
                    <a:lstStyle/>
                    <a:p>
                      <a:pPr lvl="0">
                        <a:spcBef>
                          <a:spcPts val="0"/>
                        </a:spcBef>
                        <a:buNone/>
                      </a:pPr>
                      <a:r>
                        <a:rPr b="1" lang="en"/>
                        <a:t>Trial 3</a:t>
                      </a:r>
                    </a:p>
                  </a:txBody>
                  <a:tcPr marT="91425" marB="91425" marR="91425" marL="91425"/>
                </a:tc>
                <a:tc>
                  <a:txBody>
                    <a:bodyPr>
                      <a:noAutofit/>
                    </a:bodyPr>
                    <a:lstStyle/>
                    <a:p>
                      <a:pPr lvl="0">
                        <a:spcBef>
                          <a:spcPts val="0"/>
                        </a:spcBef>
                        <a:buNone/>
                      </a:pPr>
                      <a:r>
                        <a:rPr b="1" lang="en"/>
                        <a:t>Trial 4</a:t>
                      </a:r>
                    </a:p>
                  </a:txBody>
                  <a:tcPr marT="91425" marB="91425" marR="91425" marL="91425"/>
                </a:tc>
                <a:tc>
                  <a:txBody>
                    <a:bodyPr>
                      <a:noAutofit/>
                    </a:bodyPr>
                    <a:lstStyle/>
                    <a:p>
                      <a:pPr lvl="0">
                        <a:spcBef>
                          <a:spcPts val="0"/>
                        </a:spcBef>
                        <a:buNone/>
                      </a:pPr>
                      <a:r>
                        <a:rPr b="1" lang="en"/>
                        <a:t>Average of Trials</a:t>
                      </a:r>
                    </a:p>
                  </a:txBody>
                  <a:tcPr marT="91425" marB="91425" marR="91425" marL="91425"/>
                </a:tc>
              </a:tr>
              <a:tr h="876975">
                <a:tc>
                  <a:txBody>
                    <a:bodyPr>
                      <a:noAutofit/>
                    </a:bodyPr>
                    <a:lstStyle/>
                    <a:p>
                      <a:pPr lvl="0" rtl="0">
                        <a:spcBef>
                          <a:spcPts val="0"/>
                        </a:spcBef>
                        <a:buNone/>
                      </a:pPr>
                      <a:r>
                        <a:rPr b="1" lang="en"/>
                        <a:t>Control</a:t>
                      </a:r>
                    </a:p>
                    <a:p>
                      <a:pPr lvl="0">
                        <a:spcBef>
                          <a:spcPts val="0"/>
                        </a:spcBef>
                        <a:buNone/>
                      </a:pPr>
                      <a:r>
                        <a:rPr lang="en"/>
                        <a:t>(0g)</a:t>
                      </a:r>
                    </a:p>
                  </a:txBody>
                  <a:tcPr marT="91425" marB="91425" marR="91425" marL="91425"/>
                </a:tc>
                <a:tc>
                  <a:txBody>
                    <a:bodyPr>
                      <a:noAutofit/>
                    </a:bodyPr>
                    <a:lstStyle/>
                    <a:p>
                      <a:pPr lvl="0">
                        <a:spcBef>
                          <a:spcPts val="0"/>
                        </a:spcBef>
                        <a:buNone/>
                      </a:pPr>
                      <a:r>
                        <a:rPr lang="en"/>
                        <a:t>100%</a:t>
                      </a:r>
                    </a:p>
                  </a:txBody>
                  <a:tcPr marT="91425" marB="91425" marR="91425" marL="91425"/>
                </a:tc>
                <a:tc>
                  <a:txBody>
                    <a:bodyPr>
                      <a:noAutofit/>
                    </a:bodyPr>
                    <a:lstStyle/>
                    <a:p>
                      <a:pPr lvl="0">
                        <a:spcBef>
                          <a:spcPts val="0"/>
                        </a:spcBef>
                        <a:buNone/>
                      </a:pPr>
                      <a:r>
                        <a:rPr lang="en"/>
                        <a:t>28%</a:t>
                      </a:r>
                    </a:p>
                  </a:txBody>
                  <a:tcPr marT="91425" marB="91425" marR="91425" marL="91425"/>
                </a:tc>
                <a:tc>
                  <a:txBody>
                    <a:bodyPr>
                      <a:noAutofit/>
                    </a:bodyPr>
                    <a:lstStyle/>
                    <a:p>
                      <a:pPr lvl="0">
                        <a:spcBef>
                          <a:spcPts val="0"/>
                        </a:spcBef>
                        <a:buNone/>
                      </a:pPr>
                      <a:r>
                        <a:rPr lang="en"/>
                        <a:t>76.25%</a:t>
                      </a:r>
                    </a:p>
                  </a:txBody>
                  <a:tcPr marT="91425" marB="91425" marR="91425" marL="91425"/>
                </a:tc>
                <a:tc>
                  <a:txBody>
                    <a:bodyPr>
                      <a:noAutofit/>
                    </a:bodyPr>
                    <a:lstStyle/>
                    <a:p>
                      <a:pPr lvl="0">
                        <a:spcBef>
                          <a:spcPts val="0"/>
                        </a:spcBef>
                        <a:buNone/>
                      </a:pPr>
                      <a:r>
                        <a:rPr lang="en"/>
                        <a:t>83.35%</a:t>
                      </a:r>
                    </a:p>
                  </a:txBody>
                  <a:tcPr marT="91425" marB="91425" marR="91425" marL="91425"/>
                </a:tc>
                <a:tc>
                  <a:txBody>
                    <a:bodyPr>
                      <a:noAutofit/>
                    </a:bodyPr>
                    <a:lstStyle/>
                    <a:p>
                      <a:pPr lvl="0">
                        <a:spcBef>
                          <a:spcPts val="0"/>
                        </a:spcBef>
                        <a:buNone/>
                      </a:pPr>
                      <a:r>
                        <a:rPr lang="en"/>
                        <a:t>71.9%</a:t>
                      </a:r>
                    </a:p>
                  </a:txBody>
                  <a:tcPr marT="91425" marB="91425" marR="91425" marL="91425"/>
                </a:tc>
              </a:tr>
              <a:tr h="922300">
                <a:tc>
                  <a:txBody>
                    <a:bodyPr>
                      <a:noAutofit/>
                    </a:bodyPr>
                    <a:lstStyle/>
                    <a:p>
                      <a:pPr lvl="0" rtl="0">
                        <a:spcBef>
                          <a:spcPts val="0"/>
                        </a:spcBef>
                        <a:buNone/>
                      </a:pPr>
                      <a:r>
                        <a:rPr b="1" lang="en"/>
                        <a:t>Middle</a:t>
                      </a:r>
                    </a:p>
                    <a:p>
                      <a:pPr lvl="0">
                        <a:spcBef>
                          <a:spcPts val="0"/>
                        </a:spcBef>
                        <a:buNone/>
                      </a:pPr>
                      <a:r>
                        <a:rPr lang="en" sz="1200"/>
                        <a:t>(about 0.015 g)</a:t>
                      </a:r>
                    </a:p>
                  </a:txBody>
                  <a:tcPr marT="91425" marB="91425" marR="91425" marL="91425"/>
                </a:tc>
                <a:tc>
                  <a:txBody>
                    <a:bodyPr>
                      <a:noAutofit/>
                    </a:bodyPr>
                    <a:lstStyle/>
                    <a:p>
                      <a:pPr lvl="0">
                        <a:spcBef>
                          <a:spcPts val="0"/>
                        </a:spcBef>
                        <a:buNone/>
                      </a:pPr>
                      <a:r>
                        <a:rPr lang="en"/>
                        <a:t>11.5%</a:t>
                      </a:r>
                    </a:p>
                  </a:txBody>
                  <a:tcPr marT="91425" marB="91425" marR="91425" marL="91425"/>
                </a:tc>
                <a:tc>
                  <a:txBody>
                    <a:bodyPr>
                      <a:noAutofit/>
                    </a:bodyPr>
                    <a:lstStyle/>
                    <a:p>
                      <a:pPr lvl="0">
                        <a:spcBef>
                          <a:spcPts val="0"/>
                        </a:spcBef>
                        <a:buNone/>
                      </a:pPr>
                      <a:r>
                        <a:rPr lang="en"/>
                        <a:t>41%</a:t>
                      </a:r>
                    </a:p>
                  </a:txBody>
                  <a:tcPr marT="91425" marB="91425" marR="91425" marL="91425"/>
                </a:tc>
                <a:tc>
                  <a:txBody>
                    <a:bodyPr>
                      <a:noAutofit/>
                    </a:bodyPr>
                    <a:lstStyle/>
                    <a:p>
                      <a:pPr lvl="0">
                        <a:spcBef>
                          <a:spcPts val="0"/>
                        </a:spcBef>
                        <a:buNone/>
                      </a:pPr>
                      <a:r>
                        <a:rPr lang="en"/>
                        <a:t>83.75%</a:t>
                      </a:r>
                    </a:p>
                  </a:txBody>
                  <a:tcPr marT="91425" marB="91425" marR="91425" marL="91425"/>
                </a:tc>
                <a:tc>
                  <a:txBody>
                    <a:bodyPr>
                      <a:noAutofit/>
                    </a:bodyPr>
                    <a:lstStyle/>
                    <a:p>
                      <a:pPr lvl="0">
                        <a:spcBef>
                          <a:spcPts val="0"/>
                        </a:spcBef>
                        <a:buNone/>
                      </a:pPr>
                      <a:r>
                        <a:rPr lang="en"/>
                        <a:t>74.45%</a:t>
                      </a:r>
                    </a:p>
                  </a:txBody>
                  <a:tcPr marT="91425" marB="91425" marR="91425" marL="91425"/>
                </a:tc>
                <a:tc>
                  <a:txBody>
                    <a:bodyPr>
                      <a:noAutofit/>
                    </a:bodyPr>
                    <a:lstStyle/>
                    <a:p>
                      <a:pPr lvl="0">
                        <a:spcBef>
                          <a:spcPts val="0"/>
                        </a:spcBef>
                        <a:buNone/>
                      </a:pPr>
                      <a:r>
                        <a:rPr lang="en"/>
                        <a:t>52.675%</a:t>
                      </a:r>
                    </a:p>
                  </a:txBody>
                  <a:tcPr marT="91425" marB="91425" marR="91425" marL="91425"/>
                </a:tc>
              </a:tr>
              <a:tr h="707050">
                <a:tc>
                  <a:txBody>
                    <a:bodyPr>
                      <a:noAutofit/>
                    </a:bodyPr>
                    <a:lstStyle/>
                    <a:p>
                      <a:pPr lvl="0" rtl="0">
                        <a:spcBef>
                          <a:spcPts val="0"/>
                        </a:spcBef>
                        <a:buNone/>
                      </a:pPr>
                      <a:r>
                        <a:rPr b="1" lang="en"/>
                        <a:t>Max</a:t>
                      </a:r>
                    </a:p>
                    <a:p>
                      <a:pPr lvl="0">
                        <a:spcBef>
                          <a:spcPts val="0"/>
                        </a:spcBef>
                        <a:buNone/>
                      </a:pPr>
                      <a:r>
                        <a:rPr lang="en" sz="1200"/>
                        <a:t>(about 0.032 g)</a:t>
                      </a:r>
                    </a:p>
                  </a:txBody>
                  <a:tcPr marT="91425" marB="91425" marR="91425" marL="91425"/>
                </a:tc>
                <a:tc>
                  <a:txBody>
                    <a:bodyPr>
                      <a:noAutofit/>
                    </a:bodyPr>
                    <a:lstStyle/>
                    <a:p>
                      <a:pPr lvl="0">
                        <a:spcBef>
                          <a:spcPts val="0"/>
                        </a:spcBef>
                        <a:buNone/>
                      </a:pPr>
                      <a:r>
                        <a:rPr lang="en"/>
                        <a:t>40.5%</a:t>
                      </a:r>
                    </a:p>
                  </a:txBody>
                  <a:tcPr marT="91425" marB="91425" marR="91425" marL="91425"/>
                </a:tc>
                <a:tc>
                  <a:txBody>
                    <a:bodyPr>
                      <a:noAutofit/>
                    </a:bodyPr>
                    <a:lstStyle/>
                    <a:p>
                      <a:pPr lvl="0">
                        <a:spcBef>
                          <a:spcPts val="0"/>
                        </a:spcBef>
                        <a:buNone/>
                      </a:pPr>
                      <a:r>
                        <a:rPr lang="en"/>
                        <a:t>12.75%</a:t>
                      </a:r>
                    </a:p>
                  </a:txBody>
                  <a:tcPr marT="91425" marB="91425" marR="91425" marL="91425"/>
                </a:tc>
                <a:tc>
                  <a:txBody>
                    <a:bodyPr>
                      <a:noAutofit/>
                    </a:bodyPr>
                    <a:lstStyle/>
                    <a:p>
                      <a:pPr lvl="0">
                        <a:spcBef>
                          <a:spcPts val="0"/>
                        </a:spcBef>
                        <a:buNone/>
                      </a:pPr>
                      <a:r>
                        <a:rPr lang="en"/>
                        <a:t>81%</a:t>
                      </a:r>
                    </a:p>
                  </a:txBody>
                  <a:tcPr marT="91425" marB="91425" marR="91425" marL="91425"/>
                </a:tc>
                <a:tc>
                  <a:txBody>
                    <a:bodyPr>
                      <a:noAutofit/>
                    </a:bodyPr>
                    <a:lstStyle/>
                    <a:p>
                      <a:pPr lvl="0">
                        <a:spcBef>
                          <a:spcPts val="0"/>
                        </a:spcBef>
                        <a:buNone/>
                      </a:pPr>
                      <a:r>
                        <a:rPr lang="en"/>
                        <a:t>66.75%</a:t>
                      </a:r>
                    </a:p>
                  </a:txBody>
                  <a:tcPr marT="91425" marB="91425" marR="91425" marL="91425"/>
                </a:tc>
                <a:tc>
                  <a:txBody>
                    <a:bodyPr>
                      <a:noAutofit/>
                    </a:bodyPr>
                    <a:lstStyle/>
                    <a:p>
                      <a:pPr lvl="0">
                        <a:spcBef>
                          <a:spcPts val="0"/>
                        </a:spcBef>
                        <a:buNone/>
                      </a:pPr>
                      <a:r>
                        <a:rPr lang="en"/>
                        <a:t>50.25%</a:t>
                      </a: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Average percent survival of e. coli with OxyCinnamate</a:t>
            </a:r>
          </a:p>
        </p:txBody>
      </p:sp>
      <p:sp>
        <p:nvSpPr>
          <p:cNvPr id="229" name="Shape 229"/>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a:t>Data Collected: 2/26/16</a:t>
            </a:r>
          </a:p>
        </p:txBody>
      </p:sp>
      <p:graphicFrame>
        <p:nvGraphicFramePr>
          <p:cNvPr id="230" name="Shape 230"/>
          <p:cNvGraphicFramePr/>
          <p:nvPr/>
        </p:nvGraphicFramePr>
        <p:xfrm>
          <a:off x="515800" y="1839087"/>
          <a:ext cx="3000000" cy="3000000"/>
        </p:xfrm>
        <a:graphic>
          <a:graphicData uri="http://schemas.openxmlformats.org/drawingml/2006/table">
            <a:tbl>
              <a:tblPr>
                <a:noFill/>
                <a:tableStyleId>{45210112-0EC6-4D2B-859C-85BCA22147F0}</a:tableStyleId>
              </a:tblPr>
              <a:tblGrid>
                <a:gridCol w="1251075"/>
                <a:gridCol w="1161925"/>
                <a:gridCol w="1206500"/>
                <a:gridCol w="1206500"/>
                <a:gridCol w="1206500"/>
                <a:gridCol w="1206500"/>
              </a:tblGrid>
              <a:tr h="472600">
                <a:tc>
                  <a:txBody>
                    <a:bodyPr>
                      <a:noAutofit/>
                    </a:bodyPr>
                    <a:lstStyle/>
                    <a:p>
                      <a:pPr lvl="0">
                        <a:spcBef>
                          <a:spcPts val="0"/>
                        </a:spcBef>
                        <a:buNone/>
                      </a:pPr>
                      <a:r>
                        <a:rPr lang="en"/>
                        <a:t>Level</a:t>
                      </a:r>
                    </a:p>
                  </a:txBody>
                  <a:tcPr marT="91425" marB="91425" marR="91425" marL="91425"/>
                </a:tc>
                <a:tc>
                  <a:txBody>
                    <a:bodyPr>
                      <a:noAutofit/>
                    </a:bodyPr>
                    <a:lstStyle/>
                    <a:p>
                      <a:pPr lvl="0">
                        <a:spcBef>
                          <a:spcPts val="0"/>
                        </a:spcBef>
                        <a:buNone/>
                      </a:pPr>
                      <a:r>
                        <a:rPr lang="en"/>
                        <a:t>Trial 1 </a:t>
                      </a:r>
                    </a:p>
                  </a:txBody>
                  <a:tcPr marT="91425" marB="91425" marR="91425" marL="91425"/>
                </a:tc>
                <a:tc>
                  <a:txBody>
                    <a:bodyPr>
                      <a:noAutofit/>
                    </a:bodyPr>
                    <a:lstStyle/>
                    <a:p>
                      <a:pPr lvl="0">
                        <a:spcBef>
                          <a:spcPts val="0"/>
                        </a:spcBef>
                        <a:buNone/>
                      </a:pPr>
                      <a:r>
                        <a:rPr lang="en"/>
                        <a:t>Trial 2</a:t>
                      </a:r>
                    </a:p>
                  </a:txBody>
                  <a:tcPr marT="91425" marB="91425" marR="91425" marL="91425"/>
                </a:tc>
                <a:tc>
                  <a:txBody>
                    <a:bodyPr>
                      <a:noAutofit/>
                    </a:bodyPr>
                    <a:lstStyle/>
                    <a:p>
                      <a:pPr lvl="0">
                        <a:spcBef>
                          <a:spcPts val="0"/>
                        </a:spcBef>
                        <a:buNone/>
                      </a:pPr>
                      <a:r>
                        <a:rPr lang="en"/>
                        <a:t>Trial 3 </a:t>
                      </a:r>
                    </a:p>
                  </a:txBody>
                  <a:tcPr marT="91425" marB="91425" marR="91425" marL="91425"/>
                </a:tc>
                <a:tc>
                  <a:txBody>
                    <a:bodyPr>
                      <a:noAutofit/>
                    </a:bodyPr>
                    <a:lstStyle/>
                    <a:p>
                      <a:pPr lvl="0">
                        <a:spcBef>
                          <a:spcPts val="0"/>
                        </a:spcBef>
                        <a:buNone/>
                      </a:pPr>
                      <a:r>
                        <a:rPr lang="en"/>
                        <a:t>Trial 4</a:t>
                      </a:r>
                    </a:p>
                  </a:txBody>
                  <a:tcPr marT="91425" marB="91425" marR="91425" marL="91425"/>
                </a:tc>
                <a:tc>
                  <a:txBody>
                    <a:bodyPr>
                      <a:noAutofit/>
                    </a:bodyPr>
                    <a:lstStyle/>
                    <a:p>
                      <a:pPr lvl="0">
                        <a:spcBef>
                          <a:spcPts val="0"/>
                        </a:spcBef>
                        <a:buNone/>
                      </a:pPr>
                      <a:r>
                        <a:rPr lang="en"/>
                        <a:t>Average of trials</a:t>
                      </a:r>
                    </a:p>
                  </a:txBody>
                  <a:tcPr marT="91425" marB="91425" marR="91425" marL="91425"/>
                </a:tc>
              </a:tr>
              <a:tr h="381000">
                <a:tc>
                  <a:txBody>
                    <a:bodyPr>
                      <a:noAutofit/>
                    </a:bodyPr>
                    <a:lstStyle/>
                    <a:p>
                      <a:pPr lvl="0" rtl="0">
                        <a:spcBef>
                          <a:spcPts val="0"/>
                        </a:spcBef>
                        <a:buNone/>
                      </a:pPr>
                      <a:r>
                        <a:rPr lang="en"/>
                        <a:t>Control </a:t>
                      </a:r>
                    </a:p>
                    <a:p>
                      <a:pPr lvl="0">
                        <a:spcBef>
                          <a:spcPts val="0"/>
                        </a:spcBef>
                        <a:buNone/>
                      </a:pPr>
                      <a:r>
                        <a:rPr lang="en"/>
                        <a:t>(0 ul)</a:t>
                      </a:r>
                    </a:p>
                  </a:txBody>
                  <a:tcPr marT="91425" marB="91425" marR="91425" marL="91425"/>
                </a:tc>
                <a:tc>
                  <a:txBody>
                    <a:bodyPr>
                      <a:noAutofit/>
                    </a:bodyPr>
                    <a:lstStyle/>
                    <a:p>
                      <a:pPr lvl="0">
                        <a:spcBef>
                          <a:spcPts val="0"/>
                        </a:spcBef>
                        <a:buNone/>
                      </a:pPr>
                      <a:r>
                        <a:rPr lang="en"/>
                        <a:t>88.75%</a:t>
                      </a:r>
                    </a:p>
                  </a:txBody>
                  <a:tcPr marT="91425" marB="91425" marR="91425" marL="91425"/>
                </a:tc>
                <a:tc>
                  <a:txBody>
                    <a:bodyPr>
                      <a:noAutofit/>
                    </a:bodyPr>
                    <a:lstStyle/>
                    <a:p>
                      <a:pPr lvl="0">
                        <a:spcBef>
                          <a:spcPts val="0"/>
                        </a:spcBef>
                        <a:buNone/>
                      </a:pPr>
                      <a:r>
                        <a:rPr lang="en"/>
                        <a:t>12%</a:t>
                      </a:r>
                    </a:p>
                  </a:txBody>
                  <a:tcPr marT="91425" marB="91425" marR="91425" marL="91425"/>
                </a:tc>
                <a:tc>
                  <a:txBody>
                    <a:bodyPr>
                      <a:noAutofit/>
                    </a:bodyPr>
                    <a:lstStyle/>
                    <a:p>
                      <a:pPr lvl="0">
                        <a:spcBef>
                          <a:spcPts val="0"/>
                        </a:spcBef>
                        <a:buNone/>
                      </a:pPr>
                      <a:r>
                        <a:rPr lang="en"/>
                        <a:t>5.2%</a:t>
                      </a:r>
                    </a:p>
                  </a:txBody>
                  <a:tcPr marT="91425" marB="91425" marR="91425" marL="91425"/>
                </a:tc>
                <a:tc>
                  <a:txBody>
                    <a:bodyPr>
                      <a:noAutofit/>
                    </a:bodyPr>
                    <a:lstStyle/>
                    <a:p>
                      <a:pPr lvl="0">
                        <a:spcBef>
                          <a:spcPts val="0"/>
                        </a:spcBef>
                        <a:buNone/>
                      </a:pPr>
                      <a:r>
                        <a:rPr lang="en"/>
                        <a:t>41.5%</a:t>
                      </a:r>
                    </a:p>
                  </a:txBody>
                  <a:tcPr marT="91425" marB="91425" marR="91425" marL="91425"/>
                </a:tc>
                <a:tc>
                  <a:txBody>
                    <a:bodyPr>
                      <a:noAutofit/>
                    </a:bodyPr>
                    <a:lstStyle/>
                    <a:p>
                      <a:pPr lvl="0">
                        <a:spcBef>
                          <a:spcPts val="0"/>
                        </a:spcBef>
                        <a:buNone/>
                      </a:pPr>
                      <a:r>
                        <a:rPr lang="en"/>
                        <a:t>36.86%</a:t>
                      </a:r>
                    </a:p>
                  </a:txBody>
                  <a:tcPr marT="91425" marB="91425" marR="91425" marL="91425"/>
                </a:tc>
              </a:tr>
              <a:tr h="381000">
                <a:tc>
                  <a:txBody>
                    <a:bodyPr>
                      <a:noAutofit/>
                    </a:bodyPr>
                    <a:lstStyle/>
                    <a:p>
                      <a:pPr lvl="0">
                        <a:spcBef>
                          <a:spcPts val="0"/>
                        </a:spcBef>
                        <a:buNone/>
                      </a:pPr>
                      <a:r>
                        <a:rPr lang="en"/>
                        <a:t>Middle (.01875 ul)</a:t>
                      </a:r>
                    </a:p>
                  </a:txBody>
                  <a:tcPr marT="91425" marB="91425" marR="91425" marL="91425"/>
                </a:tc>
                <a:tc>
                  <a:txBody>
                    <a:bodyPr>
                      <a:noAutofit/>
                    </a:bodyPr>
                    <a:lstStyle/>
                    <a:p>
                      <a:pPr lvl="0">
                        <a:spcBef>
                          <a:spcPts val="0"/>
                        </a:spcBef>
                        <a:buNone/>
                      </a:pPr>
                      <a:r>
                        <a:rPr lang="en"/>
                        <a:t>45.75%</a:t>
                      </a:r>
                    </a:p>
                  </a:txBody>
                  <a:tcPr marT="91425" marB="91425" marR="91425" marL="91425"/>
                </a:tc>
                <a:tc>
                  <a:txBody>
                    <a:bodyPr>
                      <a:noAutofit/>
                    </a:bodyPr>
                    <a:lstStyle/>
                    <a:p>
                      <a:pPr lvl="0">
                        <a:spcBef>
                          <a:spcPts val="0"/>
                        </a:spcBef>
                        <a:buNone/>
                      </a:pPr>
                      <a:r>
                        <a:rPr lang="en"/>
                        <a:t>5.875%</a:t>
                      </a:r>
                    </a:p>
                  </a:txBody>
                  <a:tcPr marT="91425" marB="91425" marR="91425" marL="91425"/>
                </a:tc>
                <a:tc>
                  <a:txBody>
                    <a:bodyPr>
                      <a:noAutofit/>
                    </a:bodyPr>
                    <a:lstStyle/>
                    <a:p>
                      <a:pPr lvl="0">
                        <a:spcBef>
                          <a:spcPts val="0"/>
                        </a:spcBef>
                        <a:buNone/>
                      </a:pPr>
                      <a:r>
                        <a:rPr lang="en"/>
                        <a:t>24.75%</a:t>
                      </a:r>
                    </a:p>
                  </a:txBody>
                  <a:tcPr marT="91425" marB="91425" marR="91425" marL="91425"/>
                </a:tc>
                <a:tc>
                  <a:txBody>
                    <a:bodyPr>
                      <a:noAutofit/>
                    </a:bodyPr>
                    <a:lstStyle/>
                    <a:p>
                      <a:pPr lvl="0">
                        <a:spcBef>
                          <a:spcPts val="0"/>
                        </a:spcBef>
                        <a:buNone/>
                      </a:pPr>
                      <a:r>
                        <a:rPr lang="en"/>
                        <a:t>22.75%</a:t>
                      </a:r>
                    </a:p>
                  </a:txBody>
                  <a:tcPr marT="91425" marB="91425" marR="91425" marL="91425"/>
                </a:tc>
                <a:tc>
                  <a:txBody>
                    <a:bodyPr>
                      <a:noAutofit/>
                    </a:bodyPr>
                    <a:lstStyle/>
                    <a:p>
                      <a:pPr lvl="0">
                        <a:spcBef>
                          <a:spcPts val="0"/>
                        </a:spcBef>
                        <a:buNone/>
                      </a:pPr>
                      <a:r>
                        <a:rPr lang="en"/>
                        <a:t>24.28%</a:t>
                      </a:r>
                    </a:p>
                  </a:txBody>
                  <a:tcPr marT="91425" marB="91425" marR="91425" marL="91425"/>
                </a:tc>
              </a:tr>
              <a:tr h="381000">
                <a:tc>
                  <a:txBody>
                    <a:bodyPr>
                      <a:noAutofit/>
                    </a:bodyPr>
                    <a:lstStyle/>
                    <a:p>
                      <a:pPr lvl="0" rtl="0">
                        <a:spcBef>
                          <a:spcPts val="0"/>
                        </a:spcBef>
                        <a:buNone/>
                      </a:pPr>
                      <a:r>
                        <a:rPr lang="en"/>
                        <a:t>Max</a:t>
                      </a:r>
                    </a:p>
                    <a:p>
                      <a:pPr lvl="0" rtl="0">
                        <a:spcBef>
                          <a:spcPts val="0"/>
                        </a:spcBef>
                        <a:buNone/>
                      </a:pPr>
                      <a:r>
                        <a:rPr lang="en"/>
                        <a:t>(.0375 ul)</a:t>
                      </a:r>
                    </a:p>
                    <a:p>
                      <a:pPr lvl="0">
                        <a:spcBef>
                          <a:spcPts val="0"/>
                        </a:spcBef>
                        <a:buNone/>
                      </a:pPr>
                      <a:r>
                        <a:t/>
                      </a:r>
                      <a:endParaRPr/>
                    </a:p>
                  </a:txBody>
                  <a:tcPr marT="91425" marB="91425" marR="91425" marL="91425"/>
                </a:tc>
                <a:tc>
                  <a:txBody>
                    <a:bodyPr>
                      <a:noAutofit/>
                    </a:bodyPr>
                    <a:lstStyle/>
                    <a:p>
                      <a:pPr lvl="0">
                        <a:spcBef>
                          <a:spcPts val="0"/>
                        </a:spcBef>
                        <a:buNone/>
                      </a:pPr>
                      <a:r>
                        <a:rPr lang="en"/>
                        <a:t>30%</a:t>
                      </a:r>
                    </a:p>
                  </a:txBody>
                  <a:tcPr marT="91425" marB="91425" marR="91425" marL="91425"/>
                </a:tc>
                <a:tc>
                  <a:txBody>
                    <a:bodyPr>
                      <a:noAutofit/>
                    </a:bodyPr>
                    <a:lstStyle/>
                    <a:p>
                      <a:pPr lvl="0">
                        <a:spcBef>
                          <a:spcPts val="0"/>
                        </a:spcBef>
                        <a:buNone/>
                      </a:pPr>
                      <a:r>
                        <a:rPr lang="en"/>
                        <a:t>38.75%</a:t>
                      </a:r>
                    </a:p>
                  </a:txBody>
                  <a:tcPr marT="91425" marB="91425" marR="91425" marL="91425"/>
                </a:tc>
                <a:tc>
                  <a:txBody>
                    <a:bodyPr>
                      <a:noAutofit/>
                    </a:bodyPr>
                    <a:lstStyle/>
                    <a:p>
                      <a:pPr lvl="0">
                        <a:spcBef>
                          <a:spcPts val="0"/>
                        </a:spcBef>
                        <a:buNone/>
                      </a:pPr>
                      <a:r>
                        <a:rPr lang="en"/>
                        <a:t>4.4%</a:t>
                      </a:r>
                    </a:p>
                  </a:txBody>
                  <a:tcPr marT="91425" marB="91425" marR="91425" marL="91425"/>
                </a:tc>
                <a:tc>
                  <a:txBody>
                    <a:bodyPr>
                      <a:noAutofit/>
                    </a:bodyPr>
                    <a:lstStyle/>
                    <a:p>
                      <a:pPr lvl="0">
                        <a:spcBef>
                          <a:spcPts val="0"/>
                        </a:spcBef>
                        <a:buNone/>
                      </a:pPr>
                      <a:r>
                        <a:rPr lang="en"/>
                        <a:t>12.4%</a:t>
                      </a:r>
                    </a:p>
                  </a:txBody>
                  <a:tcPr marT="91425" marB="91425" marR="91425" marL="91425"/>
                </a:tc>
                <a:tc>
                  <a:txBody>
                    <a:bodyPr>
                      <a:noAutofit/>
                    </a:bodyPr>
                    <a:lstStyle/>
                    <a:p>
                      <a:pPr lvl="0">
                        <a:spcBef>
                          <a:spcPts val="0"/>
                        </a:spcBef>
                        <a:buNone/>
                      </a:pPr>
                      <a:r>
                        <a:rPr lang="en"/>
                        <a:t>21.3875%</a:t>
                      </a: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Benzophenone Sea flea Testing </a:t>
            </a:r>
          </a:p>
        </p:txBody>
      </p:sp>
      <p:sp>
        <p:nvSpPr>
          <p:cNvPr id="236" name="Shape 236"/>
          <p:cNvSpPr txBox="1"/>
          <p:nvPr>
            <p:ph idx="1" type="body"/>
          </p:nvPr>
        </p:nvSpPr>
        <p:spPr>
          <a:xfrm>
            <a:off x="269275" y="1151425"/>
            <a:ext cx="8520600" cy="3680100"/>
          </a:xfrm>
          <a:prstGeom prst="rect">
            <a:avLst/>
          </a:prstGeom>
        </p:spPr>
        <p:txBody>
          <a:bodyPr anchorCtr="0" anchor="t" bIns="91425" lIns="91425" rIns="91425" tIns="91425">
            <a:noAutofit/>
          </a:bodyPr>
          <a:lstStyle/>
          <a:p>
            <a:pPr lvl="0" rtl="0">
              <a:spcBef>
                <a:spcPts val="0"/>
              </a:spcBef>
              <a:buNone/>
            </a:pPr>
            <a:r>
              <a:rPr b="1" lang="en"/>
              <a:t>trial 1-  mid: .75 ml and max: 1.5 ml </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graphicFrame>
        <p:nvGraphicFramePr>
          <p:cNvPr id="237" name="Shape 237"/>
          <p:cNvGraphicFramePr/>
          <p:nvPr/>
        </p:nvGraphicFramePr>
        <p:xfrm>
          <a:off x="623750" y="1726725"/>
          <a:ext cx="3000000" cy="3000000"/>
        </p:xfrm>
        <a:graphic>
          <a:graphicData uri="http://schemas.openxmlformats.org/drawingml/2006/table">
            <a:tbl>
              <a:tblPr>
                <a:noFill/>
                <a:tableStyleId>{45210112-0EC6-4D2B-859C-85BCA22147F0}</a:tableStyleId>
              </a:tblPr>
              <a:tblGrid>
                <a:gridCol w="1549950"/>
                <a:gridCol w="1549950"/>
                <a:gridCol w="1549950"/>
                <a:gridCol w="1549950"/>
              </a:tblGrid>
              <a:tr h="1050475">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684775">
                <a:tc>
                  <a:txBody>
                    <a:bodyPr>
                      <a:noAutofit/>
                    </a:bodyPr>
                    <a:lstStyle/>
                    <a:p>
                      <a:pPr lvl="0" rtl="0">
                        <a:spcBef>
                          <a:spcPts val="0"/>
                        </a:spcBef>
                        <a:buNone/>
                      </a:pPr>
                      <a:r>
                        <a:rPr b="1" lang="en"/>
                        <a:t>Control</a:t>
                      </a:r>
                    </a:p>
                  </a:txBody>
                  <a:tcPr marT="91425" marB="91425" marR="91425" marL="91425"/>
                </a:tc>
                <a:tc>
                  <a:txBody>
                    <a:bodyPr>
                      <a:noAutofit/>
                    </a:bodyPr>
                    <a:lstStyle/>
                    <a:p>
                      <a:pPr lvl="0" rtl="0">
                        <a:spcBef>
                          <a:spcPts val="0"/>
                        </a:spcBef>
                        <a:buNone/>
                      </a:pPr>
                      <a:r>
                        <a:rPr lang="en"/>
                        <a:t>7 </a:t>
                      </a:r>
                    </a:p>
                  </a:txBody>
                  <a:tcPr marT="91425" marB="91425" marR="91425" marL="91425"/>
                </a:tc>
                <a:tc>
                  <a:txBody>
                    <a:bodyPr>
                      <a:noAutofit/>
                    </a:bodyPr>
                    <a:lstStyle/>
                    <a:p>
                      <a:pPr lvl="0" rtl="0">
                        <a:spcBef>
                          <a:spcPts val="0"/>
                        </a:spcBef>
                        <a:buNone/>
                      </a:pPr>
                      <a:r>
                        <a:rPr lang="en"/>
                        <a:t>3</a:t>
                      </a:r>
                    </a:p>
                  </a:txBody>
                  <a:tcPr marT="91425" marB="91425" marR="91425" marL="91425"/>
                </a:tc>
                <a:tc>
                  <a:txBody>
                    <a:bodyPr>
                      <a:noAutofit/>
                    </a:bodyPr>
                    <a:lstStyle/>
                    <a:p>
                      <a:pPr lvl="0" rtl="0">
                        <a:spcBef>
                          <a:spcPts val="0"/>
                        </a:spcBef>
                        <a:buNone/>
                      </a:pPr>
                      <a:r>
                        <a:rPr lang="en"/>
                        <a:t>70%</a:t>
                      </a:r>
                    </a:p>
                  </a:txBody>
                  <a:tcPr marT="91425" marB="91425" marR="91425" marL="91425"/>
                </a:tc>
              </a:tr>
              <a:tr h="684775">
                <a:tc>
                  <a:txBody>
                    <a:bodyPr>
                      <a:noAutofit/>
                    </a:bodyPr>
                    <a:lstStyle/>
                    <a:p>
                      <a:pPr lvl="0" rtl="0">
                        <a:spcBef>
                          <a:spcPts val="0"/>
                        </a:spcBef>
                        <a:buNone/>
                      </a:pPr>
                      <a:r>
                        <a:rPr b="1" lang="en"/>
                        <a:t>Middle </a:t>
                      </a:r>
                    </a:p>
                  </a:txBody>
                  <a:tcPr marT="91425" marB="91425" marR="91425" marL="91425"/>
                </a:tc>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10</a:t>
                      </a:r>
                    </a:p>
                  </a:txBody>
                  <a:tcPr marT="91425" marB="91425" marR="91425" marL="91425"/>
                </a:tc>
                <a:tc>
                  <a:txBody>
                    <a:bodyPr>
                      <a:noAutofit/>
                    </a:bodyPr>
                    <a:lstStyle/>
                    <a:p>
                      <a:pPr lvl="0" rtl="0">
                        <a:spcBef>
                          <a:spcPts val="0"/>
                        </a:spcBef>
                        <a:buNone/>
                      </a:pPr>
                      <a:r>
                        <a:rPr lang="en"/>
                        <a:t>0%</a:t>
                      </a:r>
                    </a:p>
                  </a:txBody>
                  <a:tcPr marT="91425" marB="91425" marR="91425" marL="91425"/>
                </a:tc>
              </a:tr>
              <a:tr h="684775">
                <a:tc>
                  <a:txBody>
                    <a:bodyPr>
                      <a:noAutofit/>
                    </a:bodyPr>
                    <a:lstStyle/>
                    <a:p>
                      <a:pPr lvl="0" rtl="0">
                        <a:spcBef>
                          <a:spcPts val="0"/>
                        </a:spcBef>
                        <a:buNone/>
                      </a:pPr>
                      <a:r>
                        <a:rPr b="1" lang="en"/>
                        <a:t>Max</a:t>
                      </a:r>
                    </a:p>
                  </a:txBody>
                  <a:tcPr marT="91425" marB="91425" marR="91425" marL="91425"/>
                </a:tc>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10</a:t>
                      </a:r>
                    </a:p>
                  </a:txBody>
                  <a:tcPr marT="91425" marB="91425" marR="91425" marL="91425"/>
                </a:tc>
                <a:tc>
                  <a:txBody>
                    <a:bodyPr>
                      <a:noAutofit/>
                    </a:bodyPr>
                    <a:lstStyle/>
                    <a:p>
                      <a:pPr lvl="0" rtl="0">
                        <a:spcBef>
                          <a:spcPts val="0"/>
                        </a:spcBef>
                        <a:buNone/>
                      </a:pPr>
                      <a:r>
                        <a:rPr lang="en"/>
                        <a:t>0%</a:t>
                      </a: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Benzophenone Sea flea Testing </a:t>
            </a:r>
          </a:p>
        </p:txBody>
      </p:sp>
      <p:sp>
        <p:nvSpPr>
          <p:cNvPr id="243" name="Shape 243"/>
          <p:cNvSpPr txBox="1"/>
          <p:nvPr>
            <p:ph idx="1" type="body"/>
          </p:nvPr>
        </p:nvSpPr>
        <p:spPr>
          <a:xfrm>
            <a:off x="311700" y="1230200"/>
            <a:ext cx="8520600" cy="3338400"/>
          </a:xfrm>
          <a:prstGeom prst="rect">
            <a:avLst/>
          </a:prstGeom>
        </p:spPr>
        <p:txBody>
          <a:bodyPr anchorCtr="0" anchor="t" bIns="91425" lIns="91425" rIns="91425" tIns="91425">
            <a:noAutofit/>
          </a:bodyPr>
          <a:lstStyle/>
          <a:p>
            <a:pPr lvl="0" rtl="0">
              <a:spcBef>
                <a:spcPts val="0"/>
              </a:spcBef>
              <a:buNone/>
            </a:pPr>
            <a:r>
              <a:rPr b="1" lang="en"/>
              <a:t>trial 2- mid: .375 and max: .75 ml </a:t>
            </a:r>
          </a:p>
          <a:p>
            <a:pPr lvl="0">
              <a:spcBef>
                <a:spcPts val="0"/>
              </a:spcBef>
              <a:buNone/>
            </a:pPr>
            <a:r>
              <a:t/>
            </a:r>
            <a:endParaRPr b="1"/>
          </a:p>
        </p:txBody>
      </p:sp>
      <p:graphicFrame>
        <p:nvGraphicFramePr>
          <p:cNvPr id="244" name="Shape 244"/>
          <p:cNvGraphicFramePr/>
          <p:nvPr/>
        </p:nvGraphicFramePr>
        <p:xfrm>
          <a:off x="448750" y="1788550"/>
          <a:ext cx="3000000" cy="3000000"/>
        </p:xfrm>
        <a:graphic>
          <a:graphicData uri="http://schemas.openxmlformats.org/drawingml/2006/table">
            <a:tbl>
              <a:tblPr>
                <a:noFill/>
                <a:tableStyleId>{45210112-0EC6-4D2B-859C-85BCA22147F0}</a:tableStyleId>
              </a:tblPr>
              <a:tblGrid>
                <a:gridCol w="1934350"/>
                <a:gridCol w="1934350"/>
                <a:gridCol w="1934350"/>
                <a:gridCol w="1934350"/>
              </a:tblGrid>
              <a:tr h="746350">
                <a:tc>
                  <a:txBody>
                    <a:bodyPr>
                      <a:noAutofit/>
                    </a:bodyPr>
                    <a:lstStyle/>
                    <a:p>
                      <a:pPr lvl="0">
                        <a:spcBef>
                          <a:spcPts val="0"/>
                        </a:spcBef>
                        <a:buNone/>
                      </a:pPr>
                      <a:r>
                        <a:rPr b="1" lang="en"/>
                        <a:t>Test</a:t>
                      </a:r>
                    </a:p>
                  </a:txBody>
                  <a:tcPr marT="91425" marB="91425" marR="91425" marL="91425"/>
                </a:tc>
                <a:tc>
                  <a:txBody>
                    <a:bodyPr>
                      <a:noAutofit/>
                    </a:bodyPr>
                    <a:lstStyle/>
                    <a:p>
                      <a:pPr lvl="0">
                        <a:spcBef>
                          <a:spcPts val="0"/>
                        </a:spcBef>
                        <a:buNone/>
                      </a:pPr>
                      <a:r>
                        <a:rPr b="1" lang="en"/>
                        <a:t># Fleas Alive</a:t>
                      </a:r>
                    </a:p>
                  </a:txBody>
                  <a:tcPr marT="91425" marB="91425" marR="91425" marL="91425"/>
                </a:tc>
                <a:tc>
                  <a:txBody>
                    <a:bodyPr>
                      <a:noAutofit/>
                    </a:bodyPr>
                    <a:lstStyle/>
                    <a:p>
                      <a:pPr lvl="0">
                        <a:spcBef>
                          <a:spcPts val="0"/>
                        </a:spcBef>
                        <a:buNone/>
                      </a:pPr>
                      <a:r>
                        <a:rPr b="1" lang="en"/>
                        <a:t># Fleas Dead</a:t>
                      </a:r>
                    </a:p>
                  </a:txBody>
                  <a:tcPr marT="91425" marB="91425" marR="91425" marL="91425"/>
                </a:tc>
                <a:tc>
                  <a:txBody>
                    <a:bodyPr>
                      <a:noAutofit/>
                    </a:bodyPr>
                    <a:lstStyle/>
                    <a:p>
                      <a:pPr lvl="0">
                        <a:spcBef>
                          <a:spcPts val="0"/>
                        </a:spcBef>
                        <a:buNone/>
                      </a:pPr>
                      <a:r>
                        <a:rPr b="1" lang="en"/>
                        <a:t>% Survival</a:t>
                      </a:r>
                    </a:p>
                  </a:txBody>
                  <a:tcPr marT="91425" marB="91425" marR="91425" marL="91425"/>
                </a:tc>
              </a:tr>
              <a:tr h="746350">
                <a:tc>
                  <a:txBody>
                    <a:bodyPr>
                      <a:noAutofit/>
                    </a:bodyPr>
                    <a:lstStyle/>
                    <a:p>
                      <a:pPr lvl="0">
                        <a:spcBef>
                          <a:spcPts val="0"/>
                        </a:spcBef>
                        <a:buNone/>
                      </a:pPr>
                      <a:r>
                        <a:rPr b="1" lang="en"/>
                        <a:t>Control</a:t>
                      </a:r>
                    </a:p>
                  </a:txBody>
                  <a:tcPr marT="91425" marB="91425" marR="91425" marL="91425"/>
                </a:tc>
                <a:tc>
                  <a:txBody>
                    <a:bodyPr>
                      <a:noAutofit/>
                    </a:bodyPr>
                    <a:lstStyle/>
                    <a:p>
                      <a:pPr lvl="0">
                        <a:spcBef>
                          <a:spcPts val="0"/>
                        </a:spcBef>
                        <a:buNone/>
                      </a:pPr>
                      <a:r>
                        <a:rPr lang="en"/>
                        <a:t>6</a:t>
                      </a:r>
                    </a:p>
                  </a:txBody>
                  <a:tcPr marT="91425" marB="91425" marR="91425" marL="91425"/>
                </a:tc>
                <a:tc>
                  <a:txBody>
                    <a:bodyPr>
                      <a:noAutofit/>
                    </a:bodyPr>
                    <a:lstStyle/>
                    <a:p>
                      <a:pPr lvl="0">
                        <a:spcBef>
                          <a:spcPts val="0"/>
                        </a:spcBef>
                        <a:buNone/>
                      </a:pPr>
                      <a:r>
                        <a:rPr lang="en"/>
                        <a:t>4</a:t>
                      </a:r>
                    </a:p>
                  </a:txBody>
                  <a:tcPr marT="91425" marB="91425" marR="91425" marL="91425"/>
                </a:tc>
                <a:tc>
                  <a:txBody>
                    <a:bodyPr>
                      <a:noAutofit/>
                    </a:bodyPr>
                    <a:lstStyle/>
                    <a:p>
                      <a:pPr lvl="0">
                        <a:spcBef>
                          <a:spcPts val="0"/>
                        </a:spcBef>
                        <a:buNone/>
                      </a:pPr>
                      <a:r>
                        <a:rPr lang="en"/>
                        <a:t>60%</a:t>
                      </a:r>
                    </a:p>
                  </a:txBody>
                  <a:tcPr marT="91425" marB="91425" marR="91425" marL="91425"/>
                </a:tc>
              </a:tr>
              <a:tr h="746350">
                <a:tc>
                  <a:txBody>
                    <a:bodyPr>
                      <a:noAutofit/>
                    </a:bodyPr>
                    <a:lstStyle/>
                    <a:p>
                      <a:pPr lv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46350">
                <a:tc>
                  <a:txBody>
                    <a:bodyPr>
                      <a:noAutofit/>
                    </a:bodyPr>
                    <a:lstStyle/>
                    <a:p>
                      <a:pPr lv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Benzophenone Sea flea Testing </a:t>
            </a:r>
          </a:p>
          <a:p>
            <a:pPr lvl="0">
              <a:spcBef>
                <a:spcPts val="0"/>
              </a:spcBef>
              <a:buNone/>
            </a:pPr>
            <a:r>
              <a:t/>
            </a:r>
            <a:endParaRPr/>
          </a:p>
        </p:txBody>
      </p:sp>
      <p:sp>
        <p:nvSpPr>
          <p:cNvPr id="250" name="Shape 250"/>
          <p:cNvSpPr txBox="1"/>
          <p:nvPr>
            <p:ph idx="1" type="body"/>
          </p:nvPr>
        </p:nvSpPr>
        <p:spPr>
          <a:xfrm>
            <a:off x="311700" y="1102925"/>
            <a:ext cx="8520600" cy="3465900"/>
          </a:xfrm>
          <a:prstGeom prst="rect">
            <a:avLst/>
          </a:prstGeom>
        </p:spPr>
        <p:txBody>
          <a:bodyPr anchorCtr="0" anchor="t" bIns="91425" lIns="91425" rIns="91425" tIns="91425">
            <a:noAutofit/>
          </a:bodyPr>
          <a:lstStyle/>
          <a:p>
            <a:pPr lvl="0" rtl="0">
              <a:spcBef>
                <a:spcPts val="0"/>
              </a:spcBef>
              <a:buNone/>
            </a:pPr>
            <a:r>
              <a:rPr b="1" lang="en"/>
              <a:t>trial 3- mid: .094 and max: .1875 </a:t>
            </a:r>
          </a:p>
          <a:p>
            <a:pPr lvl="0">
              <a:spcBef>
                <a:spcPts val="0"/>
              </a:spcBef>
              <a:buNone/>
            </a:pPr>
            <a:r>
              <a:t/>
            </a:r>
            <a:endParaRPr b="1"/>
          </a:p>
        </p:txBody>
      </p:sp>
      <p:graphicFrame>
        <p:nvGraphicFramePr>
          <p:cNvPr id="251" name="Shape 251"/>
          <p:cNvGraphicFramePr/>
          <p:nvPr/>
        </p:nvGraphicFramePr>
        <p:xfrm>
          <a:off x="353350" y="1719000"/>
          <a:ext cx="3000000" cy="3000000"/>
        </p:xfrm>
        <a:graphic>
          <a:graphicData uri="http://schemas.openxmlformats.org/drawingml/2006/table">
            <a:tbl>
              <a:tblPr>
                <a:noFill/>
                <a:tableStyleId>{45210112-0EC6-4D2B-859C-85BCA22147F0}</a:tableStyleId>
              </a:tblPr>
              <a:tblGrid>
                <a:gridCol w="2049675"/>
                <a:gridCol w="2049675"/>
                <a:gridCol w="2049675"/>
                <a:gridCol w="2049675"/>
              </a:tblGrid>
              <a:tr h="650400">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787900">
                <a:tc>
                  <a:txBody>
                    <a:bodyPr>
                      <a:noAutofit/>
                    </a:bodyPr>
                    <a:lstStyle/>
                    <a:p>
                      <a:pPr lvl="0" rtl="0">
                        <a:spcBef>
                          <a:spcPts val="0"/>
                        </a:spcBef>
                        <a:buNone/>
                      </a:pPr>
                      <a:r>
                        <a:rPr b="1" lang="en"/>
                        <a:t>Control</a:t>
                      </a:r>
                    </a:p>
                  </a:txBody>
                  <a:tcPr marT="91425" marB="91425" marR="91425" marL="91425"/>
                </a:tc>
                <a:tc>
                  <a:txBody>
                    <a:bodyPr>
                      <a:noAutofit/>
                    </a:bodyPr>
                    <a:lstStyle/>
                    <a:p>
                      <a:pPr lvl="0">
                        <a:spcBef>
                          <a:spcPts val="0"/>
                        </a:spcBef>
                        <a:buNone/>
                      </a:pPr>
                      <a:r>
                        <a:rPr lang="en"/>
                        <a:t>5</a:t>
                      </a:r>
                    </a:p>
                  </a:txBody>
                  <a:tcPr marT="91425" marB="91425" marR="91425" marL="91425"/>
                </a:tc>
                <a:tc>
                  <a:txBody>
                    <a:bodyPr>
                      <a:noAutofit/>
                    </a:bodyPr>
                    <a:lstStyle/>
                    <a:p>
                      <a:pPr lvl="0">
                        <a:spcBef>
                          <a:spcPts val="0"/>
                        </a:spcBef>
                        <a:buNone/>
                      </a:pPr>
                      <a:r>
                        <a:rPr lang="en"/>
                        <a:t>5</a:t>
                      </a:r>
                    </a:p>
                  </a:txBody>
                  <a:tcPr marT="91425" marB="91425" marR="91425" marL="91425"/>
                </a:tc>
                <a:tc>
                  <a:txBody>
                    <a:bodyPr>
                      <a:noAutofit/>
                    </a:bodyPr>
                    <a:lstStyle/>
                    <a:p>
                      <a:pPr lvl="0">
                        <a:spcBef>
                          <a:spcPts val="0"/>
                        </a:spcBef>
                        <a:buNone/>
                      </a:pPr>
                      <a:r>
                        <a:rPr lang="en"/>
                        <a:t>50%</a:t>
                      </a:r>
                    </a:p>
                  </a:txBody>
                  <a:tcPr marT="91425" marB="91425" marR="91425" marL="91425"/>
                </a:tc>
              </a:tr>
              <a:tr h="787900">
                <a:tc>
                  <a:txBody>
                    <a:bodyPr>
                      <a:noAutofit/>
                    </a:bodyPr>
                    <a:lstStyle/>
                    <a:p>
                      <a:pPr lvl="0" rt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87900">
                <a:tc>
                  <a:txBody>
                    <a:bodyPr>
                      <a:noAutofit/>
                    </a:bodyPr>
                    <a:lstStyle/>
                    <a:p>
                      <a:pPr lvl="0" rt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Cinnamate Testing Sea Flea Data</a:t>
            </a:r>
          </a:p>
          <a:p>
            <a:pPr lvl="0">
              <a:spcBef>
                <a:spcPts val="0"/>
              </a:spcBef>
              <a:buNone/>
            </a:pPr>
            <a:r>
              <a:t/>
            </a:r>
            <a:endParaRPr/>
          </a:p>
        </p:txBody>
      </p:sp>
      <p:sp>
        <p:nvSpPr>
          <p:cNvPr id="257" name="Shape 257"/>
          <p:cNvSpPr txBox="1"/>
          <p:nvPr>
            <p:ph idx="1" type="body"/>
          </p:nvPr>
        </p:nvSpPr>
        <p:spPr>
          <a:xfrm>
            <a:off x="311700" y="1187775"/>
            <a:ext cx="8520600" cy="3381000"/>
          </a:xfrm>
          <a:prstGeom prst="rect">
            <a:avLst/>
          </a:prstGeom>
        </p:spPr>
        <p:txBody>
          <a:bodyPr anchorCtr="0" anchor="t" bIns="91425" lIns="91425" rIns="91425" tIns="91425">
            <a:noAutofit/>
          </a:bodyPr>
          <a:lstStyle/>
          <a:p>
            <a:pPr lvl="0" rtl="0">
              <a:spcBef>
                <a:spcPts val="0"/>
              </a:spcBef>
              <a:buNone/>
            </a:pPr>
            <a:r>
              <a:rPr lang="en"/>
              <a:t>Trial 1- mid: .45 ml and max; .9 </a:t>
            </a:r>
          </a:p>
          <a:p>
            <a:pPr lvl="0">
              <a:spcBef>
                <a:spcPts val="0"/>
              </a:spcBef>
              <a:buNone/>
            </a:pPr>
            <a:r>
              <a:t/>
            </a:r>
            <a:endParaRPr/>
          </a:p>
        </p:txBody>
      </p:sp>
      <p:graphicFrame>
        <p:nvGraphicFramePr>
          <p:cNvPr id="258" name="Shape 258"/>
          <p:cNvGraphicFramePr/>
          <p:nvPr/>
        </p:nvGraphicFramePr>
        <p:xfrm>
          <a:off x="311700" y="1872150"/>
          <a:ext cx="3000000" cy="3000000"/>
        </p:xfrm>
        <a:graphic>
          <a:graphicData uri="http://schemas.openxmlformats.org/drawingml/2006/table">
            <a:tbl>
              <a:tblPr>
                <a:noFill/>
                <a:tableStyleId>{45210112-0EC6-4D2B-859C-85BCA22147F0}</a:tableStyleId>
              </a:tblPr>
              <a:tblGrid>
                <a:gridCol w="1970150"/>
                <a:gridCol w="1970150"/>
                <a:gridCol w="1970150"/>
                <a:gridCol w="1970150"/>
              </a:tblGrid>
              <a:tr h="711875">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711875">
                <a:tc>
                  <a:txBody>
                    <a:bodyPr>
                      <a:noAutofit/>
                    </a:bodyPr>
                    <a:lstStyle/>
                    <a:p>
                      <a:pPr lvl="0" rtl="0">
                        <a:spcBef>
                          <a:spcPts val="0"/>
                        </a:spcBef>
                        <a:buNone/>
                      </a:pPr>
                      <a:r>
                        <a:rPr b="1" lang="en"/>
                        <a:t>Control</a:t>
                      </a:r>
                    </a:p>
                  </a:txBody>
                  <a:tcPr marT="91425" marB="91425" marR="91425" marL="91425"/>
                </a:tc>
                <a:tc>
                  <a:txBody>
                    <a:bodyPr>
                      <a:noAutofit/>
                    </a:bodyPr>
                    <a:lstStyle/>
                    <a:p>
                      <a:pPr lvl="0">
                        <a:spcBef>
                          <a:spcPts val="0"/>
                        </a:spcBef>
                        <a:buNone/>
                      </a:pPr>
                      <a:r>
                        <a:rPr lang="en"/>
                        <a:t>8</a:t>
                      </a:r>
                    </a:p>
                  </a:txBody>
                  <a:tcPr marT="91425" marB="91425" marR="91425" marL="91425"/>
                </a:tc>
                <a:tc>
                  <a:txBody>
                    <a:bodyPr>
                      <a:noAutofit/>
                    </a:bodyPr>
                    <a:lstStyle/>
                    <a:p>
                      <a:pPr lvl="0">
                        <a:spcBef>
                          <a:spcPts val="0"/>
                        </a:spcBef>
                        <a:buNone/>
                      </a:pPr>
                      <a:r>
                        <a:rPr lang="en"/>
                        <a:t>2</a:t>
                      </a:r>
                    </a:p>
                  </a:txBody>
                  <a:tcPr marT="91425" marB="91425" marR="91425" marL="91425"/>
                </a:tc>
                <a:tc>
                  <a:txBody>
                    <a:bodyPr>
                      <a:noAutofit/>
                    </a:bodyPr>
                    <a:lstStyle/>
                    <a:p>
                      <a:pPr lvl="0">
                        <a:spcBef>
                          <a:spcPts val="0"/>
                        </a:spcBef>
                        <a:buNone/>
                      </a:pPr>
                      <a:r>
                        <a:rPr lang="en"/>
                        <a:t>80%</a:t>
                      </a:r>
                    </a:p>
                  </a:txBody>
                  <a:tcPr marT="91425" marB="91425" marR="91425" marL="91425"/>
                </a:tc>
              </a:tr>
              <a:tr h="711875">
                <a:tc>
                  <a:txBody>
                    <a:bodyPr>
                      <a:noAutofit/>
                    </a:bodyPr>
                    <a:lstStyle/>
                    <a:p>
                      <a:pPr lvl="0" rt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11875">
                <a:tc>
                  <a:txBody>
                    <a:bodyPr>
                      <a:noAutofit/>
                    </a:bodyPr>
                    <a:lstStyle/>
                    <a:p>
                      <a:pPr lvl="0" rt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Cinnamate Testing Sea fleaData</a:t>
            </a:r>
          </a:p>
          <a:p>
            <a:pPr lvl="0">
              <a:spcBef>
                <a:spcPts val="0"/>
              </a:spcBef>
              <a:buNone/>
            </a:pPr>
            <a:r>
              <a:t/>
            </a:r>
            <a:endParaRPr/>
          </a:p>
        </p:txBody>
      </p:sp>
      <p:sp>
        <p:nvSpPr>
          <p:cNvPr id="264" name="Shape 264"/>
          <p:cNvSpPr txBox="1"/>
          <p:nvPr>
            <p:ph idx="1" type="body"/>
          </p:nvPr>
        </p:nvSpPr>
        <p:spPr>
          <a:xfrm>
            <a:off x="311700" y="1251400"/>
            <a:ext cx="8520600" cy="3317400"/>
          </a:xfrm>
          <a:prstGeom prst="rect">
            <a:avLst/>
          </a:prstGeom>
        </p:spPr>
        <p:txBody>
          <a:bodyPr anchorCtr="0" anchor="t" bIns="91425" lIns="91425" rIns="91425" tIns="91425">
            <a:noAutofit/>
          </a:bodyPr>
          <a:lstStyle/>
          <a:p>
            <a:pPr lvl="0" rtl="0">
              <a:spcBef>
                <a:spcPts val="0"/>
              </a:spcBef>
              <a:buNone/>
            </a:pPr>
            <a:r>
              <a:rPr lang="en"/>
              <a:t>Trial 2- mid: .1125 and max: .225</a:t>
            </a:r>
          </a:p>
          <a:p>
            <a:pPr lvl="0">
              <a:spcBef>
                <a:spcPts val="0"/>
              </a:spcBef>
              <a:buNone/>
            </a:pPr>
            <a:r>
              <a:t/>
            </a:r>
            <a:endParaRPr/>
          </a:p>
        </p:txBody>
      </p:sp>
      <p:graphicFrame>
        <p:nvGraphicFramePr>
          <p:cNvPr id="265" name="Shape 265"/>
          <p:cNvGraphicFramePr/>
          <p:nvPr/>
        </p:nvGraphicFramePr>
        <p:xfrm>
          <a:off x="411625" y="1756750"/>
          <a:ext cx="3000000" cy="3000000"/>
        </p:xfrm>
        <a:graphic>
          <a:graphicData uri="http://schemas.openxmlformats.org/drawingml/2006/table">
            <a:tbl>
              <a:tblPr>
                <a:noFill/>
                <a:tableStyleId>{45210112-0EC6-4D2B-859C-85BCA22147F0}</a:tableStyleId>
              </a:tblPr>
              <a:tblGrid>
                <a:gridCol w="2015225"/>
                <a:gridCol w="2015225"/>
                <a:gridCol w="2015225"/>
                <a:gridCol w="2015225"/>
              </a:tblGrid>
              <a:tr h="756950">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756950">
                <a:tc>
                  <a:txBody>
                    <a:bodyPr>
                      <a:noAutofit/>
                    </a:bodyPr>
                    <a:lstStyle/>
                    <a:p>
                      <a:pPr lvl="0" rtl="0">
                        <a:spcBef>
                          <a:spcPts val="0"/>
                        </a:spcBef>
                        <a:buNone/>
                      </a:pPr>
                      <a:r>
                        <a:rPr b="1" lang="en"/>
                        <a:t>Control</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56950">
                <a:tc>
                  <a:txBody>
                    <a:bodyPr>
                      <a:noAutofit/>
                    </a:bodyPr>
                    <a:lstStyle/>
                    <a:p>
                      <a:pPr lvl="0" rt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56950">
                <a:tc>
                  <a:txBody>
                    <a:bodyPr>
                      <a:noAutofit/>
                    </a:bodyPr>
                    <a:lstStyle/>
                    <a:p>
                      <a:pPr lvl="0" rt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Constraints	</a:t>
            </a:r>
          </a:p>
        </p:txBody>
      </p:sp>
      <p:sp>
        <p:nvSpPr>
          <p:cNvPr id="81" name="Shape 81"/>
          <p:cNvSpPr txBox="1"/>
          <p:nvPr>
            <p:ph idx="1" type="body"/>
          </p:nvPr>
        </p:nvSpPr>
        <p:spPr>
          <a:xfrm>
            <a:off x="387900" y="1566024"/>
            <a:ext cx="8368200" cy="3078900"/>
          </a:xfrm>
          <a:prstGeom prst="rect">
            <a:avLst/>
          </a:prstGeom>
        </p:spPr>
        <p:txBody>
          <a:bodyPr anchorCtr="0" anchor="t" bIns="91425" lIns="91425" rIns="91425" tIns="91425">
            <a:noAutofit/>
          </a:bodyPr>
          <a:lstStyle/>
          <a:p>
            <a:pPr indent="-228600" lvl="0" marL="457200" rtl="0">
              <a:spcBef>
                <a:spcPts val="0"/>
              </a:spcBef>
            </a:pPr>
            <a:r>
              <a:rPr lang="en"/>
              <a:t>Goal is to have maximum SPF and LD50 possible</a:t>
            </a:r>
          </a:p>
          <a:p>
            <a:pPr indent="-228600" lvl="0" marL="457200" rtl="0">
              <a:spcBef>
                <a:spcPts val="0"/>
              </a:spcBef>
            </a:pPr>
            <a:r>
              <a:rPr lang="en"/>
              <a:t>Goal is to have a minimum cost for packaging of: $4 with glue and $3without glue</a:t>
            </a:r>
          </a:p>
          <a:p>
            <a:pPr indent="-228600" lvl="0" marL="457200" rtl="0">
              <a:spcBef>
                <a:spcPts val="0"/>
              </a:spcBef>
            </a:pPr>
            <a:r>
              <a:rPr lang="en"/>
              <a:t>Goal is to have a minimum cost for sunscreen chemicals of: less than $0.35</a:t>
            </a:r>
          </a:p>
          <a:p>
            <a:pPr indent="-228600" lvl="0" marL="457200" rtl="0">
              <a:spcBef>
                <a:spcPts val="0"/>
              </a:spcBef>
            </a:pPr>
            <a:r>
              <a:rPr lang="en"/>
              <a:t>Goal is to use packaging materials with the highest materials testing value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292850"/>
            <a:ext cx="8261999" cy="598499"/>
          </a:xfrm>
          <a:prstGeom prst="rect">
            <a:avLst/>
          </a:prstGeom>
        </p:spPr>
        <p:txBody>
          <a:bodyPr anchorCtr="0" anchor="t" bIns="91425" lIns="91425" rIns="91425" tIns="91425">
            <a:noAutofit/>
          </a:bodyPr>
          <a:lstStyle/>
          <a:p>
            <a:pPr lvl="0">
              <a:spcBef>
                <a:spcPts val="0"/>
              </a:spcBef>
              <a:buNone/>
            </a:pPr>
            <a:r>
              <a:rPr lang="en" sz="1800"/>
              <a:t>Benzophenone trials  Displayed- LD50 testing (50 % survival shown by red line)</a:t>
            </a:r>
          </a:p>
        </p:txBody>
      </p:sp>
      <p:pic>
        <p:nvPicPr>
          <p:cNvPr id="271" name="Shape 271"/>
          <p:cNvPicPr preferRelativeResize="0"/>
          <p:nvPr/>
        </p:nvPicPr>
        <p:blipFill>
          <a:blip r:embed="rId3">
            <a:alphaModFix/>
          </a:blip>
          <a:stretch>
            <a:fillRect/>
          </a:stretch>
        </p:blipFill>
        <p:spPr>
          <a:xfrm>
            <a:off x="446850" y="891350"/>
            <a:ext cx="3683824" cy="2027249"/>
          </a:xfrm>
          <a:prstGeom prst="rect">
            <a:avLst/>
          </a:prstGeom>
          <a:noFill/>
          <a:ln>
            <a:noFill/>
          </a:ln>
        </p:spPr>
      </p:pic>
      <p:pic>
        <p:nvPicPr>
          <p:cNvPr id="272" name="Shape 272"/>
          <p:cNvPicPr preferRelativeResize="0"/>
          <p:nvPr/>
        </p:nvPicPr>
        <p:blipFill>
          <a:blip r:embed="rId4">
            <a:alphaModFix/>
          </a:blip>
          <a:stretch>
            <a:fillRect/>
          </a:stretch>
        </p:blipFill>
        <p:spPr>
          <a:xfrm>
            <a:off x="4408375" y="699762"/>
            <a:ext cx="4093950" cy="2063174"/>
          </a:xfrm>
          <a:prstGeom prst="rect">
            <a:avLst/>
          </a:prstGeom>
          <a:noFill/>
          <a:ln>
            <a:noFill/>
          </a:ln>
        </p:spPr>
      </p:pic>
      <p:pic>
        <p:nvPicPr>
          <p:cNvPr id="273" name="Shape 273"/>
          <p:cNvPicPr preferRelativeResize="0"/>
          <p:nvPr/>
        </p:nvPicPr>
        <p:blipFill>
          <a:blip r:embed="rId5">
            <a:alphaModFix/>
          </a:blip>
          <a:stretch>
            <a:fillRect/>
          </a:stretch>
        </p:blipFill>
        <p:spPr>
          <a:xfrm>
            <a:off x="446850" y="3065074"/>
            <a:ext cx="3683825" cy="1950150"/>
          </a:xfrm>
          <a:prstGeom prst="rect">
            <a:avLst/>
          </a:prstGeom>
          <a:noFill/>
          <a:ln>
            <a:noFill/>
          </a:ln>
        </p:spPr>
      </p:pic>
      <p:pic>
        <p:nvPicPr>
          <p:cNvPr id="274" name="Shape 274"/>
          <p:cNvPicPr preferRelativeResize="0"/>
          <p:nvPr/>
        </p:nvPicPr>
        <p:blipFill>
          <a:blip r:embed="rId6">
            <a:alphaModFix/>
          </a:blip>
          <a:stretch>
            <a:fillRect/>
          </a:stretch>
        </p:blipFill>
        <p:spPr>
          <a:xfrm>
            <a:off x="4479750" y="3026525"/>
            <a:ext cx="4093949" cy="20272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sz="1800"/>
              <a:t>OxyCinnamate trials  Displayed- LD50 testing (50 % survival shown by red) line)</a:t>
            </a:r>
          </a:p>
        </p:txBody>
      </p:sp>
      <p:pic>
        <p:nvPicPr>
          <p:cNvPr id="280" name="Shape 280"/>
          <p:cNvPicPr preferRelativeResize="0"/>
          <p:nvPr/>
        </p:nvPicPr>
        <p:blipFill>
          <a:blip r:embed="rId3">
            <a:alphaModFix/>
          </a:blip>
          <a:stretch>
            <a:fillRect/>
          </a:stretch>
        </p:blipFill>
        <p:spPr>
          <a:xfrm>
            <a:off x="311700" y="820112"/>
            <a:ext cx="3956774" cy="2074450"/>
          </a:xfrm>
          <a:prstGeom prst="rect">
            <a:avLst/>
          </a:prstGeom>
          <a:noFill/>
          <a:ln>
            <a:noFill/>
          </a:ln>
        </p:spPr>
      </p:pic>
      <p:pic>
        <p:nvPicPr>
          <p:cNvPr id="281" name="Shape 281"/>
          <p:cNvPicPr preferRelativeResize="0"/>
          <p:nvPr/>
        </p:nvPicPr>
        <p:blipFill>
          <a:blip r:embed="rId4">
            <a:alphaModFix/>
          </a:blip>
          <a:stretch>
            <a:fillRect/>
          </a:stretch>
        </p:blipFill>
        <p:spPr>
          <a:xfrm>
            <a:off x="4703750" y="872625"/>
            <a:ext cx="3745099" cy="1969424"/>
          </a:xfrm>
          <a:prstGeom prst="rect">
            <a:avLst/>
          </a:prstGeom>
          <a:noFill/>
          <a:ln>
            <a:noFill/>
          </a:ln>
        </p:spPr>
      </p:pic>
      <p:cxnSp>
        <p:nvCxnSpPr>
          <p:cNvPr id="282" name="Shape 282"/>
          <p:cNvCxnSpPr/>
          <p:nvPr/>
        </p:nvCxnSpPr>
        <p:spPr>
          <a:xfrm>
            <a:off x="855575" y="1443800"/>
            <a:ext cx="1559700" cy="507900"/>
          </a:xfrm>
          <a:prstGeom prst="straightConnector1">
            <a:avLst/>
          </a:prstGeom>
          <a:noFill/>
          <a:ln cap="flat" cmpd="sng" w="9525">
            <a:solidFill>
              <a:schemeClr val="dk2"/>
            </a:solidFill>
            <a:prstDash val="solid"/>
            <a:round/>
            <a:headEnd len="lg" w="lg" type="none"/>
            <a:tailEnd len="lg" w="lg" type="none"/>
          </a:ln>
        </p:spPr>
      </p:cxnSp>
      <p:cxnSp>
        <p:nvCxnSpPr>
          <p:cNvPr id="283" name="Shape 283"/>
          <p:cNvCxnSpPr/>
          <p:nvPr/>
        </p:nvCxnSpPr>
        <p:spPr>
          <a:xfrm>
            <a:off x="2415275" y="1951700"/>
            <a:ext cx="1524000" cy="196200"/>
          </a:xfrm>
          <a:prstGeom prst="straightConnector1">
            <a:avLst/>
          </a:prstGeom>
          <a:noFill/>
          <a:ln cap="flat" cmpd="sng" w="9525">
            <a:solidFill>
              <a:schemeClr val="dk2"/>
            </a:solidFill>
            <a:prstDash val="solid"/>
            <a:round/>
            <a:headEnd len="lg" w="lg" type="none"/>
            <a:tailEnd len="lg" w="lg" type="none"/>
          </a:ln>
        </p:spPr>
      </p:cxnSp>
      <p:cxnSp>
        <p:nvCxnSpPr>
          <p:cNvPr id="284" name="Shape 284"/>
          <p:cNvCxnSpPr/>
          <p:nvPr/>
        </p:nvCxnSpPr>
        <p:spPr>
          <a:xfrm>
            <a:off x="5160200" y="2147850"/>
            <a:ext cx="1434900" cy="178200"/>
          </a:xfrm>
          <a:prstGeom prst="straightConnector1">
            <a:avLst/>
          </a:prstGeom>
          <a:noFill/>
          <a:ln cap="flat" cmpd="sng" w="9525">
            <a:solidFill>
              <a:schemeClr val="dk2"/>
            </a:solidFill>
            <a:prstDash val="solid"/>
            <a:round/>
            <a:headEnd len="lg" w="lg" type="none"/>
            <a:tailEnd len="lg" w="lg" type="none"/>
          </a:ln>
        </p:spPr>
      </p:cxnSp>
      <p:cxnSp>
        <p:nvCxnSpPr>
          <p:cNvPr id="285" name="Shape 285"/>
          <p:cNvCxnSpPr/>
          <p:nvPr/>
        </p:nvCxnSpPr>
        <p:spPr>
          <a:xfrm flipH="1" rot="10800000">
            <a:off x="6630725" y="1550575"/>
            <a:ext cx="1425900" cy="748800"/>
          </a:xfrm>
          <a:prstGeom prst="straightConnector1">
            <a:avLst/>
          </a:prstGeom>
          <a:noFill/>
          <a:ln cap="flat" cmpd="sng" w="9525">
            <a:solidFill>
              <a:schemeClr val="dk2"/>
            </a:solidFill>
            <a:prstDash val="solid"/>
            <a:round/>
            <a:headEnd len="lg" w="lg" type="none"/>
            <a:tailEnd len="lg" w="lg" type="none"/>
          </a:ln>
        </p:spPr>
      </p:cxnSp>
      <p:pic>
        <p:nvPicPr>
          <p:cNvPr id="286" name="Shape 286"/>
          <p:cNvPicPr preferRelativeResize="0"/>
          <p:nvPr/>
        </p:nvPicPr>
        <p:blipFill>
          <a:blip r:embed="rId5">
            <a:alphaModFix/>
          </a:blip>
          <a:stretch>
            <a:fillRect/>
          </a:stretch>
        </p:blipFill>
        <p:spPr>
          <a:xfrm>
            <a:off x="311700" y="2955474"/>
            <a:ext cx="3956775" cy="2074450"/>
          </a:xfrm>
          <a:prstGeom prst="rect">
            <a:avLst/>
          </a:prstGeom>
          <a:noFill/>
          <a:ln>
            <a:noFill/>
          </a:ln>
        </p:spPr>
      </p:pic>
      <p:pic>
        <p:nvPicPr>
          <p:cNvPr id="287" name="Shape 287"/>
          <p:cNvPicPr preferRelativeResize="0"/>
          <p:nvPr/>
        </p:nvPicPr>
        <p:blipFill>
          <a:blip r:embed="rId6">
            <a:alphaModFix/>
          </a:blip>
          <a:stretch>
            <a:fillRect/>
          </a:stretch>
        </p:blipFill>
        <p:spPr>
          <a:xfrm>
            <a:off x="4703749" y="2915550"/>
            <a:ext cx="3745100" cy="215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             Constraints on chemical values </a:t>
            </a:r>
          </a:p>
        </p:txBody>
      </p:sp>
      <p:sp>
        <p:nvSpPr>
          <p:cNvPr id="87" name="Shape 87"/>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Legal limit of Benzophenone: 6% = maximum amount used: 0.03 g and middle amount used:  0.015</a:t>
            </a:r>
          </a:p>
          <a:p>
            <a:pPr indent="-228600" lvl="0" marL="457200" rtl="0">
              <a:spcBef>
                <a:spcPts val="0"/>
              </a:spcBef>
            </a:pPr>
            <a:r>
              <a:rPr lang="en"/>
              <a:t>Legal limit of Ethylhexylmethoxycinnamate: 7.5% = maximum amount used: 0.038 g and middle amount used: 0.0187 g</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0"/>
            <a:ext cx="8520600" cy="645000"/>
          </a:xfrm>
          <a:prstGeom prst="rect">
            <a:avLst/>
          </a:prstGeom>
        </p:spPr>
        <p:txBody>
          <a:bodyPr anchorCtr="0" anchor="t" bIns="91425" lIns="91425" rIns="91425" tIns="91425">
            <a:noAutofit/>
          </a:bodyPr>
          <a:lstStyle/>
          <a:p>
            <a:pPr lvl="0">
              <a:spcBef>
                <a:spcPts val="0"/>
              </a:spcBef>
              <a:buNone/>
            </a:pPr>
            <a:r>
              <a:rPr lang="en"/>
              <a:t>        </a:t>
            </a:r>
            <a:r>
              <a:rPr lang="en" sz="2400"/>
              <a:t>MSDS OVERVIEW FOR TESTED CHEMICALS</a:t>
            </a:r>
          </a:p>
        </p:txBody>
      </p:sp>
      <p:sp>
        <p:nvSpPr>
          <p:cNvPr id="93" name="Shape 93"/>
          <p:cNvSpPr txBox="1"/>
          <p:nvPr>
            <p:ph idx="1" type="body"/>
          </p:nvPr>
        </p:nvSpPr>
        <p:spPr>
          <a:xfrm>
            <a:off x="692850" y="845500"/>
            <a:ext cx="7758300" cy="3952200"/>
          </a:xfrm>
          <a:prstGeom prst="rect">
            <a:avLst/>
          </a:prstGeom>
        </p:spPr>
        <p:txBody>
          <a:bodyPr anchorCtr="0" anchor="t" bIns="91425" lIns="91425" rIns="91425" tIns="91425">
            <a:noAutofit/>
          </a:bodyPr>
          <a:lstStyle/>
          <a:p>
            <a:pPr lvl="0" rtl="0">
              <a:spcBef>
                <a:spcPts val="0"/>
              </a:spcBef>
              <a:buNone/>
            </a:pPr>
            <a:r>
              <a:t/>
            </a:r>
            <a:endParaRPr sz="1400"/>
          </a:p>
          <a:p>
            <a:pPr indent="-317500" lvl="0" marL="457200" rtl="0">
              <a:spcBef>
                <a:spcPts val="0"/>
              </a:spcBef>
              <a:buSzPct val="100000"/>
              <a:buAutoNum type="arabicPeriod"/>
            </a:pPr>
            <a:r>
              <a:rPr lang="en" sz="1400"/>
              <a:t>in case of eye or skin contact, flush eyes or skin with water for 15 minutes</a:t>
            </a:r>
          </a:p>
          <a:p>
            <a:pPr indent="-317500" lvl="0" marL="457200" rtl="0">
              <a:spcBef>
                <a:spcPts val="0"/>
              </a:spcBef>
              <a:buSzPct val="100000"/>
              <a:buAutoNum type="arabicPeriod"/>
            </a:pPr>
            <a:r>
              <a:rPr lang="en" sz="1400"/>
              <a:t>in case of ingestion, seek medical attention. Do not induce vomiting unless directed by a medical professional and drink about 2-4 cups of water</a:t>
            </a:r>
          </a:p>
          <a:p>
            <a:pPr indent="-317500" lvl="0" marL="457200" rtl="0">
              <a:spcBef>
                <a:spcPts val="0"/>
              </a:spcBef>
              <a:buSzPct val="100000"/>
              <a:buAutoNum type="arabicPeriod"/>
            </a:pPr>
            <a:r>
              <a:rPr lang="en" sz="1400"/>
              <a:t>in case of inhalation, seek medical attention. Remove victim to fresh air and if breathing is difficult, give oxygen. </a:t>
            </a:r>
          </a:p>
          <a:p>
            <a:pPr lvl="0" rtl="0">
              <a:spcBef>
                <a:spcPts val="0"/>
              </a:spcBef>
              <a:buNone/>
            </a:pPr>
            <a:r>
              <a:rPr lang="en" sz="1400"/>
              <a:t>**Do not give mouth to mouth resuscitation if victim ingested or inhaled the substance; induce artificial respiration with a pocket mask.</a:t>
            </a:r>
          </a:p>
        </p:txBody>
      </p:sp>
      <p:sp>
        <p:nvSpPr>
          <p:cNvPr id="94" name="Shape 94"/>
          <p:cNvSpPr txBox="1"/>
          <p:nvPr/>
        </p:nvSpPr>
        <p:spPr>
          <a:xfrm>
            <a:off x="3969000" y="1241525"/>
            <a:ext cx="5150100" cy="34245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t/>
            </a:r>
            <a:endParaRPr sz="12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Initial Benzophenone Results- E. Coli Survival</a:t>
            </a:r>
          </a:p>
          <a:p>
            <a:pPr lvl="0">
              <a:spcBef>
                <a:spcPts val="0"/>
              </a:spcBef>
              <a:buNone/>
            </a:pPr>
            <a:r>
              <a:t/>
            </a:r>
            <a:endParaRPr/>
          </a:p>
        </p:txBody>
      </p:sp>
      <p:sp>
        <p:nvSpPr>
          <p:cNvPr id="100" name="Shape 100"/>
          <p:cNvSpPr txBox="1"/>
          <p:nvPr>
            <p:ph idx="1" type="body"/>
          </p:nvPr>
        </p:nvSpPr>
        <p:spPr>
          <a:xfrm>
            <a:off x="5677150" y="1461625"/>
            <a:ext cx="3377700" cy="1996200"/>
          </a:xfrm>
          <a:prstGeom prst="rect">
            <a:avLst/>
          </a:prstGeom>
        </p:spPr>
        <p:txBody>
          <a:bodyPr anchorCtr="0" anchor="t" bIns="91425" lIns="91425" rIns="91425" tIns="91425">
            <a:noAutofit/>
          </a:bodyPr>
          <a:lstStyle/>
          <a:p>
            <a:pPr lvl="0" rtl="0">
              <a:spcBef>
                <a:spcPts val="0"/>
              </a:spcBef>
              <a:buNone/>
            </a:pPr>
            <a:r>
              <a:rPr lang="en"/>
              <a:t>Conclusion: </a:t>
            </a:r>
          </a:p>
          <a:p>
            <a:pPr indent="-228600" lvl="0" marL="457200" rtl="0">
              <a:spcBef>
                <a:spcPts val="0"/>
              </a:spcBef>
            </a:pPr>
            <a:r>
              <a:rPr lang="en"/>
              <a:t>an amount between the control (0 g) and middle (0.015) values should be used in order for the greatest survival of bacteria</a:t>
            </a:r>
          </a:p>
          <a:p>
            <a:pPr indent="-228600" lvl="0" marL="457200" rtl="0">
              <a:spcBef>
                <a:spcPts val="0"/>
              </a:spcBef>
            </a:pPr>
            <a:r>
              <a:rPr lang="en"/>
              <a:t>max. amount should not be used on humans</a:t>
            </a:r>
          </a:p>
        </p:txBody>
      </p:sp>
      <p:sp>
        <p:nvSpPr>
          <p:cNvPr id="101" name="Shape 101"/>
          <p:cNvSpPr txBox="1"/>
          <p:nvPr/>
        </p:nvSpPr>
        <p:spPr>
          <a:xfrm>
            <a:off x="186925" y="4411575"/>
            <a:ext cx="6185100" cy="4455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*Raw data available upon request </a:t>
            </a:r>
          </a:p>
        </p:txBody>
      </p:sp>
      <p:pic>
        <p:nvPicPr>
          <p:cNvPr id="102" name="Shape 102"/>
          <p:cNvPicPr preferRelativeResize="0"/>
          <p:nvPr/>
        </p:nvPicPr>
        <p:blipFill>
          <a:blip r:embed="rId3">
            <a:alphaModFix/>
          </a:blip>
          <a:stretch>
            <a:fillRect/>
          </a:stretch>
        </p:blipFill>
        <p:spPr>
          <a:xfrm>
            <a:off x="186925" y="1017725"/>
            <a:ext cx="5490225" cy="3393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Initial Cinnamate Results- E. Coli survival</a:t>
            </a:r>
          </a:p>
        </p:txBody>
      </p:sp>
      <p:sp>
        <p:nvSpPr>
          <p:cNvPr id="108" name="Shape 108"/>
          <p:cNvSpPr txBox="1"/>
          <p:nvPr>
            <p:ph idx="1" type="body"/>
          </p:nvPr>
        </p:nvSpPr>
        <p:spPr>
          <a:xfrm>
            <a:off x="387900" y="4411599"/>
            <a:ext cx="8368200" cy="362100"/>
          </a:xfrm>
          <a:prstGeom prst="rect">
            <a:avLst/>
          </a:prstGeom>
        </p:spPr>
        <p:txBody>
          <a:bodyPr anchorCtr="0" anchor="t" bIns="91425" lIns="91425" rIns="91425" tIns="91425">
            <a:noAutofit/>
          </a:bodyPr>
          <a:lstStyle/>
          <a:p>
            <a:pPr lvl="0">
              <a:spcBef>
                <a:spcPts val="0"/>
              </a:spcBef>
              <a:buNone/>
            </a:pPr>
            <a:r>
              <a:rPr lang="en" sz="1400"/>
              <a:t>*Raw data available upon request</a:t>
            </a:r>
          </a:p>
        </p:txBody>
      </p:sp>
      <p:sp>
        <p:nvSpPr>
          <p:cNvPr id="109" name="Shape 109"/>
          <p:cNvSpPr txBox="1"/>
          <p:nvPr/>
        </p:nvSpPr>
        <p:spPr>
          <a:xfrm>
            <a:off x="5623650" y="1381400"/>
            <a:ext cx="2878800" cy="28002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Conclusion: </a:t>
            </a:r>
          </a:p>
          <a:p>
            <a:pPr indent="-342900" lvl="0" marL="457200" rtl="0">
              <a:spcBef>
                <a:spcPts val="0"/>
              </a:spcBef>
              <a:buClr>
                <a:srgbClr val="FFFFFF"/>
              </a:buClr>
              <a:buSzPct val="100000"/>
              <a:buChar char="●"/>
            </a:pPr>
            <a:r>
              <a:rPr lang="en" sz="1800">
                <a:solidFill>
                  <a:srgbClr val="FFFFFF"/>
                </a:solidFill>
              </a:rPr>
              <a:t>cinnamate allowed less than 50% of bacteria to survive for all values of control, middle, and max. </a:t>
            </a:r>
          </a:p>
          <a:p>
            <a:pPr indent="-342900" lvl="0" marL="457200" rtl="0">
              <a:spcBef>
                <a:spcPts val="0"/>
              </a:spcBef>
              <a:buClr>
                <a:srgbClr val="FFFFFF"/>
              </a:buClr>
              <a:buSzPct val="100000"/>
              <a:buChar char="●"/>
            </a:pPr>
            <a:r>
              <a:rPr lang="en" sz="1800">
                <a:solidFill>
                  <a:srgbClr val="FFFFFF"/>
                </a:solidFill>
              </a:rPr>
              <a:t>Further tests should be conducted </a:t>
            </a:r>
          </a:p>
          <a:p>
            <a:pPr lvl="0">
              <a:spcBef>
                <a:spcPts val="0"/>
              </a:spcBef>
              <a:buNone/>
            </a:pPr>
            <a:r>
              <a:t/>
            </a:r>
            <a:endParaRPr>
              <a:solidFill>
                <a:srgbClr val="FFFFFF"/>
              </a:solidFill>
            </a:endParaRPr>
          </a:p>
        </p:txBody>
      </p:sp>
      <p:pic>
        <p:nvPicPr>
          <p:cNvPr id="110" name="Shape 110"/>
          <p:cNvPicPr preferRelativeResize="0"/>
          <p:nvPr/>
        </p:nvPicPr>
        <p:blipFill>
          <a:blip r:embed="rId3">
            <a:alphaModFix/>
          </a:blip>
          <a:stretch>
            <a:fillRect/>
          </a:stretch>
        </p:blipFill>
        <p:spPr>
          <a:xfrm>
            <a:off x="178025" y="1146899"/>
            <a:ext cx="5445625" cy="326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Sea Fleas Testing</a:t>
            </a:r>
          </a:p>
          <a:p>
            <a:pPr lvl="0">
              <a:spcBef>
                <a:spcPts val="0"/>
              </a:spcBef>
              <a:buNone/>
            </a:pPr>
            <a:r>
              <a:t/>
            </a:r>
            <a:endParaRPr/>
          </a:p>
        </p:txBody>
      </p:sp>
      <p:sp>
        <p:nvSpPr>
          <p:cNvPr id="116" name="Shape 116"/>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After E. Coli, different amounts of benzophone and cinnamate based off of previous results on E. Coli were used to submerge sea fleas in to test their toxicity based off of previous results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87525"/>
            <a:ext cx="8520600" cy="645000"/>
          </a:xfrm>
          <a:prstGeom prst="rect">
            <a:avLst/>
          </a:prstGeom>
        </p:spPr>
        <p:txBody>
          <a:bodyPr anchorCtr="0" anchor="t" bIns="91425" lIns="91425" rIns="91425" tIns="91425">
            <a:noAutofit/>
          </a:bodyPr>
          <a:lstStyle/>
          <a:p>
            <a:pPr lvl="0">
              <a:spcBef>
                <a:spcPts val="0"/>
              </a:spcBef>
              <a:buNone/>
            </a:pPr>
            <a:r>
              <a:rPr lang="en"/>
              <a:t>Sea Flea Benzophenone Testing  </a:t>
            </a:r>
          </a:p>
        </p:txBody>
      </p:sp>
      <p:pic>
        <p:nvPicPr>
          <p:cNvPr id="122" name="Shape 122"/>
          <p:cNvPicPr preferRelativeResize="0"/>
          <p:nvPr/>
        </p:nvPicPr>
        <p:blipFill>
          <a:blip r:embed="rId3">
            <a:alphaModFix/>
          </a:blip>
          <a:stretch>
            <a:fillRect/>
          </a:stretch>
        </p:blipFill>
        <p:spPr>
          <a:xfrm>
            <a:off x="115599" y="777075"/>
            <a:ext cx="2914549" cy="2062375"/>
          </a:xfrm>
          <a:prstGeom prst="rect">
            <a:avLst/>
          </a:prstGeom>
          <a:noFill/>
          <a:ln>
            <a:noFill/>
          </a:ln>
        </p:spPr>
      </p:pic>
      <p:sp>
        <p:nvSpPr>
          <p:cNvPr id="123" name="Shape 123"/>
          <p:cNvSpPr txBox="1"/>
          <p:nvPr/>
        </p:nvSpPr>
        <p:spPr>
          <a:xfrm>
            <a:off x="3030150" y="830550"/>
            <a:ext cx="935700" cy="20625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rPr lang="en"/>
              <a:t>Middle: .75 grams</a:t>
            </a:r>
          </a:p>
          <a:p>
            <a:pPr lvl="0" rtl="0">
              <a:spcBef>
                <a:spcPts val="0"/>
              </a:spcBef>
              <a:buNone/>
            </a:pPr>
            <a:r>
              <a:t/>
            </a:r>
            <a:endParaRPr/>
          </a:p>
          <a:p>
            <a:pPr lvl="0">
              <a:spcBef>
                <a:spcPts val="0"/>
              </a:spcBef>
              <a:buNone/>
            </a:pPr>
            <a:r>
              <a:rPr lang="en"/>
              <a:t>Max: 1.5 grams</a:t>
            </a:r>
          </a:p>
        </p:txBody>
      </p:sp>
      <p:pic>
        <p:nvPicPr>
          <p:cNvPr id="124" name="Shape 124"/>
          <p:cNvPicPr preferRelativeResize="0"/>
          <p:nvPr/>
        </p:nvPicPr>
        <p:blipFill>
          <a:blip r:embed="rId4">
            <a:alphaModFix/>
          </a:blip>
          <a:stretch>
            <a:fillRect/>
          </a:stretch>
        </p:blipFill>
        <p:spPr>
          <a:xfrm>
            <a:off x="4384900" y="777075"/>
            <a:ext cx="3116478" cy="2062375"/>
          </a:xfrm>
          <a:prstGeom prst="rect">
            <a:avLst/>
          </a:prstGeom>
          <a:noFill/>
          <a:ln>
            <a:noFill/>
          </a:ln>
        </p:spPr>
      </p:pic>
      <p:sp>
        <p:nvSpPr>
          <p:cNvPr id="125" name="Shape 125"/>
          <p:cNvSpPr txBox="1"/>
          <p:nvPr/>
        </p:nvSpPr>
        <p:spPr>
          <a:xfrm>
            <a:off x="7501375" y="726300"/>
            <a:ext cx="1096200" cy="2271000"/>
          </a:xfrm>
          <a:prstGeom prst="rect">
            <a:avLst/>
          </a:prstGeom>
          <a:noFill/>
          <a:ln>
            <a:noFill/>
          </a:ln>
        </p:spPr>
        <p:txBody>
          <a:bodyPr anchorCtr="0" anchor="t" bIns="91425" lIns="91425" rIns="91425" tIns="91425">
            <a:noAutofit/>
          </a:bodyPr>
          <a:lstStyle/>
          <a:p>
            <a:pPr lvl="0" rtl="0">
              <a:spcBef>
                <a:spcPts val="0"/>
              </a:spcBef>
              <a:buNone/>
            </a:pPr>
            <a:r>
              <a:rPr lang="en"/>
              <a:t>Control : 0 grams</a:t>
            </a:r>
          </a:p>
          <a:p>
            <a:pPr lvl="0" rtl="0">
              <a:spcBef>
                <a:spcPts val="0"/>
              </a:spcBef>
              <a:buNone/>
            </a:pPr>
            <a:r>
              <a:t/>
            </a:r>
            <a:endParaRPr/>
          </a:p>
          <a:p>
            <a:pPr lvl="0" rtl="0">
              <a:spcBef>
                <a:spcPts val="0"/>
              </a:spcBef>
              <a:buNone/>
            </a:pPr>
            <a:r>
              <a:t/>
            </a:r>
            <a:endParaRPr/>
          </a:p>
          <a:p>
            <a:pPr lvl="0" rtl="0">
              <a:spcBef>
                <a:spcPts val="0"/>
              </a:spcBef>
              <a:buNone/>
            </a:pPr>
            <a:r>
              <a:rPr lang="en"/>
              <a:t>Middle: .375 grams</a:t>
            </a:r>
          </a:p>
          <a:p>
            <a:pPr lvl="0" rtl="0">
              <a:spcBef>
                <a:spcPts val="0"/>
              </a:spcBef>
              <a:buNone/>
            </a:pPr>
            <a:r>
              <a:t/>
            </a:r>
            <a:endParaRPr/>
          </a:p>
          <a:p>
            <a:pPr lvl="0" rtl="0">
              <a:spcBef>
                <a:spcPts val="0"/>
              </a:spcBef>
              <a:buNone/>
            </a:pPr>
            <a:r>
              <a:t/>
            </a:r>
            <a:endParaRPr/>
          </a:p>
          <a:p>
            <a:pPr lvl="0" rtl="0">
              <a:spcBef>
                <a:spcPts val="0"/>
              </a:spcBef>
              <a:buNone/>
            </a:pPr>
            <a:r>
              <a:rPr lang="en"/>
              <a:t>Max: .75 grams</a:t>
            </a:r>
          </a:p>
          <a:p>
            <a:pPr lvl="0" rtl="0">
              <a:spcBef>
                <a:spcPts val="0"/>
              </a:spcBef>
              <a:buNone/>
            </a:pPr>
            <a:r>
              <a:t/>
            </a:r>
            <a:endParaRPr/>
          </a:p>
        </p:txBody>
      </p:sp>
      <p:pic>
        <p:nvPicPr>
          <p:cNvPr id="126" name="Shape 126"/>
          <p:cNvPicPr preferRelativeResize="0"/>
          <p:nvPr/>
        </p:nvPicPr>
        <p:blipFill>
          <a:blip r:embed="rId5">
            <a:alphaModFix/>
          </a:blip>
          <a:stretch>
            <a:fillRect/>
          </a:stretch>
        </p:blipFill>
        <p:spPr>
          <a:xfrm>
            <a:off x="2232850" y="2991070"/>
            <a:ext cx="3377750" cy="2020924"/>
          </a:xfrm>
          <a:prstGeom prst="rect">
            <a:avLst/>
          </a:prstGeom>
          <a:noFill/>
          <a:ln>
            <a:noFill/>
          </a:ln>
        </p:spPr>
      </p:pic>
      <p:sp>
        <p:nvSpPr>
          <p:cNvPr id="127" name="Shape 127"/>
          <p:cNvSpPr txBox="1"/>
          <p:nvPr/>
        </p:nvSpPr>
        <p:spPr>
          <a:xfrm>
            <a:off x="5570175" y="3032687"/>
            <a:ext cx="1541700" cy="19377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t/>
            </a:r>
            <a:endParaRPr/>
          </a:p>
          <a:p>
            <a:pPr lvl="0" rtl="0">
              <a:spcBef>
                <a:spcPts val="0"/>
              </a:spcBef>
              <a:buNone/>
            </a:pPr>
            <a:r>
              <a:rPr lang="en"/>
              <a:t>Middle: .094 grams</a:t>
            </a:r>
          </a:p>
          <a:p>
            <a:pPr lvl="0" rtl="0">
              <a:spcBef>
                <a:spcPts val="0"/>
              </a:spcBef>
              <a:buNone/>
            </a:pPr>
            <a:r>
              <a:t/>
            </a:r>
            <a:endParaRPr/>
          </a:p>
          <a:p>
            <a:pPr lvl="0" rtl="0">
              <a:spcBef>
                <a:spcPts val="0"/>
              </a:spcBef>
              <a:buNone/>
            </a:pPr>
            <a:r>
              <a:t/>
            </a:r>
            <a:endParaRPr/>
          </a:p>
          <a:p>
            <a:pPr lvl="0" rtl="0">
              <a:spcBef>
                <a:spcPts val="0"/>
              </a:spcBef>
              <a:buNone/>
            </a:pPr>
            <a:r>
              <a:rPr lang="en"/>
              <a:t>Max: .1875 grams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