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6" r:id="rId7"/>
    <p:sldId id="262" r:id="rId8"/>
    <p:sldId id="258" r:id="rId9"/>
    <p:sldId id="265" r:id="rId10"/>
    <p:sldId id="263" r:id="rId11"/>
    <p:sldId id="267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anews.com/content/three-d-printers-heart-surgery/1713293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sglobalimages.stratasys.com/en/Resources/Case%20Studies/Medical/Nicklaus%20Childrens/mia_heart_200.jpg?v=635797384581994220" TargetMode="External"/><Relationship Id="rId3" Type="http://schemas.openxmlformats.org/officeDocument/2006/relationships/hyperlink" Target="http://www.3ders.org/images2014/Dremel-3D-Idea-Builder-1.jpg" TargetMode="External"/><Relationship Id="rId7" Type="http://schemas.openxmlformats.org/officeDocument/2006/relationships/hyperlink" Target="http://www.medicalwesthospital.org/tyfoon/site/fckeditor/image/OCT660_slant_photoHR-1.jpg" TargetMode="External"/><Relationship Id="rId2" Type="http://schemas.openxmlformats.org/officeDocument/2006/relationships/hyperlink" Target="http://www.3ders.org/images2014/doctors-use-3d-printing-aid-successful-open-heart-surgery-four-year-old-5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imimg.com/data3/OW/TV/MY-1614093/mri-machine-250x250.jpg" TargetMode="External"/><Relationship Id="rId5" Type="http://schemas.openxmlformats.org/officeDocument/2006/relationships/hyperlink" Target="http://www.theharleystreetcardiologypractice.com/cardiac-mri-scan" TargetMode="External"/><Relationship Id="rId10" Type="http://schemas.openxmlformats.org/officeDocument/2006/relationships/hyperlink" Target="http://cdn2.ubergizmo.com/wp-content/uploads/2015/03/3d-printer-heart-640x480.jpg" TargetMode="External"/><Relationship Id="rId4" Type="http://schemas.openxmlformats.org/officeDocument/2006/relationships/hyperlink" Target="http://www.prpimaging.com.au/Images/Interesting%20Images/needle%20in%20heart%20CT.jpg" TargetMode="External"/><Relationship Id="rId9" Type="http://schemas.openxmlformats.org/officeDocument/2006/relationships/hyperlink" Target="http://3dprintingindustry.com/wp-content/uploads/2014/07/feature-materialize-3d-printed-heart-3dpi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heart.phoenixchildrens.org/3d-print-lab-jemmas-sto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pa.ahsc.arizona.edu/newsroom/news/2015/new-3d-printer-enables-ua-pediatric-cardiologist-expand-teaching-method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scape.com/viewarticle/84248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Printing in Cardiology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Ilana Moffet</a:t>
            </a:r>
          </a:p>
          <a:p>
            <a:r>
              <a:rPr lang="en-US" dirty="0" smtClean="0"/>
              <a:t>STEM 2A 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….steps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600201"/>
            <a:ext cx="8234325" cy="179283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Doctor aligns the series of pictures that were taken so that all the parts of the heart match </a:t>
            </a:r>
            <a:r>
              <a:rPr lang="en-US" dirty="0" smtClean="0"/>
              <a:t>up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Doctor can now see and identify what part of the heart needs to be 3D printed and examined further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The pictures are sent to the printer and printed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71" y="3535928"/>
            <a:ext cx="4429429" cy="33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http://www.voanews.com/content/three-d-printers-heart-surgery/1713293.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http://www.3ders.org/images2014/doctors-use-3d-printing-aid-successful-open-heart-surgery-four-year-old-5.</a:t>
            </a:r>
            <a:r>
              <a:rPr lang="en-US" dirty="0" smtClean="0">
                <a:hlinkClick r:id="rId2"/>
              </a:rPr>
              <a:t>png</a:t>
            </a:r>
            <a:endParaRPr lang="en-US" dirty="0"/>
          </a:p>
          <a:p>
            <a:r>
              <a:rPr lang="en-US" dirty="0">
                <a:hlinkClick r:id="rId3"/>
              </a:rPr>
              <a:t>http://www.3ders.org/images2014/Dremel-3D-Idea-Builder-1.</a:t>
            </a:r>
            <a:r>
              <a:rPr lang="en-US" dirty="0" smtClean="0">
                <a:hlinkClick r:id="rId3"/>
              </a:rPr>
              <a:t>jpg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http://www.prpimaging.com.au/Images/Interesting%20Images/needle%20in%20heart%</a:t>
            </a:r>
            <a:r>
              <a:rPr lang="en-US" dirty="0" smtClean="0">
                <a:hlinkClick r:id="rId4"/>
              </a:rPr>
              <a:t>20CT.jpg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http://www.theharleystreetcardiologypractice.com/cardiac-mri-</a:t>
            </a:r>
            <a:r>
              <a:rPr lang="en-US" dirty="0" smtClean="0">
                <a:hlinkClick r:id="rId5"/>
              </a:rPr>
              <a:t>scan</a:t>
            </a:r>
            <a:endParaRPr lang="en-US" dirty="0" smtClean="0"/>
          </a:p>
          <a:p>
            <a:r>
              <a:rPr lang="en-US" dirty="0">
                <a:hlinkClick r:id="rId6"/>
              </a:rPr>
              <a:t>http://3.imimg.com/data3/OW/TV/MY-1614093/mri-machine-250x250.</a:t>
            </a:r>
            <a:r>
              <a:rPr lang="en-US" dirty="0" smtClean="0">
                <a:hlinkClick r:id="rId6"/>
              </a:rPr>
              <a:t>jpg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http://www.medicalwesthospital.org/tyfoon/site/fckeditor/image/OCT660_slant_photoHR-1.</a:t>
            </a:r>
            <a:r>
              <a:rPr lang="en-US" dirty="0" smtClean="0">
                <a:hlinkClick r:id="rId7"/>
              </a:rPr>
              <a:t>jpg</a:t>
            </a:r>
            <a:endParaRPr lang="en-US" dirty="0" smtClean="0"/>
          </a:p>
          <a:p>
            <a:r>
              <a:rPr lang="en-US" dirty="0">
                <a:hlinkClick r:id="rId8"/>
              </a:rPr>
              <a:t>http://usglobalimages.stratasys.com/en/Resources/Case%20Studies/Medical/Nicklaus%20Childrens/mia_heart_200.jpg?v=</a:t>
            </a:r>
            <a:r>
              <a:rPr lang="en-US" dirty="0" smtClean="0">
                <a:hlinkClick r:id="rId8"/>
              </a:rPr>
              <a:t>635797384581994220</a:t>
            </a:r>
            <a:endParaRPr lang="en-US" dirty="0" smtClean="0"/>
          </a:p>
          <a:p>
            <a:r>
              <a:rPr lang="en-US" dirty="0">
                <a:hlinkClick r:id="rId9"/>
              </a:rPr>
              <a:t>http://3dprintingindustry.com/wp-content/uploads/2014/07/feature-materialize-3d-printed-heart-</a:t>
            </a:r>
            <a:r>
              <a:rPr lang="en-US" dirty="0" smtClean="0">
                <a:hlinkClick r:id="rId9"/>
              </a:rPr>
              <a:t>3dpi.png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http://cdn2.ubergizmo.com/wp-content/uploads/2015/03/3d-printer-heart-640x480.</a:t>
            </a:r>
            <a:r>
              <a:rPr lang="en-US" dirty="0" smtClean="0">
                <a:hlinkClick r:id="rId10"/>
              </a:rPr>
              <a:t>jpg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41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88" y="2825973"/>
            <a:ext cx="8042276" cy="1336956"/>
          </a:xfrm>
        </p:spPr>
        <p:txBody>
          <a:bodyPr/>
          <a:lstStyle/>
          <a:p>
            <a:r>
              <a:rPr lang="en-US" dirty="0" smtClean="0"/>
              <a:t>Sources and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dirty="0">
                <a:hlinkClick r:id="rId2"/>
              </a:rPr>
              <a:t>http://heart.phoenixchildrens.org/3d-print-lab-jemmas-</a:t>
            </a:r>
            <a:r>
              <a:rPr lang="en-US" sz="3600" dirty="0" smtClean="0">
                <a:hlinkClick r:id="rId2"/>
              </a:rPr>
              <a:t>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Use models to personalize the surgery before going into surgery</a:t>
            </a:r>
          </a:p>
          <a:p>
            <a:pPr fontAlgn="ctr"/>
            <a:r>
              <a:rPr lang="en-US" dirty="0"/>
              <a:t>Less time in OR and less complications</a:t>
            </a:r>
          </a:p>
          <a:p>
            <a:pPr fontAlgn="ctr"/>
            <a:r>
              <a:rPr lang="en-US" dirty="0"/>
              <a:t>Print allows doctors to see everything so they don’t learn something new in surgery</a:t>
            </a:r>
          </a:p>
          <a:p>
            <a:pPr fontAlgn="ctr"/>
            <a:r>
              <a:rPr lang="en-US" dirty="0"/>
              <a:t>Use model to practice, can practice the procedure</a:t>
            </a:r>
          </a:p>
          <a:p>
            <a:pPr fontAlgn="ctr"/>
            <a:r>
              <a:rPr lang="en-US" dirty="0"/>
              <a:t>Print aneurisms on a </a:t>
            </a:r>
            <a:r>
              <a:rPr lang="en-US" dirty="0" smtClean="0"/>
              <a:t>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http://opa.ahsc.arizona.edu/newsroom/news/2015/new-3d-printer-enables-ua-pediatric-cardiologist-expand-teaching-</a:t>
            </a:r>
            <a:r>
              <a:rPr lang="en-US" sz="2400" dirty="0" smtClean="0">
                <a:hlinkClick r:id="rId2"/>
              </a:rPr>
              <a:t>methods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Used to help teach medical students at University of Arizona and residents</a:t>
            </a:r>
          </a:p>
          <a:p>
            <a:pPr fontAlgn="ctr"/>
            <a:r>
              <a:rPr lang="en-US" dirty="0"/>
              <a:t>Print replica's of real people's healthy and unhealthy hearts so students can learn using real visuals and tangible objects</a:t>
            </a:r>
          </a:p>
          <a:p>
            <a:pPr fontAlgn="ctr"/>
            <a:r>
              <a:rPr lang="en-US" dirty="0"/>
              <a:t>Teach patients about what's going on in their </a:t>
            </a:r>
            <a:r>
              <a:rPr lang="en-US" dirty="0" smtClean="0"/>
              <a:t>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http://www.medscape.com/viewarticle/842486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Patient must undergo a CT or MRI</a:t>
            </a:r>
          </a:p>
          <a:p>
            <a:pPr fontAlgn="ctr"/>
            <a:r>
              <a:rPr lang="en-US" dirty="0"/>
              <a:t>Take data set which is a series of </a:t>
            </a:r>
            <a:r>
              <a:rPr lang="en-US" dirty="0" err="1"/>
              <a:t>pics</a:t>
            </a:r>
            <a:r>
              <a:rPr lang="en-US" dirty="0"/>
              <a:t> that cover every part of the heart when put together</a:t>
            </a:r>
          </a:p>
          <a:p>
            <a:pPr fontAlgn="ctr"/>
            <a:r>
              <a:rPr lang="en-US" dirty="0"/>
              <a:t>Select which part to print, can take few minutes or few hours</a:t>
            </a:r>
          </a:p>
          <a:p>
            <a:pPr fontAlgn="ctr"/>
            <a:r>
              <a:rPr lang="en-US" dirty="0"/>
              <a:t>Can hollow out or cut image that they want printed</a:t>
            </a:r>
          </a:p>
          <a:p>
            <a:pPr fontAlgn="ctr"/>
            <a:r>
              <a:rPr lang="en-US" dirty="0"/>
              <a:t>Pegs can be put in to connect parts of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13227"/>
            <a:ext cx="8042276" cy="1336956"/>
          </a:xfrm>
        </p:spPr>
        <p:txBody>
          <a:bodyPr/>
          <a:lstStyle/>
          <a:p>
            <a:r>
              <a:rPr lang="en-US" dirty="0" smtClean="0"/>
              <a:t>What is 3D printing’s role in cardiology?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3D printing?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ardiologists </a:t>
            </a:r>
            <a:r>
              <a:rPr lang="en-US" dirty="0"/>
              <a:t>use 3D printing </a:t>
            </a:r>
            <a:endParaRPr lang="en-US" dirty="0" smtClean="0"/>
          </a:p>
          <a:p>
            <a:r>
              <a:rPr lang="en-US" dirty="0" smtClean="0"/>
              <a:t>print </a:t>
            </a:r>
            <a:r>
              <a:rPr lang="en-US" dirty="0"/>
              <a:t>exact replica’s of their patient’s </a:t>
            </a:r>
            <a:r>
              <a:rPr lang="en-US" dirty="0" smtClean="0"/>
              <a:t>hearts</a:t>
            </a:r>
          </a:p>
          <a:p>
            <a:r>
              <a:rPr lang="en-US" dirty="0" smtClean="0"/>
              <a:t>help </a:t>
            </a:r>
            <a:r>
              <a:rPr lang="en-US" dirty="0"/>
              <a:t>the doctors see </a:t>
            </a:r>
            <a:r>
              <a:rPr lang="en-US" dirty="0" smtClean="0"/>
              <a:t>a tangible model of the heart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51" y="3354245"/>
            <a:ext cx="3500149" cy="35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for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302939"/>
          </a:xfrm>
        </p:spPr>
        <p:txBody>
          <a:bodyPr>
            <a:normAutofit fontScale="92500"/>
          </a:bodyPr>
          <a:lstStyle/>
          <a:p>
            <a:r>
              <a:rPr lang="en-US" dirty="0"/>
              <a:t>Use to practice the surgery beforehand </a:t>
            </a:r>
          </a:p>
          <a:p>
            <a:r>
              <a:rPr lang="en-US" dirty="0"/>
              <a:t>doctors can see exactly what they will see when they open up the patient for surgery eliminating the possibility for surprises in the OR (operating room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Less complications possible and less time spent in 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10" y="3903139"/>
            <a:ext cx="3320026" cy="32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Seckeler</a:t>
            </a:r>
            <a:r>
              <a:rPr lang="en-US" dirty="0"/>
              <a:t>,</a:t>
            </a:r>
            <a:r>
              <a:rPr lang="en-US" dirty="0" smtClean="0"/>
              <a:t> University of Arizona, uses 3D printing to teach his medical students and pediatric cardiologist residents </a:t>
            </a:r>
          </a:p>
          <a:p>
            <a:r>
              <a:rPr lang="en-US" dirty="0" smtClean="0"/>
              <a:t>Gives ability to see difference between a healthy heart and an unhealthy heart</a:t>
            </a:r>
          </a:p>
          <a:p>
            <a:r>
              <a:rPr lang="en-US" dirty="0" smtClean="0"/>
              <a:t>helpful to learn from because they are real tangible objects that are the closest you can get to a heart without using a real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 used by Dr. </a:t>
            </a:r>
            <a:r>
              <a:rPr lang="en-US" dirty="0" err="1" smtClean="0"/>
              <a:t>Steckeler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Dremel</a:t>
            </a:r>
            <a:r>
              <a:rPr lang="en-US" dirty="0" smtClean="0"/>
              <a:t> 3D Idea Builder</a:t>
            </a:r>
          </a:p>
          <a:p>
            <a:r>
              <a:rPr lang="en-US" dirty="0" smtClean="0"/>
              <a:t>Cost $9,400</a:t>
            </a:r>
          </a:p>
          <a:p>
            <a:r>
              <a:rPr lang="en-US" dirty="0" smtClean="0"/>
              <a:t>Given grant from:</a:t>
            </a:r>
          </a:p>
          <a:p>
            <a:pPr lvl="1"/>
            <a:r>
              <a:rPr lang="en-US" dirty="0" smtClean="0"/>
              <a:t>UA Sarver Heart Center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72" y="3452562"/>
            <a:ext cx="4306975" cy="31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Teaching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how patient what is going on in their heart</a:t>
            </a:r>
          </a:p>
          <a:p>
            <a:r>
              <a:rPr lang="en-US" dirty="0" smtClean="0"/>
              <a:t>Show the difference between a patient’s unhealthy heart and a healthy heart</a:t>
            </a:r>
          </a:p>
          <a:p>
            <a:r>
              <a:rPr lang="en-US" dirty="0" smtClean="0"/>
              <a:t>Easier to understand and see blockages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05" y="3891414"/>
            <a:ext cx="3936793" cy="26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creating a 3D print of a patient’s heart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Patient must undergo a CT or MRI (a series of x-ray pictures taken by machines)</a:t>
            </a:r>
          </a:p>
          <a:p>
            <a:pPr lvl="1"/>
            <a:r>
              <a:rPr lang="en-US" dirty="0" smtClean="0"/>
              <a:t>CT- x-ray machine that make cross-sectional pictures of the body</a:t>
            </a:r>
          </a:p>
          <a:p>
            <a:pPr lvl="1"/>
            <a:r>
              <a:rPr lang="en-US" dirty="0" smtClean="0"/>
              <a:t>MRI-magnetic resonance imaging, takes pictures and shows many more internal organs than what can be seen on x-rays or CT’s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and MRI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56" y="4175952"/>
            <a:ext cx="2605253" cy="2542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547" y="4446748"/>
            <a:ext cx="3028348" cy="2271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5909" y="6348677"/>
            <a:ext cx="262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 picture of a heart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3146" y="4631415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MRI picture of a heart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56" y="1511068"/>
            <a:ext cx="3356150" cy="25167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656" y="1141736"/>
            <a:ext cx="164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 machine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547" y="1889952"/>
            <a:ext cx="3175000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3928" y="1520620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MRI machine</a:t>
            </a:r>
          </a:p>
        </p:txBody>
      </p:sp>
    </p:spTree>
    <p:extLst>
      <p:ext uri="{BB962C8B-B14F-4D97-AF65-F5344CB8AC3E}">
        <p14:creationId xmlns:p14="http://schemas.microsoft.com/office/powerpoint/2010/main" val="37856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175</TotalTime>
  <Words>511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News Gothic MT</vt:lpstr>
      <vt:lpstr>Wingdings 2</vt:lpstr>
      <vt:lpstr>Breeze</vt:lpstr>
      <vt:lpstr>3D Printing in Cardiology </vt:lpstr>
      <vt:lpstr>What is 3D printing’s role in cardiology?</vt:lpstr>
      <vt:lpstr>Why 3D printing?</vt:lpstr>
      <vt:lpstr>Help for Surgery</vt:lpstr>
      <vt:lpstr>Teaching Students</vt:lpstr>
      <vt:lpstr>Printer used by Dr. Steckeler</vt:lpstr>
      <vt:lpstr>Teaching Patients</vt:lpstr>
      <vt:lpstr>Steps to creating a 3D print of a patient’s heart </vt:lpstr>
      <vt:lpstr>CT and MRI</vt:lpstr>
      <vt:lpstr>….steps continued</vt:lpstr>
      <vt:lpstr>Video</vt:lpstr>
      <vt:lpstr>Picture Sources</vt:lpstr>
      <vt:lpstr>Sources and Notes</vt:lpstr>
      <vt:lpstr>  http://heart.phoenixchildrens.org/3d-print-lab-jemmas-story</vt:lpstr>
      <vt:lpstr>http://opa.ahsc.arizona.edu/newsroom/news/2015/new-3d-printer-enables-ua-pediatric-cardiologist-expand-teaching-methods</vt:lpstr>
      <vt:lpstr>http://www.medscape.com/viewarticle/842486: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 in Cardiology </dc:title>
  <dc:creator>Ilana Moffet</dc:creator>
  <cp:lastModifiedBy>MacDonald, Bill</cp:lastModifiedBy>
  <cp:revision>8</cp:revision>
  <dcterms:created xsi:type="dcterms:W3CDTF">2016-01-05T19:47:00Z</dcterms:created>
  <dcterms:modified xsi:type="dcterms:W3CDTF">2016-09-07T15:39:21Z</dcterms:modified>
</cp:coreProperties>
</file>