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1" d="100"/>
          <a:sy n="61" d="100"/>
        </p:scale>
        <p:origin x="62" y="5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E700B27-DE4C-4B9E-BB11-B9027034A00F}" type="datetimeFigureOut">
              <a:rPr lang="en-US" smtClean="0"/>
              <a:pPr/>
              <a:t>9/7/2016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r>
              <a:rPr lang="en-US" smtClean="0"/>
              <a:t>
              </a:t>
            </a:r>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12847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8962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858732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7191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54428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66166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88395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50509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437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13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9/7/2016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735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9/7/2016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62053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9/7/2016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249221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9/7/2016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605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FA9179F-009E-4FA5-B091-7EBB82A185BD}" type="datetimeFigureOut">
              <a:rPr lang="en-US" smtClean="0"/>
              <a:t>9/7/2016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25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9/7/2016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59865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9/7/2016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86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0D914D-B099-4142-A885-11F276715148}" type="datetimeFigureOut">
              <a:rPr lang="en-US" smtClean="0"/>
              <a:t>9/7/2016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
              </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7056716"/>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bic.mni.mcgill.ca/~mallar/CS-644B/hilbert.gif" TargetMode="External"/><Relationship Id="rId3" Type="http://schemas.openxmlformats.org/officeDocument/2006/relationships/hyperlink" Target="https://people.csail.mit.edu/jaffer/Geometry/HSFC" TargetMode="External"/><Relationship Id="rId7" Type="http://schemas.openxmlformats.org/officeDocument/2006/relationships/hyperlink" Target="http://270c81.medialib.glogster.com/media/61/61fd9b37ca687de889844e435e1d59e6ae1ff770d6640fc3cc136362f24497cd/david-hilbert.jpg" TargetMode="External"/><Relationship Id="rId2" Type="http://schemas.openxmlformats.org/officeDocument/2006/relationships/hyperlink" Target="http://www.famousscientists.org/david-hilbert/" TargetMode="External"/><Relationship Id="rId1" Type="http://schemas.openxmlformats.org/officeDocument/2006/relationships/slideLayout" Target="../slideLayouts/slideLayout2.xml"/><Relationship Id="rId6" Type="http://schemas.openxmlformats.org/officeDocument/2006/relationships/hyperlink" Target="http://totallyhistory.com/wp-content/uploads/2013/12/DavidHilbert01.jpg" TargetMode="External"/><Relationship Id="rId5" Type="http://schemas.openxmlformats.org/officeDocument/2006/relationships/hyperlink" Target="https://www.jasondavies.com/hilbert-curve/" TargetMode="External"/><Relationship Id="rId4" Type="http://schemas.openxmlformats.org/officeDocument/2006/relationships/hyperlink" Target="http://poj.org/images/1246_1.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maa.org/external_archive/CVM/1998/01/vsfcf/article/sect11/hilall.gi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dkGJIIdQQI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88535" y="243162"/>
            <a:ext cx="5452211" cy="6363700"/>
          </a:xfrm>
          <a:prstGeom prst="rect">
            <a:avLst/>
          </a:prstGeom>
        </p:spPr>
      </p:pic>
      <p:pic>
        <p:nvPicPr>
          <p:cNvPr id="5" name="Picture 4"/>
          <p:cNvPicPr>
            <a:picLocks noChangeAspect="1"/>
          </p:cNvPicPr>
          <p:nvPr/>
        </p:nvPicPr>
        <p:blipFill>
          <a:blip r:embed="rId2"/>
          <a:stretch>
            <a:fillRect/>
          </a:stretch>
        </p:blipFill>
        <p:spPr>
          <a:xfrm>
            <a:off x="6540746" y="243162"/>
            <a:ext cx="5452211" cy="6363700"/>
          </a:xfrm>
          <a:prstGeom prst="rect">
            <a:avLst/>
          </a:prstGeom>
        </p:spPr>
      </p:pic>
      <p:sp>
        <p:nvSpPr>
          <p:cNvPr id="2" name="Title 1"/>
          <p:cNvSpPr>
            <a:spLocks noGrp="1"/>
          </p:cNvSpPr>
          <p:nvPr>
            <p:ph type="ctrTitle"/>
          </p:nvPr>
        </p:nvSpPr>
        <p:spPr/>
        <p:txBody>
          <a:bodyPr/>
          <a:lstStyle/>
          <a:p>
            <a:r>
              <a:rPr lang="en-US" dirty="0" smtClean="0"/>
              <a:t>David Hilbert’s Space Filling Curve </a:t>
            </a:r>
            <a:endParaRPr lang="en-US" dirty="0"/>
          </a:p>
        </p:txBody>
      </p:sp>
      <p:sp>
        <p:nvSpPr>
          <p:cNvPr id="3" name="Subtitle 2"/>
          <p:cNvSpPr>
            <a:spLocks noGrp="1"/>
          </p:cNvSpPr>
          <p:nvPr>
            <p:ph type="subTitle" idx="1"/>
          </p:nvPr>
        </p:nvSpPr>
        <p:spPr/>
        <p:txBody>
          <a:bodyPr/>
          <a:lstStyle/>
          <a:p>
            <a:r>
              <a:rPr lang="en-US" dirty="0" smtClean="0"/>
              <a:t>By: </a:t>
            </a:r>
            <a:r>
              <a:rPr lang="en-US" dirty="0"/>
              <a:t>P</a:t>
            </a:r>
            <a:r>
              <a:rPr lang="en-US" dirty="0" smtClean="0"/>
              <a:t>ayton and Ilana</a:t>
            </a:r>
            <a:endParaRPr lang="en-US" dirty="0"/>
          </a:p>
        </p:txBody>
      </p:sp>
      <p:pic>
        <p:nvPicPr>
          <p:cNvPr id="6" name="Picture 5"/>
          <p:cNvPicPr>
            <a:picLocks noChangeAspect="1"/>
          </p:cNvPicPr>
          <p:nvPr/>
        </p:nvPicPr>
        <p:blipFill rotWithShape="1">
          <a:blip r:embed="rId2"/>
          <a:srcRect l="79999"/>
          <a:stretch/>
        </p:blipFill>
        <p:spPr>
          <a:xfrm>
            <a:off x="145774" y="333314"/>
            <a:ext cx="1090520" cy="6363700"/>
          </a:xfrm>
          <a:prstGeom prst="rect">
            <a:avLst/>
          </a:prstGeom>
        </p:spPr>
      </p:pic>
    </p:spTree>
    <p:extLst>
      <p:ext uri="{BB962C8B-B14F-4D97-AF65-F5344CB8AC3E}">
        <p14:creationId xmlns:p14="http://schemas.microsoft.com/office/powerpoint/2010/main" val="4260142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a:xfrm>
            <a:off x="1312746" y="3040603"/>
            <a:ext cx="5672041" cy="1842275"/>
          </a:xfrm>
        </p:spPr>
        <p:txBody>
          <a:bodyPr/>
          <a:lstStyle/>
          <a:p>
            <a:pPr marL="0" indent="0">
              <a:buNone/>
            </a:pPr>
            <a:r>
              <a:rPr lang="en-US" dirty="0">
                <a:hlinkClick r:id="rId2"/>
              </a:rPr>
              <a:t>http://www.famousscientists.org/david-hilbert</a:t>
            </a:r>
            <a:r>
              <a:rPr lang="en-US" dirty="0" smtClean="0">
                <a:hlinkClick r:id="rId2"/>
              </a:rPr>
              <a:t>/</a:t>
            </a:r>
            <a:r>
              <a:rPr lang="en-US" dirty="0" smtClean="0"/>
              <a:t> </a:t>
            </a:r>
            <a:endParaRPr lang="en-US" dirty="0"/>
          </a:p>
        </p:txBody>
      </p:sp>
      <p:sp>
        <p:nvSpPr>
          <p:cNvPr id="4" name="Rectangle 3"/>
          <p:cNvSpPr/>
          <p:nvPr/>
        </p:nvSpPr>
        <p:spPr>
          <a:xfrm>
            <a:off x="1183853" y="1982285"/>
            <a:ext cx="5929828" cy="369332"/>
          </a:xfrm>
          <a:prstGeom prst="rect">
            <a:avLst/>
          </a:prstGeom>
        </p:spPr>
        <p:txBody>
          <a:bodyPr wrap="none">
            <a:spAutoFit/>
          </a:bodyPr>
          <a:lstStyle/>
          <a:p>
            <a:r>
              <a:rPr lang="en-US" dirty="0">
                <a:hlinkClick r:id="rId3"/>
              </a:rPr>
              <a:t>https://</a:t>
            </a:r>
            <a:r>
              <a:rPr lang="en-US" dirty="0" smtClean="0">
                <a:hlinkClick r:id="rId3"/>
              </a:rPr>
              <a:t>people.csail.mit.edu/jaffer/Geometry/HSFC</a:t>
            </a:r>
            <a:r>
              <a:rPr lang="en-US" dirty="0" smtClean="0"/>
              <a:t> </a:t>
            </a:r>
            <a:endParaRPr lang="en-US" dirty="0"/>
          </a:p>
        </p:txBody>
      </p:sp>
      <p:sp>
        <p:nvSpPr>
          <p:cNvPr id="5" name="TextBox 4"/>
          <p:cNvSpPr txBox="1"/>
          <p:nvPr/>
        </p:nvSpPr>
        <p:spPr>
          <a:xfrm>
            <a:off x="1351279" y="2523973"/>
            <a:ext cx="4707467" cy="1200329"/>
          </a:xfrm>
          <a:prstGeom prst="rect">
            <a:avLst/>
          </a:prstGeom>
          <a:noFill/>
        </p:spPr>
        <p:txBody>
          <a:bodyPr wrap="square" rtlCol="0">
            <a:spAutoFit/>
          </a:bodyPr>
          <a:lstStyle/>
          <a:p>
            <a:r>
              <a:rPr lang="en-US" dirty="0">
                <a:hlinkClick r:id="rId4"/>
              </a:rPr>
              <a:t>http://</a:t>
            </a:r>
            <a:r>
              <a:rPr lang="en-US" dirty="0" smtClean="0">
                <a:hlinkClick r:id="rId4"/>
              </a:rPr>
              <a:t>poj.org/images/1246_1.jpg</a:t>
            </a:r>
            <a:endParaRPr lang="en-US" dirty="0" smtClean="0"/>
          </a:p>
          <a:p>
            <a:endParaRPr lang="en-US" dirty="0" smtClean="0"/>
          </a:p>
          <a:p>
            <a:r>
              <a:rPr lang="en-US" dirty="0" smtClean="0"/>
              <a:t> </a:t>
            </a:r>
            <a:r>
              <a:rPr lang="en-US" u="sng" dirty="0">
                <a:hlinkClick r:id="rId5"/>
              </a:rPr>
              <a:t>https://www.jasondavies.com/hilbert-curve</a:t>
            </a:r>
            <a:r>
              <a:rPr lang="en-US" u="sng" dirty="0" smtClean="0">
                <a:hlinkClick r:id="rId5"/>
              </a:rPr>
              <a:t>/</a:t>
            </a:r>
            <a:endParaRPr lang="en-US" dirty="0"/>
          </a:p>
        </p:txBody>
      </p:sp>
      <p:sp>
        <p:nvSpPr>
          <p:cNvPr id="7" name="Rectangle 6"/>
          <p:cNvSpPr/>
          <p:nvPr/>
        </p:nvSpPr>
        <p:spPr>
          <a:xfrm>
            <a:off x="1312746" y="4413288"/>
            <a:ext cx="6096000" cy="646331"/>
          </a:xfrm>
          <a:prstGeom prst="rect">
            <a:avLst/>
          </a:prstGeom>
        </p:spPr>
        <p:txBody>
          <a:bodyPr>
            <a:spAutoFit/>
          </a:bodyPr>
          <a:lstStyle/>
          <a:p>
            <a:r>
              <a:rPr lang="en-US" dirty="0">
                <a:hlinkClick r:id="rId6"/>
              </a:rPr>
              <a:t>http://</a:t>
            </a:r>
            <a:r>
              <a:rPr lang="en-US" dirty="0" smtClean="0">
                <a:hlinkClick r:id="rId6"/>
              </a:rPr>
              <a:t>totallyhistory.com/wp-content/uploads/2013/12/DavidHilbert01.jpg</a:t>
            </a:r>
            <a:r>
              <a:rPr lang="en-US" dirty="0" smtClean="0"/>
              <a:t> </a:t>
            </a:r>
            <a:endParaRPr lang="en-US" dirty="0"/>
          </a:p>
        </p:txBody>
      </p:sp>
      <p:sp>
        <p:nvSpPr>
          <p:cNvPr id="8" name="Rectangle 7"/>
          <p:cNvSpPr/>
          <p:nvPr/>
        </p:nvSpPr>
        <p:spPr>
          <a:xfrm>
            <a:off x="1183853" y="5399508"/>
            <a:ext cx="6096000" cy="923330"/>
          </a:xfrm>
          <a:prstGeom prst="rect">
            <a:avLst/>
          </a:prstGeom>
        </p:spPr>
        <p:txBody>
          <a:bodyPr>
            <a:spAutoFit/>
          </a:bodyPr>
          <a:lstStyle/>
          <a:p>
            <a:r>
              <a:rPr lang="en-US" dirty="0">
                <a:hlinkClick r:id="rId7"/>
              </a:rPr>
              <a:t>http://</a:t>
            </a:r>
            <a:r>
              <a:rPr lang="en-US" dirty="0" smtClean="0">
                <a:hlinkClick r:id="rId7"/>
              </a:rPr>
              <a:t>270c81.medialib.glogster.com/media/61/61fd9b37ca687de889844e435e1d59e6ae1ff770d6640fc3cc136362f24497cd/david-hilbert.jpg</a:t>
            </a:r>
            <a:r>
              <a:rPr lang="en-US" dirty="0" smtClean="0"/>
              <a:t> </a:t>
            </a:r>
            <a:endParaRPr lang="en-US" dirty="0"/>
          </a:p>
        </p:txBody>
      </p:sp>
      <p:sp>
        <p:nvSpPr>
          <p:cNvPr id="9" name="Rectangle 8"/>
          <p:cNvSpPr/>
          <p:nvPr/>
        </p:nvSpPr>
        <p:spPr>
          <a:xfrm>
            <a:off x="6172125" y="1967379"/>
            <a:ext cx="5586658" cy="369332"/>
          </a:xfrm>
          <a:prstGeom prst="rect">
            <a:avLst/>
          </a:prstGeom>
        </p:spPr>
        <p:txBody>
          <a:bodyPr wrap="none">
            <a:spAutoFit/>
          </a:bodyPr>
          <a:lstStyle/>
          <a:p>
            <a:r>
              <a:rPr lang="en-US" dirty="0">
                <a:hlinkClick r:id="rId8"/>
              </a:rPr>
              <a:t>http://www.bic.mni.mcgill.ca/~</a:t>
            </a:r>
            <a:r>
              <a:rPr lang="en-US" dirty="0" smtClean="0">
                <a:hlinkClick r:id="rId8"/>
              </a:rPr>
              <a:t>mallar/CS-644B/hilbert.gif</a:t>
            </a:r>
            <a:r>
              <a:rPr lang="en-US" dirty="0" smtClean="0"/>
              <a:t> </a:t>
            </a:r>
            <a:endParaRPr lang="en-US" dirty="0"/>
          </a:p>
        </p:txBody>
      </p:sp>
    </p:spTree>
    <p:extLst>
      <p:ext uri="{BB962C8B-B14F-4D97-AF65-F5344CB8AC3E}">
        <p14:creationId xmlns:p14="http://schemas.microsoft.com/office/powerpoint/2010/main" val="404672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69" y="583843"/>
            <a:ext cx="10131425" cy="1456267"/>
          </a:xfrm>
        </p:spPr>
        <p:txBody>
          <a:bodyPr/>
          <a:lstStyle/>
          <a:p>
            <a:r>
              <a:rPr lang="en-US" dirty="0" smtClean="0"/>
              <a:t>Background on David Hilbert</a:t>
            </a:r>
            <a:endParaRPr lang="en-US" dirty="0"/>
          </a:p>
        </p:txBody>
      </p:sp>
      <p:sp>
        <p:nvSpPr>
          <p:cNvPr id="3" name="Content Placeholder 2"/>
          <p:cNvSpPr>
            <a:spLocks noGrp="1"/>
          </p:cNvSpPr>
          <p:nvPr>
            <p:ph idx="1"/>
          </p:nvPr>
        </p:nvSpPr>
        <p:spPr>
          <a:xfrm>
            <a:off x="36510" y="1311976"/>
            <a:ext cx="11191742" cy="5241701"/>
          </a:xfrm>
        </p:spPr>
        <p:txBody>
          <a:bodyPr>
            <a:noAutofit/>
          </a:bodyPr>
          <a:lstStyle/>
          <a:p>
            <a:r>
              <a:rPr lang="en-US" sz="2000" dirty="0" smtClean="0"/>
              <a:t>Born on January 23, 1862 in </a:t>
            </a:r>
            <a:r>
              <a:rPr lang="en-US" sz="2000" dirty="0" err="1" smtClean="0"/>
              <a:t>Konigsburg</a:t>
            </a:r>
            <a:r>
              <a:rPr lang="en-US" sz="2000" dirty="0" smtClean="0"/>
              <a:t>, Prussia (now called Kaliningrad in Russia)</a:t>
            </a:r>
          </a:p>
          <a:p>
            <a:r>
              <a:rPr lang="en-US" sz="2000" dirty="0" smtClean="0"/>
              <a:t>Parents: Otto Hilbert and Maria Therese </a:t>
            </a:r>
            <a:r>
              <a:rPr lang="en-US" sz="2000" dirty="0" err="1" smtClean="0"/>
              <a:t>Erdtmann</a:t>
            </a:r>
            <a:r>
              <a:rPr lang="en-US" sz="2000" dirty="0" smtClean="0"/>
              <a:t> </a:t>
            </a:r>
          </a:p>
          <a:p>
            <a:r>
              <a:rPr lang="en-US" sz="2000" dirty="0" smtClean="0"/>
              <a:t>His fathers family was involved with the law</a:t>
            </a:r>
          </a:p>
          <a:p>
            <a:r>
              <a:rPr lang="en-US" sz="2000" dirty="0" smtClean="0"/>
              <a:t>relatives on his mothers side were merchants. </a:t>
            </a:r>
          </a:p>
          <a:p>
            <a:r>
              <a:rPr lang="en-US" sz="2000" dirty="0" smtClean="0"/>
              <a:t>His mother was the person that got him interested in science and math because those were her interests.</a:t>
            </a:r>
          </a:p>
          <a:p>
            <a:r>
              <a:rPr lang="en-US" sz="2000" dirty="0" smtClean="0"/>
              <a:t>He was enrolled at a school for students that were gifted academically </a:t>
            </a:r>
          </a:p>
          <a:p>
            <a:r>
              <a:rPr lang="en-US" sz="2000" dirty="0" smtClean="0"/>
              <a:t>he then went to a school that specifically focused on math and science. </a:t>
            </a:r>
          </a:p>
          <a:p>
            <a:r>
              <a:rPr lang="en-US" sz="2000" dirty="0" smtClean="0"/>
              <a:t>was academically excellent and was able to go to a European university.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8682" y="36044"/>
            <a:ext cx="3463166" cy="4008131"/>
          </a:xfrm>
          <a:prstGeom prst="rect">
            <a:avLst/>
          </a:prstGeom>
        </p:spPr>
      </p:pic>
    </p:spTree>
    <p:extLst>
      <p:ext uri="{BB962C8B-B14F-4D97-AF65-F5344CB8AC3E}">
        <p14:creationId xmlns:p14="http://schemas.microsoft.com/office/powerpoint/2010/main" val="145100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background </a:t>
            </a:r>
            <a:endParaRPr lang="en-US" dirty="0"/>
          </a:p>
        </p:txBody>
      </p:sp>
      <p:sp>
        <p:nvSpPr>
          <p:cNvPr id="3" name="Content Placeholder 2"/>
          <p:cNvSpPr>
            <a:spLocks noGrp="1"/>
          </p:cNvSpPr>
          <p:nvPr>
            <p:ph idx="1"/>
          </p:nvPr>
        </p:nvSpPr>
        <p:spPr>
          <a:xfrm>
            <a:off x="685801" y="1867437"/>
            <a:ext cx="10844011" cy="4237149"/>
          </a:xfrm>
        </p:spPr>
        <p:txBody>
          <a:bodyPr>
            <a:normAutofit/>
          </a:bodyPr>
          <a:lstStyle/>
          <a:p>
            <a:r>
              <a:rPr lang="en-US" sz="2400" dirty="0" smtClean="0"/>
              <a:t>Studied at the university of Konigsberg</a:t>
            </a:r>
          </a:p>
          <a:p>
            <a:r>
              <a:rPr lang="en-US" sz="2400" dirty="0" smtClean="0"/>
              <a:t>He got a degree in mathematics as well as a Ph.D. </a:t>
            </a:r>
          </a:p>
          <a:p>
            <a:r>
              <a:rPr lang="en-US" sz="2400" dirty="0" smtClean="0"/>
              <a:t>He became a math teacher (lecturer and professor)</a:t>
            </a:r>
          </a:p>
          <a:p>
            <a:r>
              <a:rPr lang="en-US" sz="2400" dirty="0" smtClean="0"/>
              <a:t>He was good friends with Hermann </a:t>
            </a:r>
            <a:r>
              <a:rPr lang="en-US" sz="2400" dirty="0" err="1" smtClean="0"/>
              <a:t>Minkowski</a:t>
            </a:r>
            <a:r>
              <a:rPr lang="en-US" sz="2400" dirty="0" smtClean="0"/>
              <a:t> and Adolf Hurwitz who were also academically excellent and made him brighter. </a:t>
            </a:r>
          </a:p>
          <a:p>
            <a:r>
              <a:rPr lang="en-US" sz="2400" dirty="0" smtClean="0"/>
              <a:t>He then went to the University of Gottingen on Germany to work which had been one of the worlds top universities in the study of Mathematics </a:t>
            </a:r>
          </a:p>
          <a:p>
            <a:r>
              <a:rPr lang="en-US" sz="2400" dirty="0" smtClean="0"/>
              <a:t>Was the editor of a mathematical journal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4128" y="193745"/>
            <a:ext cx="2749391" cy="3347384"/>
          </a:xfrm>
          <a:prstGeom prst="rect">
            <a:avLst/>
          </a:prstGeom>
        </p:spPr>
      </p:pic>
    </p:spTree>
    <p:extLst>
      <p:ext uri="{BB962C8B-B14F-4D97-AF65-F5344CB8AC3E}">
        <p14:creationId xmlns:p14="http://schemas.microsoft.com/office/powerpoint/2010/main" val="5878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Hilbert accomplished </a:t>
            </a:r>
            <a:endParaRPr lang="en-US" dirty="0"/>
          </a:p>
        </p:txBody>
      </p:sp>
      <p:sp>
        <p:nvSpPr>
          <p:cNvPr id="3" name="Content Placeholder 2"/>
          <p:cNvSpPr>
            <a:spLocks noGrp="1"/>
          </p:cNvSpPr>
          <p:nvPr>
            <p:ph idx="1"/>
          </p:nvPr>
        </p:nvSpPr>
        <p:spPr>
          <a:xfrm>
            <a:off x="685801" y="1880316"/>
            <a:ext cx="11024315" cy="4391694"/>
          </a:xfrm>
        </p:spPr>
        <p:txBody>
          <a:bodyPr>
            <a:normAutofit/>
          </a:bodyPr>
          <a:lstStyle/>
          <a:p>
            <a:r>
              <a:rPr lang="en-US" sz="2400" dirty="0" smtClean="0"/>
              <a:t>He proved the basis theorem for endless amounts of variables by using a new proof</a:t>
            </a:r>
          </a:p>
          <a:p>
            <a:r>
              <a:rPr lang="en-US" sz="2400" dirty="0" smtClean="0"/>
              <a:t>He discovered and made new axioms of geometry that took the place of those made by Euclid about flat and spherical surfaces.</a:t>
            </a:r>
          </a:p>
          <a:p>
            <a:r>
              <a:rPr lang="en-US" sz="2400" dirty="0" smtClean="0"/>
              <a:t>He created his 23 problems which were questions that are to this day still being attempted to be solved. Some are solved, but others are not. </a:t>
            </a:r>
          </a:p>
          <a:p>
            <a:r>
              <a:rPr lang="en-US" sz="2400" dirty="0" smtClean="0"/>
              <a:t>Those that are not yet solved: Riemann Hypothesis, </a:t>
            </a:r>
            <a:r>
              <a:rPr lang="en-US" sz="2400" dirty="0" err="1" smtClean="0"/>
              <a:t>Kronecker</a:t>
            </a:r>
            <a:r>
              <a:rPr lang="en-US" sz="2400" dirty="0" smtClean="0"/>
              <a:t>-Weber </a:t>
            </a:r>
            <a:r>
              <a:rPr lang="en-US" sz="2400" dirty="0" err="1" smtClean="0"/>
              <a:t>thorem</a:t>
            </a:r>
            <a:r>
              <a:rPr lang="en-US" sz="2400" dirty="0" smtClean="0"/>
              <a:t> extension, and the problem of topology </a:t>
            </a:r>
          </a:p>
          <a:p>
            <a:r>
              <a:rPr lang="en-US" sz="2400" dirty="0" smtClean="0"/>
              <a:t>HIS FILLING CURVE</a:t>
            </a:r>
          </a:p>
        </p:txBody>
      </p:sp>
    </p:spTree>
    <p:extLst>
      <p:ext uri="{BB962C8B-B14F-4D97-AF65-F5344CB8AC3E}">
        <p14:creationId xmlns:p14="http://schemas.microsoft.com/office/powerpoint/2010/main" val="324723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FILLING CURVE</a:t>
            </a:r>
            <a:endParaRPr lang="en-US" dirty="0"/>
          </a:p>
        </p:txBody>
      </p:sp>
      <p:sp>
        <p:nvSpPr>
          <p:cNvPr id="3" name="Content Placeholder 2"/>
          <p:cNvSpPr>
            <a:spLocks noGrp="1"/>
          </p:cNvSpPr>
          <p:nvPr>
            <p:ph idx="1"/>
          </p:nvPr>
        </p:nvSpPr>
        <p:spPr>
          <a:xfrm>
            <a:off x="685801" y="2268648"/>
            <a:ext cx="8761412" cy="3416300"/>
          </a:xfrm>
        </p:spPr>
        <p:txBody>
          <a:bodyPr>
            <a:normAutofit/>
          </a:bodyPr>
          <a:lstStyle/>
          <a:p>
            <a:r>
              <a:rPr lang="en-US" sz="2000" dirty="0" smtClean="0"/>
              <a:t>WHAT IT IS:</a:t>
            </a:r>
          </a:p>
          <a:p>
            <a:r>
              <a:rPr lang="en-US" sz="2000" dirty="0" smtClean="0"/>
              <a:t>There is only one Hilbert curve in a 2D world, but 1536 different ones in a 3D world. </a:t>
            </a:r>
          </a:p>
          <a:p>
            <a:pPr lvl="0" fontAlgn="ctr"/>
            <a:r>
              <a:rPr lang="en-US" sz="2000" dirty="0"/>
              <a:t>Maps 1D and 2D space together</a:t>
            </a:r>
          </a:p>
          <a:p>
            <a:pPr lvl="0" fontAlgn="ctr"/>
            <a:r>
              <a:rPr lang="en-US" sz="2000" dirty="0"/>
              <a:t>Points will be near the same point whether dealing in 1D or 2D </a:t>
            </a:r>
            <a:r>
              <a:rPr lang="en-US" sz="2000" dirty="0" smtClean="0"/>
              <a:t>dimensions</a:t>
            </a:r>
          </a:p>
          <a:p>
            <a:r>
              <a:rPr lang="en-US" sz="2000" dirty="0" smtClean="0"/>
              <a:t>The filling curve is called the space filling curve because as it progresses it fills up more and more space within the same amount of space for each transformation. </a:t>
            </a:r>
          </a:p>
        </p:txBody>
      </p:sp>
      <p:sp>
        <p:nvSpPr>
          <p:cNvPr id="5" name="Rectangle 4"/>
          <p:cNvSpPr/>
          <p:nvPr/>
        </p:nvSpPr>
        <p:spPr>
          <a:xfrm>
            <a:off x="5385753" y="5361783"/>
            <a:ext cx="6096000" cy="646331"/>
          </a:xfrm>
          <a:prstGeom prst="rect">
            <a:avLst/>
          </a:prstGeom>
        </p:spPr>
        <p:txBody>
          <a:bodyPr>
            <a:spAutoFit/>
          </a:bodyPr>
          <a:lstStyle/>
          <a:p>
            <a:r>
              <a:rPr lang="en-US" dirty="0">
                <a:hlinkClick r:id="rId2"/>
              </a:rPr>
              <a:t>https://</a:t>
            </a:r>
            <a:r>
              <a:rPr lang="en-US" dirty="0" smtClean="0">
                <a:hlinkClick r:id="rId2"/>
              </a:rPr>
              <a:t>www.maa.org/external_archive/CVM/1998/01/vsfcf/article/sect11/hilall.gif</a:t>
            </a:r>
            <a:r>
              <a:rPr lang="en-US" dirty="0" smtClean="0"/>
              <a:t> </a:t>
            </a:r>
            <a:endParaRPr lang="en-US" dirty="0"/>
          </a:p>
        </p:txBody>
      </p:sp>
      <p:pic>
        <p:nvPicPr>
          <p:cNvPr id="4" name="Picture 3"/>
          <p:cNvPicPr>
            <a:picLocks noChangeAspect="1"/>
          </p:cNvPicPr>
          <p:nvPr/>
        </p:nvPicPr>
        <p:blipFill>
          <a:blip r:embed="rId3"/>
          <a:stretch>
            <a:fillRect/>
          </a:stretch>
        </p:blipFill>
        <p:spPr>
          <a:xfrm>
            <a:off x="6652896" y="125269"/>
            <a:ext cx="5181600" cy="2798235"/>
          </a:xfrm>
          <a:prstGeom prst="rect">
            <a:avLst/>
          </a:prstGeom>
        </p:spPr>
      </p:pic>
    </p:spTree>
    <p:extLst>
      <p:ext uri="{BB962C8B-B14F-4D97-AF65-F5344CB8AC3E}">
        <p14:creationId xmlns:p14="http://schemas.microsoft.com/office/powerpoint/2010/main" val="39675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THE FILLING CURVE IS CREATED</a:t>
            </a:r>
            <a:endParaRPr lang="en-US" dirty="0"/>
          </a:p>
        </p:txBody>
      </p:sp>
      <p:sp>
        <p:nvSpPr>
          <p:cNvPr id="3" name="Content Placeholder 2"/>
          <p:cNvSpPr>
            <a:spLocks noGrp="1"/>
          </p:cNvSpPr>
          <p:nvPr>
            <p:ph idx="1"/>
          </p:nvPr>
        </p:nvSpPr>
        <p:spPr>
          <a:xfrm>
            <a:off x="1951060" y="1622739"/>
            <a:ext cx="7952793" cy="5016798"/>
          </a:xfrm>
        </p:spPr>
        <p:txBody>
          <a:bodyPr>
            <a:normAutofit/>
          </a:bodyPr>
          <a:lstStyle/>
          <a:p>
            <a:r>
              <a:rPr lang="en-US" sz="2400" dirty="0"/>
              <a:t>You start with four dots that would serve as the vertex’s of a square. Then connect the four dots by three lines leaving the bottom of the square open. Then reflect it three times: once next to it to the right facing the open side in the same direction as the first one, once underneath it having the open side facing out to the left, and once reflected from that </a:t>
            </a:r>
            <a:r>
              <a:rPr lang="en-US" sz="2400" dirty="0" smtClean="0"/>
              <a:t>one, </a:t>
            </a:r>
            <a:r>
              <a:rPr lang="en-US" sz="2400" dirty="0"/>
              <a:t>with the open side facing out to the right. Then connect it continuously while leaving the bottom open again. Then do this over and over using the shape that was made by the previous resulting shape of the model.</a:t>
            </a:r>
          </a:p>
          <a:p>
            <a:endParaRPr lang="en-US" dirty="0"/>
          </a:p>
        </p:txBody>
      </p:sp>
      <p:cxnSp>
        <p:nvCxnSpPr>
          <p:cNvPr id="5" name="Straight Connector 4"/>
          <p:cNvCxnSpPr/>
          <p:nvPr/>
        </p:nvCxnSpPr>
        <p:spPr>
          <a:xfrm flipH="1" flipV="1">
            <a:off x="1912424" y="609600"/>
            <a:ext cx="38636" cy="5816958"/>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1951060" y="609600"/>
            <a:ext cx="8068703" cy="0"/>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flipH="1">
            <a:off x="10019763" y="609600"/>
            <a:ext cx="25758" cy="5816958"/>
          </a:xfrm>
          <a:prstGeom prst="line">
            <a:avLst/>
          </a:prstGeom>
          <a:ln w="76200"/>
        </p:spPr>
        <p:style>
          <a:lnRef idx="1">
            <a:schemeClr val="accent2"/>
          </a:lnRef>
          <a:fillRef idx="0">
            <a:schemeClr val="accent2"/>
          </a:fillRef>
          <a:effectRef idx="0">
            <a:schemeClr val="accent2"/>
          </a:effectRef>
          <a:fontRef idx="minor">
            <a:schemeClr val="tx1"/>
          </a:fontRef>
        </p:style>
      </p:cxnSp>
      <p:pic>
        <p:nvPicPr>
          <p:cNvPr id="13" name="Picture 12"/>
          <p:cNvPicPr>
            <a:picLocks noChangeAspect="1"/>
          </p:cNvPicPr>
          <p:nvPr/>
        </p:nvPicPr>
        <p:blipFill rotWithShape="1">
          <a:blip r:embed="rId2"/>
          <a:srcRect l="36744" t="2656" r="37407" b="53554"/>
          <a:stretch/>
        </p:blipFill>
        <p:spPr>
          <a:xfrm rot="5400000">
            <a:off x="10246877" y="648651"/>
            <a:ext cx="1777284" cy="1948176"/>
          </a:xfrm>
          <a:prstGeom prst="rect">
            <a:avLst/>
          </a:prstGeom>
        </p:spPr>
      </p:pic>
      <p:pic>
        <p:nvPicPr>
          <p:cNvPr id="16" name="Picture 15"/>
          <p:cNvPicPr>
            <a:picLocks noChangeAspect="1"/>
          </p:cNvPicPr>
          <p:nvPr/>
        </p:nvPicPr>
        <p:blipFill rotWithShape="1">
          <a:blip r:embed="rId2"/>
          <a:srcRect l="36744" t="2656" r="37407" b="53554"/>
          <a:stretch/>
        </p:blipFill>
        <p:spPr>
          <a:xfrm rot="10800000">
            <a:off x="10246877" y="2543991"/>
            <a:ext cx="1777284" cy="1948176"/>
          </a:xfrm>
          <a:prstGeom prst="rect">
            <a:avLst/>
          </a:prstGeom>
        </p:spPr>
      </p:pic>
      <p:pic>
        <p:nvPicPr>
          <p:cNvPr id="17" name="Picture 16"/>
          <p:cNvPicPr>
            <a:picLocks noChangeAspect="1"/>
          </p:cNvPicPr>
          <p:nvPr/>
        </p:nvPicPr>
        <p:blipFill>
          <a:blip r:embed="rId3"/>
          <a:stretch>
            <a:fillRect/>
          </a:stretch>
        </p:blipFill>
        <p:spPr>
          <a:xfrm rot="16200000">
            <a:off x="10164814" y="4557174"/>
            <a:ext cx="1944793" cy="1780186"/>
          </a:xfrm>
          <a:prstGeom prst="rect">
            <a:avLst/>
          </a:prstGeom>
        </p:spPr>
      </p:pic>
      <p:pic>
        <p:nvPicPr>
          <p:cNvPr id="18" name="Picture 17"/>
          <p:cNvPicPr>
            <a:picLocks noChangeAspect="1"/>
          </p:cNvPicPr>
          <p:nvPr/>
        </p:nvPicPr>
        <p:blipFill rotWithShape="1">
          <a:blip r:embed="rId2"/>
          <a:srcRect l="36744" t="2656" r="37407" b="53554"/>
          <a:stretch/>
        </p:blipFill>
        <p:spPr>
          <a:xfrm rot="5400000">
            <a:off x="69012" y="2425935"/>
            <a:ext cx="1777284" cy="1948176"/>
          </a:xfrm>
          <a:prstGeom prst="rect">
            <a:avLst/>
          </a:prstGeom>
        </p:spPr>
      </p:pic>
      <p:pic>
        <p:nvPicPr>
          <p:cNvPr id="19" name="Picture 18"/>
          <p:cNvPicPr>
            <a:picLocks noChangeAspect="1"/>
          </p:cNvPicPr>
          <p:nvPr/>
        </p:nvPicPr>
        <p:blipFill rotWithShape="1">
          <a:blip r:embed="rId2"/>
          <a:srcRect l="36744" t="2656" r="37407" b="53554"/>
          <a:stretch/>
        </p:blipFill>
        <p:spPr>
          <a:xfrm>
            <a:off x="40035" y="425894"/>
            <a:ext cx="1777284" cy="1948176"/>
          </a:xfrm>
          <a:prstGeom prst="rect">
            <a:avLst/>
          </a:prstGeom>
        </p:spPr>
      </p:pic>
      <p:pic>
        <p:nvPicPr>
          <p:cNvPr id="20" name="Picture 19"/>
          <p:cNvPicPr>
            <a:picLocks noChangeAspect="1"/>
          </p:cNvPicPr>
          <p:nvPr/>
        </p:nvPicPr>
        <p:blipFill rotWithShape="1">
          <a:blip r:embed="rId2"/>
          <a:srcRect l="36744" t="2656" r="37407" b="53554"/>
          <a:stretch/>
        </p:blipFill>
        <p:spPr>
          <a:xfrm rot="16200000">
            <a:off x="46551" y="4384390"/>
            <a:ext cx="1777284" cy="1948176"/>
          </a:xfrm>
          <a:prstGeom prst="rect">
            <a:avLst/>
          </a:prstGeom>
        </p:spPr>
      </p:pic>
    </p:spTree>
    <p:extLst>
      <p:ext uri="{BB962C8B-B14F-4D97-AF65-F5344CB8AC3E}">
        <p14:creationId xmlns:p14="http://schemas.microsoft.com/office/powerpoint/2010/main" val="47899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725" r="1106" b="3852"/>
          <a:stretch/>
        </p:blipFill>
        <p:spPr>
          <a:xfrm>
            <a:off x="1522248" y="0"/>
            <a:ext cx="8400686" cy="6790267"/>
          </a:xfrm>
          <a:prstGeom prst="rect">
            <a:avLst/>
          </a:prstGeom>
        </p:spPr>
      </p:pic>
      <p:sp>
        <p:nvSpPr>
          <p:cNvPr id="3" name="TextBox 2"/>
          <p:cNvSpPr txBox="1"/>
          <p:nvPr/>
        </p:nvSpPr>
        <p:spPr>
          <a:xfrm>
            <a:off x="169333" y="1743838"/>
            <a:ext cx="1352915" cy="2862322"/>
          </a:xfrm>
          <a:prstGeom prst="rect">
            <a:avLst/>
          </a:prstGeom>
          <a:noFill/>
        </p:spPr>
        <p:txBody>
          <a:bodyPr wrap="square" rtlCol="0">
            <a:spAutoFit/>
          </a:bodyPr>
          <a:lstStyle/>
          <a:p>
            <a:r>
              <a:rPr lang="en-US" dirty="0" smtClean="0"/>
              <a:t>Note: as long as its consistent, the open side of the starting square can be on any of the four sides</a:t>
            </a:r>
            <a:endParaRPr lang="en-US" dirty="0"/>
          </a:p>
        </p:txBody>
      </p:sp>
    </p:spTree>
    <p:extLst>
      <p:ext uri="{BB962C8B-B14F-4D97-AF65-F5344CB8AC3E}">
        <p14:creationId xmlns:p14="http://schemas.microsoft.com/office/powerpoint/2010/main" val="72695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Video </a:t>
            </a:r>
            <a:r>
              <a:rPr lang="en-US" dirty="0"/>
              <a:t>S</a:t>
            </a:r>
            <a:r>
              <a:rPr lang="en-US" dirty="0" smtClean="0"/>
              <a:t>howing Example of </a:t>
            </a:r>
            <a:r>
              <a:rPr lang="en-US" dirty="0"/>
              <a:t>S</a:t>
            </a:r>
            <a:r>
              <a:rPr lang="en-US" dirty="0" smtClean="0"/>
              <a:t>pace </a:t>
            </a:r>
            <a:r>
              <a:rPr lang="en-US" dirty="0"/>
              <a:t>F</a:t>
            </a:r>
            <a:r>
              <a:rPr lang="en-US" dirty="0" smtClean="0"/>
              <a:t>illing Curve</a:t>
            </a:r>
            <a:endParaRPr lang="en-US" dirty="0"/>
          </a:p>
        </p:txBody>
      </p:sp>
      <p:sp>
        <p:nvSpPr>
          <p:cNvPr id="3" name="Content Placeholder 2"/>
          <p:cNvSpPr>
            <a:spLocks noGrp="1"/>
          </p:cNvSpPr>
          <p:nvPr>
            <p:ph idx="1"/>
          </p:nvPr>
        </p:nvSpPr>
        <p:spPr>
          <a:xfrm>
            <a:off x="1370807" y="2065867"/>
            <a:ext cx="8761412" cy="3416300"/>
          </a:xfrm>
        </p:spPr>
        <p:txBody>
          <a:bodyPr/>
          <a:lstStyle/>
          <a:p>
            <a:pPr algn="ctr"/>
            <a:r>
              <a:rPr lang="en-US" dirty="0">
                <a:hlinkClick r:id="rId2"/>
              </a:rPr>
              <a:t>https://</a:t>
            </a:r>
            <a:r>
              <a:rPr lang="en-US" dirty="0" smtClean="0">
                <a:hlinkClick r:id="rId2"/>
              </a:rPr>
              <a:t>www.youtube.com/watch?v=dkGJIIdQQI8</a:t>
            </a:r>
            <a:r>
              <a:rPr lang="en-US" dirty="0" smtClean="0"/>
              <a:t> </a:t>
            </a:r>
            <a:endParaRPr lang="en-US" dirty="0"/>
          </a:p>
        </p:txBody>
      </p:sp>
    </p:spTree>
    <p:extLst>
      <p:ext uri="{BB962C8B-B14F-4D97-AF65-F5344CB8AC3E}">
        <p14:creationId xmlns:p14="http://schemas.microsoft.com/office/powerpoint/2010/main" val="354003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create your own!!</a:t>
            </a:r>
            <a:endParaRPr lang="en-US" dirty="0"/>
          </a:p>
        </p:txBody>
      </p:sp>
      <p:sp>
        <p:nvSpPr>
          <p:cNvPr id="3" name="Content Placeholder 2"/>
          <p:cNvSpPr>
            <a:spLocks noGrp="1"/>
          </p:cNvSpPr>
          <p:nvPr>
            <p:ph idx="1"/>
          </p:nvPr>
        </p:nvSpPr>
        <p:spPr>
          <a:xfrm>
            <a:off x="1399654" y="1959555"/>
            <a:ext cx="10054912" cy="3416300"/>
          </a:xfrm>
        </p:spPr>
        <p:txBody>
          <a:bodyPr>
            <a:normAutofit/>
          </a:bodyPr>
          <a:lstStyle/>
          <a:p>
            <a:r>
              <a:rPr lang="en-US" sz="3600" dirty="0" smtClean="0"/>
              <a:t>Please pull out the sheets that we handed out at the beginning of the presentation.</a:t>
            </a:r>
            <a:endParaRPr lang="en-US" sz="3600" dirty="0"/>
          </a:p>
        </p:txBody>
      </p:sp>
    </p:spTree>
    <p:extLst>
      <p:ext uri="{BB962C8B-B14F-4D97-AF65-F5344CB8AC3E}">
        <p14:creationId xmlns:p14="http://schemas.microsoft.com/office/powerpoint/2010/main" val="3955662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1213</TotalTime>
  <Words>574</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David Hilbert’s Space Filling Curve </vt:lpstr>
      <vt:lpstr>Background on David Hilbert</vt:lpstr>
      <vt:lpstr>More background </vt:lpstr>
      <vt:lpstr>What Hilbert accomplished </vt:lpstr>
      <vt:lpstr>THE FILLING CURVE</vt:lpstr>
      <vt:lpstr>HOW THE FILLING CURVE IS CREATED</vt:lpstr>
      <vt:lpstr>PowerPoint Presentation</vt:lpstr>
      <vt:lpstr>Video Showing Example of Space Filling Curve</vt:lpstr>
      <vt:lpstr>Lets create your own!!</vt:lpstr>
      <vt:lpstr>Sources </vt:lpstr>
    </vt:vector>
  </TitlesOfParts>
  <Company>RPCS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Hilbert</dc:title>
  <dc:creator>Bennett, Payton</dc:creator>
  <cp:lastModifiedBy>MacDonald, Bill</cp:lastModifiedBy>
  <cp:revision>12</cp:revision>
  <dcterms:created xsi:type="dcterms:W3CDTF">2015-11-17T00:32:31Z</dcterms:created>
  <dcterms:modified xsi:type="dcterms:W3CDTF">2016-09-07T15:46:35Z</dcterms:modified>
</cp:coreProperties>
</file>