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Oswald" panose="020B0604020202020204" charset="0"/>
      <p:regular r:id="rId13"/>
      <p:bold r:id="rId14"/>
    </p:embeddedFont>
    <p:embeddedFont>
      <p:font typeface="Average" panose="020B0604020202020204" charset="0"/>
      <p:regular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31B8BCC-FD6E-4DD9-BDAA-2FEBFF004CB4}">
  <a:tblStyle styleId="{E31B8BCC-FD6E-4DD9-BDAA-2FEBFF004CB4}"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58" y="31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47996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41375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14" name="Shape 14"/>
          <p:cNvSpPr txBox="1">
            <a:spLocks noGrp="1"/>
          </p:cNvSpPr>
          <p:nvPr>
            <p:ph type="ctrTitle"/>
          </p:nvPr>
        </p:nvSpPr>
        <p:spPr>
          <a:xfrm>
            <a:off x="671257" y="990800"/>
            <a:ext cx="7801500" cy="17301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ubTitle" idx="1"/>
          </p:nvPr>
        </p:nvSpPr>
        <p:spPr>
          <a:xfrm>
            <a:off x="671250" y="3174875"/>
            <a:ext cx="7801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16" name="Shape 16"/>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255275"/>
            <a:ext cx="8520600" cy="18906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200" cy="8610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9" name="Shape 19"/>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8" name="Shape 3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1" name="Shape 4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2" name="Shape 42"/>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3" name="Shape 43"/>
          <p:cNvSpPr txBox="1">
            <a:spLocks noGrp="1"/>
          </p:cNvSpPr>
          <p:nvPr>
            <p:ph type="subTitle" idx="1"/>
          </p:nvPr>
        </p:nvSpPr>
        <p:spPr>
          <a:xfrm>
            <a:off x="265500" y="28452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5" name="Shape 4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a:endParaRPr/>
          </a:p>
        </p:txBody>
      </p:sp>
      <p:sp>
        <p:nvSpPr>
          <p:cNvPr id="48" name="Shape 4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hesapeakebay.net/discover/bayecosystem/dissolvedoxygen" TargetMode="External"/><Relationship Id="rId7" Type="http://schemas.openxmlformats.org/officeDocument/2006/relationships/hyperlink" Target="http://www.michaels.com/surebonder-glue-sticks/M10203515.html"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earthworksrecycling.com/prices/metalsellingprices.html" TargetMode="External"/><Relationship Id="rId5" Type="http://schemas.openxmlformats.org/officeDocument/2006/relationships/hyperlink" Target="http://www.michaels.com/creatology-wood-dowels-0.4375%22/10031027.html#start=416" TargetMode="External"/><Relationship Id="rId4" Type="http://schemas.openxmlformats.org/officeDocument/2006/relationships/hyperlink" Target="http://www.cbf.org/image/fishkill9-2-08-_695x352.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671257" y="990800"/>
            <a:ext cx="7801500" cy="1730100"/>
          </a:xfrm>
          <a:prstGeom prst="rect">
            <a:avLst/>
          </a:prstGeom>
        </p:spPr>
        <p:txBody>
          <a:bodyPr lIns="91425" tIns="91425" rIns="91425" bIns="91425" anchor="b" anchorCtr="0">
            <a:noAutofit/>
          </a:bodyPr>
          <a:lstStyle/>
          <a:p>
            <a:pPr lvl="0">
              <a:spcBef>
                <a:spcPts val="0"/>
              </a:spcBef>
              <a:buNone/>
            </a:pPr>
            <a:r>
              <a:rPr lang="en"/>
              <a:t>Strengthening Sea Life Initiative </a:t>
            </a:r>
          </a:p>
        </p:txBody>
      </p:sp>
      <p:sp>
        <p:nvSpPr>
          <p:cNvPr id="60" name="Shape 60"/>
          <p:cNvSpPr txBox="1">
            <a:spLocks noGrp="1"/>
          </p:cNvSpPr>
          <p:nvPr>
            <p:ph type="subTitle" idx="1"/>
          </p:nvPr>
        </p:nvSpPr>
        <p:spPr>
          <a:xfrm>
            <a:off x="671250" y="3174875"/>
            <a:ext cx="7801500" cy="792600"/>
          </a:xfrm>
          <a:prstGeom prst="rect">
            <a:avLst/>
          </a:prstGeom>
        </p:spPr>
        <p:txBody>
          <a:bodyPr lIns="91425" tIns="91425" rIns="91425" bIns="91425" anchor="t" anchorCtr="0">
            <a:noAutofit/>
          </a:bodyPr>
          <a:lstStyle/>
          <a:p>
            <a:pPr lvl="0">
              <a:spcBef>
                <a:spcPts val="0"/>
              </a:spcBef>
              <a:buNone/>
            </a:pPr>
            <a:r>
              <a:rPr lang="en"/>
              <a:t>Catherine Knipp, Olivia Cohen, Ilana Moffet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Sources</a:t>
            </a:r>
          </a:p>
        </p:txBody>
      </p:sp>
      <p:sp>
        <p:nvSpPr>
          <p:cNvPr id="123" name="Shape 12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u="sng">
                <a:solidFill>
                  <a:schemeClr val="hlink"/>
                </a:solidFill>
                <a:hlinkClick r:id="rId3"/>
              </a:rPr>
              <a:t>http://www.chesapeakebay.net/discover/bayecosystem/dissolvedoxygen</a:t>
            </a:r>
          </a:p>
          <a:p>
            <a:pPr lvl="0">
              <a:spcBef>
                <a:spcPts val="0"/>
              </a:spcBef>
              <a:buNone/>
            </a:pPr>
            <a:r>
              <a:rPr lang="en" u="sng">
                <a:solidFill>
                  <a:schemeClr val="hlink"/>
                </a:solidFill>
                <a:hlinkClick r:id="rId4"/>
              </a:rPr>
              <a:t>http://www.cbf.org/image/fishkill9-2-08-_695x352.jpg</a:t>
            </a:r>
            <a:r>
              <a:rPr lang="en"/>
              <a:t> </a:t>
            </a:r>
          </a:p>
          <a:p>
            <a:pPr lvl="0">
              <a:spcBef>
                <a:spcPts val="0"/>
              </a:spcBef>
              <a:buNone/>
            </a:pPr>
            <a:r>
              <a:rPr lang="en" sz="1200" u="sng">
                <a:solidFill>
                  <a:schemeClr val="accent5"/>
                </a:solidFill>
                <a:hlinkClick r:id="rId5"/>
              </a:rPr>
              <a:t>http://www.michaels.com/creatology-wood-dowels-0.4375%22/10031027.html#start=416</a:t>
            </a:r>
          </a:p>
          <a:p>
            <a:pPr lvl="0" rtl="0">
              <a:lnSpc>
                <a:spcPct val="100000"/>
              </a:lnSpc>
              <a:spcBef>
                <a:spcPts val="0"/>
              </a:spcBef>
              <a:spcAft>
                <a:spcPts val="0"/>
              </a:spcAft>
              <a:buNone/>
            </a:pPr>
            <a:r>
              <a:rPr lang="en" sz="1400" u="sng">
                <a:solidFill>
                  <a:schemeClr val="accent5"/>
                </a:solidFill>
                <a:latin typeface="Arial"/>
                <a:ea typeface="Arial"/>
                <a:cs typeface="Arial"/>
                <a:sym typeface="Arial"/>
                <a:hlinkClick r:id="rId6"/>
              </a:rPr>
              <a:t>http://earthworksrecycling.com/prices/metalsellingprices.html</a:t>
            </a:r>
          </a:p>
          <a:p>
            <a:pPr lvl="0" rtl="0">
              <a:lnSpc>
                <a:spcPct val="100000"/>
              </a:lnSpc>
              <a:spcBef>
                <a:spcPts val="0"/>
              </a:spcBef>
              <a:spcAft>
                <a:spcPts val="0"/>
              </a:spcAft>
              <a:buNone/>
            </a:pPr>
            <a:endParaRPr sz="1200"/>
          </a:p>
          <a:p>
            <a:pPr lvl="0">
              <a:spcBef>
                <a:spcPts val="0"/>
              </a:spcBef>
              <a:buNone/>
            </a:pPr>
            <a:r>
              <a:rPr lang="en" sz="1200" u="sng">
                <a:solidFill>
                  <a:schemeClr val="accent5"/>
                </a:solidFill>
                <a:hlinkClick r:id="rId7"/>
              </a:rPr>
              <a:t>http://www.michaels.com/surebonder-glue-sticks/M10203515.html</a:t>
            </a:r>
          </a:p>
          <a:p>
            <a:pPr lvl="0">
              <a:spcBef>
                <a:spcPts val="0"/>
              </a:spcBef>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232025" y="445025"/>
            <a:ext cx="8520600" cy="572700"/>
          </a:xfrm>
          <a:prstGeom prst="rect">
            <a:avLst/>
          </a:prstGeom>
        </p:spPr>
        <p:txBody>
          <a:bodyPr lIns="91425" tIns="91425" rIns="91425" bIns="91425" anchor="t" anchorCtr="0">
            <a:noAutofit/>
          </a:bodyPr>
          <a:lstStyle/>
          <a:p>
            <a:pPr lvl="0">
              <a:spcBef>
                <a:spcPts val="0"/>
              </a:spcBef>
              <a:buNone/>
            </a:pPr>
            <a:r>
              <a:rPr lang="en"/>
              <a:t>Background Information about Sea Life</a:t>
            </a:r>
          </a:p>
        </p:txBody>
      </p:sp>
      <p:sp>
        <p:nvSpPr>
          <p:cNvPr id="66" name="Shape 66"/>
          <p:cNvSpPr txBox="1">
            <a:spLocks noGrp="1"/>
          </p:cNvSpPr>
          <p:nvPr>
            <p:ph type="body" idx="1"/>
          </p:nvPr>
        </p:nvSpPr>
        <p:spPr>
          <a:xfrm>
            <a:off x="347100" y="1152475"/>
            <a:ext cx="5903700" cy="3416400"/>
          </a:xfrm>
          <a:prstGeom prst="rect">
            <a:avLst/>
          </a:prstGeom>
        </p:spPr>
        <p:txBody>
          <a:bodyPr lIns="91425" tIns="91425" rIns="91425" bIns="91425" anchor="t" anchorCtr="0">
            <a:noAutofit/>
          </a:bodyPr>
          <a:lstStyle/>
          <a:p>
            <a:pPr marL="457200" lvl="0" indent="-228600" rtl="0">
              <a:lnSpc>
                <a:spcPct val="150000"/>
              </a:lnSpc>
              <a:spcBef>
                <a:spcPts val="0"/>
              </a:spcBef>
            </a:pPr>
            <a:r>
              <a:rPr lang="en"/>
              <a:t>Dissolved oxygen is amount of oxygen in water</a:t>
            </a:r>
          </a:p>
          <a:p>
            <a:pPr marL="914400" lvl="1" indent="-228600" rtl="0">
              <a:lnSpc>
                <a:spcPct val="150000"/>
              </a:lnSpc>
              <a:spcBef>
                <a:spcPts val="0"/>
              </a:spcBef>
            </a:pPr>
            <a:r>
              <a:rPr lang="en"/>
              <a:t>Makes it harder for fish to breath through gills</a:t>
            </a:r>
          </a:p>
          <a:p>
            <a:pPr marL="457200" lvl="0" indent="-228600" rtl="0">
              <a:lnSpc>
                <a:spcPct val="150000"/>
              </a:lnSpc>
              <a:spcBef>
                <a:spcPts val="0"/>
              </a:spcBef>
            </a:pPr>
            <a:r>
              <a:rPr lang="en"/>
              <a:t>Causes: temperature, nutrient pollution, flow and shape of Chesapeake Bay</a:t>
            </a:r>
          </a:p>
          <a:p>
            <a:pPr marL="457200" lvl="0" indent="-228600" rtl="0">
              <a:lnSpc>
                <a:spcPct val="150000"/>
              </a:lnSpc>
              <a:spcBef>
                <a:spcPts val="0"/>
              </a:spcBef>
            </a:pPr>
            <a:r>
              <a:rPr lang="en"/>
              <a:t>Areas with less than .2 mg/L are called “dead zones”</a:t>
            </a:r>
          </a:p>
        </p:txBody>
      </p:sp>
      <p:pic>
        <p:nvPicPr>
          <p:cNvPr id="67" name="Shape 67"/>
          <p:cNvPicPr preferRelativeResize="0"/>
          <p:nvPr/>
        </p:nvPicPr>
        <p:blipFill rotWithShape="1">
          <a:blip r:embed="rId3">
            <a:alphaModFix/>
          </a:blip>
          <a:srcRect b="11174"/>
          <a:stretch/>
        </p:blipFill>
        <p:spPr>
          <a:xfrm>
            <a:off x="6197575" y="1017725"/>
            <a:ext cx="2749350" cy="32047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Research Question</a:t>
            </a:r>
          </a:p>
        </p:txBody>
      </p:sp>
      <p:sp>
        <p:nvSpPr>
          <p:cNvPr id="74" name="Shape 7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Char char="-"/>
            </a:pPr>
            <a:r>
              <a:rPr lang="en"/>
              <a:t>How can more oxygen be brought down to lower parts of the sea in order to strengthen sea life?</a:t>
            </a:r>
          </a:p>
          <a:p>
            <a:pPr lvl="0" rtl="0">
              <a:spcBef>
                <a:spcPts val="0"/>
              </a:spcBef>
              <a:buNone/>
            </a:pPr>
            <a:endParaRPr/>
          </a:p>
          <a:p>
            <a:pPr marL="457200" lvl="0" indent="-228600" rtl="0">
              <a:spcBef>
                <a:spcPts val="0"/>
              </a:spcBef>
              <a:buChar char="-"/>
            </a:pPr>
            <a:r>
              <a:rPr lang="en"/>
              <a:t>Why is this important?</a:t>
            </a:r>
          </a:p>
          <a:p>
            <a:pPr marL="914400" lvl="1" indent="-228600" rtl="0">
              <a:spcBef>
                <a:spcPts val="0"/>
              </a:spcBef>
              <a:buChar char="-"/>
            </a:pPr>
            <a:r>
              <a:rPr lang="en"/>
              <a:t>Health of oceans is vital to our lives and ecosystem</a:t>
            </a:r>
          </a:p>
          <a:p>
            <a:pPr marL="914400" lvl="1" indent="-228600" rtl="0">
              <a:spcBef>
                <a:spcPts val="0"/>
              </a:spcBef>
              <a:buChar char="-"/>
            </a:pPr>
            <a:r>
              <a:rPr lang="en"/>
              <a:t>Ocean’s are our largest support systems</a:t>
            </a:r>
          </a:p>
          <a:p>
            <a:pPr marL="914400" lvl="1" indent="-228600" rtl="0">
              <a:spcBef>
                <a:spcPts val="0"/>
              </a:spcBef>
              <a:buChar char="-"/>
            </a:pPr>
            <a:r>
              <a:rPr lang="en"/>
              <a:t>When sea life is dying, it messes up many different cycles </a:t>
            </a:r>
          </a:p>
          <a:p>
            <a:pPr lvl="0" rtl="0">
              <a:spcBef>
                <a:spcPts val="0"/>
              </a:spcBef>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Project Constraints</a:t>
            </a:r>
          </a:p>
        </p:txBody>
      </p:sp>
      <p:sp>
        <p:nvSpPr>
          <p:cNvPr id="80" name="Shape 80"/>
          <p:cNvSpPr txBox="1">
            <a:spLocks noGrp="1"/>
          </p:cNvSpPr>
          <p:nvPr>
            <p:ph type="body" idx="1"/>
          </p:nvPr>
        </p:nvSpPr>
        <p:spPr>
          <a:xfrm>
            <a:off x="311700" y="1152475"/>
            <a:ext cx="8196000" cy="3416400"/>
          </a:xfrm>
          <a:prstGeom prst="rect">
            <a:avLst/>
          </a:prstGeom>
        </p:spPr>
        <p:txBody>
          <a:bodyPr lIns="91425" tIns="91425" rIns="91425" bIns="91425" anchor="t" anchorCtr="0">
            <a:noAutofit/>
          </a:bodyPr>
          <a:lstStyle/>
          <a:p>
            <a:pPr marL="457200" lvl="0" indent="-228600" rtl="0">
              <a:lnSpc>
                <a:spcPct val="150000"/>
              </a:lnSpc>
              <a:spcBef>
                <a:spcPts val="0"/>
              </a:spcBef>
            </a:pPr>
            <a:r>
              <a:rPr lang="en"/>
              <a:t>Following the goal, make a device that circulates and moves oxygen from the top of the water to the bottom</a:t>
            </a:r>
          </a:p>
          <a:p>
            <a:pPr marL="457200" lvl="0" indent="-228600" rtl="0">
              <a:lnSpc>
                <a:spcPct val="150000"/>
              </a:lnSpc>
              <a:spcBef>
                <a:spcPts val="0"/>
              </a:spcBef>
            </a:pPr>
            <a:r>
              <a:rPr lang="en"/>
              <a:t>Spend least amount of money on materials</a:t>
            </a:r>
          </a:p>
          <a:p>
            <a:pPr marL="457200" lvl="0" indent="-228600">
              <a:lnSpc>
                <a:spcPct val="150000"/>
              </a:lnSpc>
              <a:spcBef>
                <a:spcPts val="0"/>
              </a:spcBef>
            </a:pPr>
            <a:r>
              <a:rPr lang="en"/>
              <a:t>Be eco friendly while being efficient</a:t>
            </a:r>
          </a:p>
        </p:txBody>
      </p:sp>
      <p:pic>
        <p:nvPicPr>
          <p:cNvPr id="81" name="Shape 81" descr="IMG_5500.jpg"/>
          <p:cNvPicPr preferRelativeResize="0"/>
          <p:nvPr/>
        </p:nvPicPr>
        <p:blipFill>
          <a:blip r:embed="rId3">
            <a:alphaModFix/>
          </a:blip>
          <a:stretch>
            <a:fillRect/>
          </a:stretch>
        </p:blipFill>
        <p:spPr>
          <a:xfrm>
            <a:off x="5265600" y="2018475"/>
            <a:ext cx="3566699" cy="26750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Summary and Explanation of Cost Analysis</a:t>
            </a:r>
          </a:p>
        </p:txBody>
      </p:sp>
      <p:graphicFrame>
        <p:nvGraphicFramePr>
          <p:cNvPr id="87" name="Shape 87"/>
          <p:cNvGraphicFramePr/>
          <p:nvPr/>
        </p:nvGraphicFramePr>
        <p:xfrm>
          <a:off x="764500" y="1017725"/>
          <a:ext cx="3000000" cy="3000000"/>
        </p:xfrm>
        <a:graphic>
          <a:graphicData uri="http://schemas.openxmlformats.org/drawingml/2006/table">
            <a:tbl>
              <a:tblPr>
                <a:noFill/>
                <a:tableStyleId>{E31B8BCC-FD6E-4DD9-BDAA-2FEBFF004CB4}</a:tableStyleId>
              </a:tblPr>
              <a:tblGrid>
                <a:gridCol w="2003275">
                  <a:extLst>
                    <a:ext uri="{9D8B030D-6E8A-4147-A177-3AD203B41FA5}">
                      <a16:colId xmlns:a16="http://schemas.microsoft.com/office/drawing/2014/main" val="20000"/>
                    </a:ext>
                  </a:extLst>
                </a:gridCol>
                <a:gridCol w="2003275">
                  <a:extLst>
                    <a:ext uri="{9D8B030D-6E8A-4147-A177-3AD203B41FA5}">
                      <a16:colId xmlns:a16="http://schemas.microsoft.com/office/drawing/2014/main" val="20001"/>
                    </a:ext>
                  </a:extLst>
                </a:gridCol>
              </a:tblGrid>
              <a:tr h="494350">
                <a:tc>
                  <a:txBody>
                    <a:bodyPr/>
                    <a:lstStyle/>
                    <a:p>
                      <a:pPr lvl="0">
                        <a:spcBef>
                          <a:spcPts val="0"/>
                        </a:spcBef>
                        <a:buNone/>
                      </a:pPr>
                      <a:r>
                        <a:rPr lang="en" b="1">
                          <a:solidFill>
                            <a:srgbClr val="FFFFFF"/>
                          </a:solidFill>
                        </a:rPr>
                        <a:t>Material</a:t>
                      </a:r>
                    </a:p>
                  </a:txBody>
                  <a:tcPr marL="91425" marR="91425" marT="91425" marB="91425"/>
                </a:tc>
                <a:tc>
                  <a:txBody>
                    <a:bodyPr/>
                    <a:lstStyle/>
                    <a:p>
                      <a:pPr lvl="0">
                        <a:spcBef>
                          <a:spcPts val="0"/>
                        </a:spcBef>
                        <a:buNone/>
                      </a:pPr>
                      <a:r>
                        <a:rPr lang="en" b="1">
                          <a:solidFill>
                            <a:srgbClr val="FFFFFF"/>
                          </a:solidFill>
                        </a:rPr>
                        <a:t>Cost</a:t>
                      </a:r>
                    </a:p>
                  </a:txBody>
                  <a:tcPr marL="91425" marR="91425" marT="91425" marB="91425"/>
                </a:tc>
                <a:extLst>
                  <a:ext uri="{0D108BD9-81ED-4DB2-BD59-A6C34878D82A}">
                    <a16:rowId xmlns:a16="http://schemas.microsoft.com/office/drawing/2014/main" val="10000"/>
                  </a:ext>
                </a:extLst>
              </a:tr>
              <a:tr h="409875">
                <a:tc>
                  <a:txBody>
                    <a:bodyPr/>
                    <a:lstStyle/>
                    <a:p>
                      <a:pPr lvl="0">
                        <a:spcBef>
                          <a:spcPts val="0"/>
                        </a:spcBef>
                        <a:buNone/>
                      </a:pPr>
                      <a:r>
                        <a:rPr lang="en">
                          <a:solidFill>
                            <a:srgbClr val="FFFFFF"/>
                          </a:solidFill>
                        </a:rPr>
                        <a:t>Wooden rod (axle)</a:t>
                      </a:r>
                    </a:p>
                  </a:txBody>
                  <a:tcPr marL="91425" marR="91425" marT="91425" marB="91425"/>
                </a:tc>
                <a:tc>
                  <a:txBody>
                    <a:bodyPr/>
                    <a:lstStyle/>
                    <a:p>
                      <a:pPr lvl="0">
                        <a:spcBef>
                          <a:spcPts val="0"/>
                        </a:spcBef>
                        <a:buNone/>
                      </a:pPr>
                      <a:r>
                        <a:rPr lang="en">
                          <a:solidFill>
                            <a:srgbClr val="FFFFFF"/>
                          </a:solidFill>
                        </a:rPr>
                        <a:t>$2.99</a:t>
                      </a:r>
                    </a:p>
                  </a:txBody>
                  <a:tcPr marL="91425" marR="91425" marT="91425" marB="91425"/>
                </a:tc>
                <a:extLst>
                  <a:ext uri="{0D108BD9-81ED-4DB2-BD59-A6C34878D82A}">
                    <a16:rowId xmlns:a16="http://schemas.microsoft.com/office/drawing/2014/main" val="10001"/>
                  </a:ext>
                </a:extLst>
              </a:tr>
              <a:tr h="409875">
                <a:tc>
                  <a:txBody>
                    <a:bodyPr/>
                    <a:lstStyle/>
                    <a:p>
                      <a:pPr lvl="0">
                        <a:spcBef>
                          <a:spcPts val="0"/>
                        </a:spcBef>
                        <a:buNone/>
                      </a:pPr>
                      <a:r>
                        <a:rPr lang="en">
                          <a:solidFill>
                            <a:srgbClr val="FFFFFF"/>
                          </a:solidFill>
                        </a:rPr>
                        <a:t>Glue sticks (20)</a:t>
                      </a:r>
                    </a:p>
                  </a:txBody>
                  <a:tcPr marL="91425" marR="91425" marT="91425" marB="91425"/>
                </a:tc>
                <a:tc>
                  <a:txBody>
                    <a:bodyPr/>
                    <a:lstStyle/>
                    <a:p>
                      <a:pPr lvl="0">
                        <a:spcBef>
                          <a:spcPts val="0"/>
                        </a:spcBef>
                        <a:buNone/>
                      </a:pPr>
                      <a:r>
                        <a:rPr lang="en">
                          <a:solidFill>
                            <a:srgbClr val="FFFFFF"/>
                          </a:solidFill>
                        </a:rPr>
                        <a:t>$7.98</a:t>
                      </a:r>
                    </a:p>
                  </a:txBody>
                  <a:tcPr marL="91425" marR="91425" marT="91425" marB="91425"/>
                </a:tc>
                <a:extLst>
                  <a:ext uri="{0D108BD9-81ED-4DB2-BD59-A6C34878D82A}">
                    <a16:rowId xmlns:a16="http://schemas.microsoft.com/office/drawing/2014/main" val="10002"/>
                  </a:ext>
                </a:extLst>
              </a:tr>
              <a:tr h="409875">
                <a:tc>
                  <a:txBody>
                    <a:bodyPr/>
                    <a:lstStyle/>
                    <a:p>
                      <a:pPr lvl="0">
                        <a:spcBef>
                          <a:spcPts val="0"/>
                        </a:spcBef>
                        <a:buNone/>
                      </a:pPr>
                      <a:r>
                        <a:rPr lang="en" b="1">
                          <a:solidFill>
                            <a:srgbClr val="FFFFFF"/>
                          </a:solidFill>
                        </a:rPr>
                        <a:t>Soda can and bottles</a:t>
                      </a:r>
                    </a:p>
                  </a:txBody>
                  <a:tcPr marL="91425" marR="91425" marT="91425" marB="91425"/>
                </a:tc>
                <a:tc>
                  <a:txBody>
                    <a:bodyPr/>
                    <a:lstStyle/>
                    <a:p>
                      <a:pPr lvl="0">
                        <a:spcBef>
                          <a:spcPts val="0"/>
                        </a:spcBef>
                        <a:buNone/>
                      </a:pPr>
                      <a:r>
                        <a:rPr lang="en" b="1">
                          <a:solidFill>
                            <a:srgbClr val="FFFFFF"/>
                          </a:solidFill>
                        </a:rPr>
                        <a:t>$0.00</a:t>
                      </a:r>
                    </a:p>
                  </a:txBody>
                  <a:tcPr marL="91425" marR="91425" marT="91425" marB="91425"/>
                </a:tc>
                <a:extLst>
                  <a:ext uri="{0D108BD9-81ED-4DB2-BD59-A6C34878D82A}">
                    <a16:rowId xmlns:a16="http://schemas.microsoft.com/office/drawing/2014/main" val="10003"/>
                  </a:ext>
                </a:extLst>
              </a:tr>
              <a:tr h="0">
                <a:tc>
                  <a:txBody>
                    <a:bodyPr/>
                    <a:lstStyle/>
                    <a:p>
                      <a:pPr lvl="0">
                        <a:spcBef>
                          <a:spcPts val="0"/>
                        </a:spcBef>
                        <a:buNone/>
                      </a:pPr>
                      <a:r>
                        <a:rPr lang="en">
                          <a:solidFill>
                            <a:srgbClr val="FFFFFF"/>
                          </a:solidFill>
                        </a:rPr>
                        <a:t>Total Cost</a:t>
                      </a:r>
                    </a:p>
                  </a:txBody>
                  <a:tcPr marL="91425" marR="91425" marT="91425" marB="91425"/>
                </a:tc>
                <a:tc>
                  <a:txBody>
                    <a:bodyPr/>
                    <a:lstStyle/>
                    <a:p>
                      <a:pPr lvl="0">
                        <a:spcBef>
                          <a:spcPts val="0"/>
                        </a:spcBef>
                        <a:buNone/>
                      </a:pPr>
                      <a:r>
                        <a:rPr lang="en">
                          <a:solidFill>
                            <a:srgbClr val="FFFFFF"/>
                          </a:solidFill>
                        </a:rPr>
                        <a:t>$10.97</a:t>
                      </a:r>
                    </a:p>
                  </a:txBody>
                  <a:tcPr marL="91425" marR="91425" marT="91425" marB="91425"/>
                </a:tc>
                <a:extLst>
                  <a:ext uri="{0D108BD9-81ED-4DB2-BD59-A6C34878D82A}">
                    <a16:rowId xmlns:a16="http://schemas.microsoft.com/office/drawing/2014/main" val="10004"/>
                  </a:ext>
                </a:extLst>
              </a:tr>
            </a:tbl>
          </a:graphicData>
        </a:graphic>
      </p:graphicFrame>
      <p:sp>
        <p:nvSpPr>
          <p:cNvPr id="88" name="Shape 88"/>
          <p:cNvSpPr txBox="1"/>
          <p:nvPr/>
        </p:nvSpPr>
        <p:spPr>
          <a:xfrm>
            <a:off x="5635375" y="1112125"/>
            <a:ext cx="2962200" cy="2438100"/>
          </a:xfrm>
          <a:prstGeom prst="rect">
            <a:avLst/>
          </a:prstGeom>
          <a:noFill/>
          <a:ln>
            <a:noFill/>
          </a:ln>
        </p:spPr>
        <p:txBody>
          <a:bodyPr lIns="91425" tIns="91425" rIns="91425" bIns="91425" anchor="t" anchorCtr="0">
            <a:noAutofit/>
          </a:bodyPr>
          <a:lstStyle/>
          <a:p>
            <a:pPr marL="457200" lvl="0" indent="-342900" rtl="0">
              <a:lnSpc>
                <a:spcPct val="115000"/>
              </a:lnSpc>
              <a:spcBef>
                <a:spcPts val="0"/>
              </a:spcBef>
              <a:spcAft>
                <a:spcPts val="1600"/>
              </a:spcAft>
              <a:buClr>
                <a:schemeClr val="accent3"/>
              </a:buClr>
              <a:buSzPct val="100000"/>
              <a:buFont typeface="Average"/>
              <a:buChar char="-"/>
            </a:pPr>
            <a:r>
              <a:rPr lang="en" sz="1800">
                <a:solidFill>
                  <a:schemeClr val="accent3"/>
                </a:solidFill>
                <a:latin typeface="Average"/>
                <a:ea typeface="Average"/>
                <a:cs typeface="Average"/>
                <a:sym typeface="Average"/>
              </a:rPr>
              <a:t>Low cost due to recycled materials </a:t>
            </a:r>
          </a:p>
          <a:p>
            <a:pPr marL="457200" lvl="0" indent="-342900" rtl="0">
              <a:lnSpc>
                <a:spcPct val="115000"/>
              </a:lnSpc>
              <a:spcBef>
                <a:spcPts val="0"/>
              </a:spcBef>
              <a:spcAft>
                <a:spcPts val="1600"/>
              </a:spcAft>
              <a:buClr>
                <a:schemeClr val="accent3"/>
              </a:buClr>
              <a:buSzPct val="100000"/>
              <a:buFont typeface="Average"/>
              <a:buChar char="-"/>
            </a:pPr>
            <a:r>
              <a:rPr lang="en" sz="1800">
                <a:solidFill>
                  <a:schemeClr val="accent3"/>
                </a:solidFill>
                <a:latin typeface="Average"/>
                <a:ea typeface="Average"/>
                <a:cs typeface="Average"/>
                <a:sym typeface="Average"/>
              </a:rPr>
              <a:t>These costs will change for real thing</a:t>
            </a:r>
          </a:p>
        </p:txBody>
      </p:sp>
      <p:sp>
        <p:nvSpPr>
          <p:cNvPr id="89" name="Shape 89"/>
          <p:cNvSpPr txBox="1"/>
          <p:nvPr/>
        </p:nvSpPr>
        <p:spPr>
          <a:xfrm>
            <a:off x="1783425" y="3670700"/>
            <a:ext cx="3594000" cy="419100"/>
          </a:xfrm>
          <a:prstGeom prst="rect">
            <a:avLst/>
          </a:prstGeom>
          <a:noFill/>
          <a:ln>
            <a:noFill/>
          </a:ln>
        </p:spPr>
        <p:txBody>
          <a:bodyPr lIns="91425" tIns="91425" rIns="91425" bIns="91425" anchor="t" anchorCtr="0">
            <a:noAutofit/>
          </a:bodyPr>
          <a:lstStyle/>
          <a:p>
            <a:pPr lvl="0">
              <a:spcBef>
                <a:spcPts val="0"/>
              </a:spcBef>
              <a:buNone/>
            </a:pPr>
            <a:r>
              <a:rPr lang="en">
                <a:solidFill>
                  <a:srgbClr val="FFFFFF"/>
                </a:solidFill>
              </a:rPr>
              <a:t>Cost Analysis for Bulk Recycled Materials:</a:t>
            </a:r>
          </a:p>
          <a:p>
            <a:pPr lvl="0">
              <a:spcBef>
                <a:spcPts val="0"/>
              </a:spcBef>
              <a:buNone/>
            </a:pPr>
            <a:r>
              <a:rPr lang="en"/>
              <a:t>	</a:t>
            </a:r>
          </a:p>
        </p:txBody>
      </p:sp>
      <p:graphicFrame>
        <p:nvGraphicFramePr>
          <p:cNvPr id="90" name="Shape 90"/>
          <p:cNvGraphicFramePr/>
          <p:nvPr/>
        </p:nvGraphicFramePr>
        <p:xfrm>
          <a:off x="5626550" y="3007850"/>
          <a:ext cx="3000000" cy="3000000"/>
        </p:xfrm>
        <a:graphic>
          <a:graphicData uri="http://schemas.openxmlformats.org/drawingml/2006/table">
            <a:tbl>
              <a:tblPr>
                <a:noFill/>
                <a:tableStyleId>{E31B8BCC-FD6E-4DD9-BDAA-2FEBFF004CB4}</a:tableStyleId>
              </a:tblPr>
              <a:tblGrid>
                <a:gridCol w="1602875">
                  <a:extLst>
                    <a:ext uri="{9D8B030D-6E8A-4147-A177-3AD203B41FA5}">
                      <a16:colId xmlns:a16="http://schemas.microsoft.com/office/drawing/2014/main" val="20000"/>
                    </a:ext>
                  </a:extLst>
                </a:gridCol>
                <a:gridCol w="1602875">
                  <a:extLst>
                    <a:ext uri="{9D8B030D-6E8A-4147-A177-3AD203B41FA5}">
                      <a16:colId xmlns:a16="http://schemas.microsoft.com/office/drawing/2014/main" val="20001"/>
                    </a:ext>
                  </a:extLst>
                </a:gridCol>
              </a:tblGrid>
              <a:tr h="480125">
                <a:tc>
                  <a:txBody>
                    <a:bodyPr/>
                    <a:lstStyle/>
                    <a:p>
                      <a:pPr lvl="0">
                        <a:spcBef>
                          <a:spcPts val="0"/>
                        </a:spcBef>
                        <a:buNone/>
                      </a:pPr>
                      <a:r>
                        <a:rPr lang="en" b="1">
                          <a:solidFill>
                            <a:srgbClr val="FFFFFF"/>
                          </a:solidFill>
                        </a:rPr>
                        <a:t>Material</a:t>
                      </a:r>
                    </a:p>
                  </a:txBody>
                  <a:tcPr marL="91425" marR="91425" marT="91425" marB="91425"/>
                </a:tc>
                <a:tc>
                  <a:txBody>
                    <a:bodyPr/>
                    <a:lstStyle/>
                    <a:p>
                      <a:pPr lvl="0">
                        <a:spcBef>
                          <a:spcPts val="0"/>
                        </a:spcBef>
                        <a:buNone/>
                      </a:pPr>
                      <a:r>
                        <a:rPr lang="en" b="1">
                          <a:solidFill>
                            <a:srgbClr val="FFFFFF"/>
                          </a:solidFill>
                        </a:rPr>
                        <a:t>Cost</a:t>
                      </a:r>
                    </a:p>
                  </a:txBody>
                  <a:tcPr marL="91425" marR="91425" marT="91425" marB="91425"/>
                </a:tc>
                <a:extLst>
                  <a:ext uri="{0D108BD9-81ED-4DB2-BD59-A6C34878D82A}">
                    <a16:rowId xmlns:a16="http://schemas.microsoft.com/office/drawing/2014/main" val="10000"/>
                  </a:ext>
                </a:extLst>
              </a:tr>
              <a:tr h="480125">
                <a:tc>
                  <a:txBody>
                    <a:bodyPr/>
                    <a:lstStyle/>
                    <a:p>
                      <a:pPr lvl="0">
                        <a:spcBef>
                          <a:spcPts val="0"/>
                        </a:spcBef>
                        <a:buNone/>
                      </a:pPr>
                      <a:r>
                        <a:rPr lang="en">
                          <a:solidFill>
                            <a:srgbClr val="FFFFFF"/>
                          </a:solidFill>
                        </a:rPr>
                        <a:t>Aluminum</a:t>
                      </a:r>
                    </a:p>
                  </a:txBody>
                  <a:tcPr marL="91425" marR="91425" marT="91425" marB="91425"/>
                </a:tc>
                <a:tc>
                  <a:txBody>
                    <a:bodyPr/>
                    <a:lstStyle/>
                    <a:p>
                      <a:pPr lvl="0">
                        <a:spcBef>
                          <a:spcPts val="0"/>
                        </a:spcBef>
                        <a:buNone/>
                      </a:pPr>
                      <a:r>
                        <a:rPr lang="en">
                          <a:solidFill>
                            <a:srgbClr val="FFFFFF"/>
                          </a:solidFill>
                        </a:rPr>
                        <a:t>$1.50 per pound</a:t>
                      </a:r>
                    </a:p>
                  </a:txBody>
                  <a:tcPr marL="91425" marR="91425" marT="91425" marB="91425"/>
                </a:tc>
                <a:extLst>
                  <a:ext uri="{0D108BD9-81ED-4DB2-BD59-A6C34878D82A}">
                    <a16:rowId xmlns:a16="http://schemas.microsoft.com/office/drawing/2014/main" val="10001"/>
                  </a:ext>
                </a:extLst>
              </a:tr>
              <a:tr h="480125">
                <a:tc>
                  <a:txBody>
                    <a:bodyPr/>
                    <a:lstStyle/>
                    <a:p>
                      <a:pPr lvl="0">
                        <a:spcBef>
                          <a:spcPts val="0"/>
                        </a:spcBef>
                        <a:buNone/>
                      </a:pPr>
                      <a:r>
                        <a:rPr lang="en">
                          <a:solidFill>
                            <a:srgbClr val="FFFFFF"/>
                          </a:solidFill>
                        </a:rPr>
                        <a:t>Wood rod</a:t>
                      </a:r>
                    </a:p>
                  </a:txBody>
                  <a:tcPr marL="91425" marR="91425" marT="91425" marB="91425"/>
                </a:tc>
                <a:tc>
                  <a:txBody>
                    <a:bodyPr/>
                    <a:lstStyle/>
                    <a:p>
                      <a:pPr lvl="0">
                        <a:spcBef>
                          <a:spcPts val="0"/>
                        </a:spcBef>
                        <a:buNone/>
                      </a:pPr>
                      <a:r>
                        <a:rPr lang="en">
                          <a:solidFill>
                            <a:srgbClr val="FFFFFF"/>
                          </a:solidFill>
                        </a:rPr>
                        <a:t>$2.70 per 72 inches</a:t>
                      </a:r>
                    </a:p>
                  </a:txBody>
                  <a:tcPr marL="91425" marR="91425" marT="91425" marB="91425"/>
                </a:tc>
                <a:extLst>
                  <a:ext uri="{0D108BD9-81ED-4DB2-BD59-A6C34878D82A}">
                    <a16:rowId xmlns:a16="http://schemas.microsoft.com/office/drawing/2014/main" val="10002"/>
                  </a:ext>
                </a:extLst>
              </a:tr>
              <a:tr h="480125">
                <a:tc>
                  <a:txBody>
                    <a:bodyPr/>
                    <a:lstStyle/>
                    <a:p>
                      <a:pPr lvl="0">
                        <a:spcBef>
                          <a:spcPts val="0"/>
                        </a:spcBef>
                        <a:buNone/>
                      </a:pPr>
                      <a:r>
                        <a:rPr lang="en">
                          <a:solidFill>
                            <a:srgbClr val="FFFFFF"/>
                          </a:solidFill>
                        </a:rPr>
                        <a:t>Plastic Bottle</a:t>
                      </a:r>
                    </a:p>
                  </a:txBody>
                  <a:tcPr marL="91425" marR="91425" marT="91425" marB="91425"/>
                </a:tc>
                <a:tc>
                  <a:txBody>
                    <a:bodyPr/>
                    <a:lstStyle/>
                    <a:p>
                      <a:pPr lvl="0">
                        <a:spcBef>
                          <a:spcPts val="0"/>
                        </a:spcBef>
                        <a:buNone/>
                      </a:pPr>
                      <a:r>
                        <a:rPr lang="en">
                          <a:solidFill>
                            <a:srgbClr val="FFFFFF"/>
                          </a:solidFill>
                        </a:rPr>
                        <a:t>$2.50 per pound</a:t>
                      </a: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 Design </a:t>
            </a:r>
          </a:p>
        </p:txBody>
      </p:sp>
      <p:sp>
        <p:nvSpPr>
          <p:cNvPr id="96" name="Shape 96"/>
          <p:cNvSpPr txBox="1"/>
          <p:nvPr/>
        </p:nvSpPr>
        <p:spPr>
          <a:xfrm>
            <a:off x="4114600" y="953600"/>
            <a:ext cx="4366500" cy="3782700"/>
          </a:xfrm>
          <a:prstGeom prst="rect">
            <a:avLst/>
          </a:prstGeom>
          <a:noFill/>
          <a:ln>
            <a:noFill/>
          </a:ln>
        </p:spPr>
        <p:txBody>
          <a:bodyPr lIns="91425" tIns="91425" rIns="91425" bIns="91425" anchor="t" anchorCtr="0">
            <a:noAutofit/>
          </a:bodyPr>
          <a:lstStyle/>
          <a:p>
            <a:pPr lvl="0">
              <a:spcBef>
                <a:spcPts val="0"/>
              </a:spcBef>
              <a:buNone/>
            </a:pPr>
            <a:r>
              <a:rPr lang="en">
                <a:solidFill>
                  <a:srgbClr val="FFFFFF"/>
                </a:solidFill>
              </a:rPr>
              <a:t>Dimensions of Wheel:</a:t>
            </a:r>
          </a:p>
          <a:p>
            <a:pPr marL="457200" lvl="0" indent="-228600" rtl="0">
              <a:spcBef>
                <a:spcPts val="0"/>
              </a:spcBef>
              <a:buClr>
                <a:srgbClr val="FFFFFF"/>
              </a:buClr>
              <a:buChar char="-"/>
            </a:pPr>
            <a:r>
              <a:rPr lang="en">
                <a:solidFill>
                  <a:srgbClr val="FFFFFF"/>
                </a:solidFill>
              </a:rPr>
              <a:t>Soda can paddles - all about 6.6cm X 12.2 cm</a:t>
            </a:r>
          </a:p>
          <a:p>
            <a:pPr marL="457200" lvl="0" indent="-228600" rtl="0">
              <a:spcBef>
                <a:spcPts val="0"/>
              </a:spcBef>
              <a:buClr>
                <a:srgbClr val="FFFFFF"/>
              </a:buClr>
              <a:buChar char="-"/>
            </a:pPr>
            <a:r>
              <a:rPr lang="en">
                <a:solidFill>
                  <a:srgbClr val="FFFFFF"/>
                </a:solidFill>
              </a:rPr>
              <a:t>Soda bottle - 1 L 30.48 in X 8.89 cm</a:t>
            </a:r>
          </a:p>
          <a:p>
            <a:pPr marL="457200" lvl="0" indent="-228600" rtl="0">
              <a:spcBef>
                <a:spcPts val="0"/>
              </a:spcBef>
              <a:buClr>
                <a:srgbClr val="FFFFFF"/>
              </a:buClr>
              <a:buChar char="-"/>
            </a:pPr>
            <a:r>
              <a:rPr lang="en">
                <a:solidFill>
                  <a:srgbClr val="FFFFFF"/>
                </a:solidFill>
              </a:rPr>
              <a:t>Wooden rod - 1.5 cm X 45.5 cm</a:t>
            </a:r>
          </a:p>
          <a:p>
            <a:pPr lvl="0" rtl="0">
              <a:spcBef>
                <a:spcPts val="0"/>
              </a:spcBef>
              <a:buNone/>
            </a:pPr>
            <a:endParaRPr>
              <a:solidFill>
                <a:srgbClr val="FFFFFF"/>
              </a:solidFill>
            </a:endParaRPr>
          </a:p>
          <a:p>
            <a:pPr lvl="0" rtl="0">
              <a:spcBef>
                <a:spcPts val="0"/>
              </a:spcBef>
              <a:buNone/>
            </a:pPr>
            <a:r>
              <a:rPr lang="en">
                <a:solidFill>
                  <a:srgbClr val="FFFFFF"/>
                </a:solidFill>
              </a:rPr>
              <a:t>About Design: </a:t>
            </a:r>
          </a:p>
          <a:p>
            <a:pPr marL="457200" lvl="0" indent="-228600" rtl="0">
              <a:spcBef>
                <a:spcPts val="0"/>
              </a:spcBef>
              <a:buClr>
                <a:srgbClr val="FFFFFF"/>
              </a:buClr>
              <a:buChar char="-"/>
            </a:pPr>
            <a:r>
              <a:rPr lang="en">
                <a:solidFill>
                  <a:srgbClr val="FFFFFF"/>
                </a:solidFill>
              </a:rPr>
              <a:t>Changed the soda cans from scoops to flat paddles</a:t>
            </a:r>
          </a:p>
          <a:p>
            <a:pPr marL="457200" lvl="0" indent="-228600" rtl="0">
              <a:spcBef>
                <a:spcPts val="0"/>
              </a:spcBef>
              <a:buClr>
                <a:srgbClr val="FFFFFF"/>
              </a:buClr>
              <a:buChar char="-"/>
            </a:pPr>
            <a:r>
              <a:rPr lang="en">
                <a:solidFill>
                  <a:srgbClr val="FFFFFF"/>
                </a:solidFill>
              </a:rPr>
              <a:t>Hole in bottom and top of soda bottle for wooden rod</a:t>
            </a:r>
          </a:p>
          <a:p>
            <a:pPr marL="457200" lvl="0" indent="-228600" rtl="0">
              <a:spcBef>
                <a:spcPts val="0"/>
              </a:spcBef>
              <a:buClr>
                <a:srgbClr val="FFFFFF"/>
              </a:buClr>
              <a:buChar char="-"/>
            </a:pPr>
            <a:r>
              <a:rPr lang="en">
                <a:solidFill>
                  <a:srgbClr val="FFFFFF"/>
                </a:solidFill>
              </a:rPr>
              <a:t>9 can paddles placed 4.3 cm apart </a:t>
            </a:r>
          </a:p>
          <a:p>
            <a:pPr marL="457200" lvl="0" indent="-228600" rtl="0">
              <a:spcBef>
                <a:spcPts val="0"/>
              </a:spcBef>
              <a:buClr>
                <a:srgbClr val="FFFFFF"/>
              </a:buClr>
              <a:buChar char="-"/>
            </a:pPr>
            <a:r>
              <a:rPr lang="en">
                <a:solidFill>
                  <a:srgbClr val="FFFFFF"/>
                </a:solidFill>
              </a:rPr>
              <a:t>After testing, removed 5 cans and punched holes in remaining paddles </a:t>
            </a:r>
          </a:p>
        </p:txBody>
      </p:sp>
      <p:pic>
        <p:nvPicPr>
          <p:cNvPr id="97" name="Shape 97"/>
          <p:cNvPicPr preferRelativeResize="0"/>
          <p:nvPr/>
        </p:nvPicPr>
        <p:blipFill>
          <a:blip r:embed="rId3">
            <a:alphaModFix/>
          </a:blip>
          <a:stretch>
            <a:fillRect/>
          </a:stretch>
        </p:blipFill>
        <p:spPr>
          <a:xfrm>
            <a:off x="311687" y="1224687"/>
            <a:ext cx="3552825" cy="2867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 Testing Set-Up</a:t>
            </a:r>
          </a:p>
        </p:txBody>
      </p:sp>
      <p:pic>
        <p:nvPicPr>
          <p:cNvPr id="103" name="Shape 103"/>
          <p:cNvPicPr preferRelativeResize="0"/>
          <p:nvPr/>
        </p:nvPicPr>
        <p:blipFill>
          <a:blip r:embed="rId3">
            <a:alphaModFix/>
          </a:blip>
          <a:stretch>
            <a:fillRect/>
          </a:stretch>
        </p:blipFill>
        <p:spPr>
          <a:xfrm>
            <a:off x="6129325" y="665575"/>
            <a:ext cx="2528747" cy="3371671"/>
          </a:xfrm>
          <a:prstGeom prst="rect">
            <a:avLst/>
          </a:prstGeom>
          <a:noFill/>
          <a:ln>
            <a:noFill/>
          </a:ln>
        </p:spPr>
      </p:pic>
      <p:sp>
        <p:nvSpPr>
          <p:cNvPr id="104" name="Shape 104"/>
          <p:cNvSpPr txBox="1"/>
          <p:nvPr/>
        </p:nvSpPr>
        <p:spPr>
          <a:xfrm>
            <a:off x="3589825" y="300625"/>
            <a:ext cx="2419800" cy="2868600"/>
          </a:xfrm>
          <a:prstGeom prst="rect">
            <a:avLst/>
          </a:prstGeom>
          <a:noFill/>
          <a:ln>
            <a:noFill/>
          </a:ln>
        </p:spPr>
        <p:txBody>
          <a:bodyPr lIns="91425" tIns="91425" rIns="91425" bIns="91425" anchor="t" anchorCtr="0">
            <a:noAutofit/>
          </a:bodyPr>
          <a:lstStyle/>
          <a:p>
            <a:pPr marL="457200" lvl="0" indent="-228600" rtl="0">
              <a:lnSpc>
                <a:spcPct val="115000"/>
              </a:lnSpc>
              <a:spcBef>
                <a:spcPts val="0"/>
              </a:spcBef>
              <a:buClr>
                <a:srgbClr val="FFFFFF"/>
              </a:buClr>
              <a:buChar char="●"/>
            </a:pPr>
            <a:r>
              <a:rPr lang="en">
                <a:solidFill>
                  <a:srgbClr val="FFFFFF"/>
                </a:solidFill>
              </a:rPr>
              <a:t>Fill bucket with water and rest wheel on top so that the bottom half is in the water and the other half can pick up air and turn</a:t>
            </a:r>
          </a:p>
          <a:p>
            <a:pPr marL="457200" lvl="0" indent="-228600" rtl="0">
              <a:lnSpc>
                <a:spcPct val="115000"/>
              </a:lnSpc>
              <a:spcBef>
                <a:spcPts val="0"/>
              </a:spcBef>
              <a:buClr>
                <a:srgbClr val="FFFFFF"/>
              </a:buClr>
              <a:buChar char="●"/>
            </a:pPr>
            <a:r>
              <a:rPr lang="en">
                <a:solidFill>
                  <a:srgbClr val="FFFFFF"/>
                </a:solidFill>
              </a:rPr>
              <a:t>Once the bucket is filled and the wheel has turned for 2 minutes, use the dissolved oxygen kit to check for oxygen at the bottom of the water</a:t>
            </a:r>
          </a:p>
          <a:p>
            <a:pPr marL="457200" lvl="0" indent="-228600" rtl="0">
              <a:lnSpc>
                <a:spcPct val="115000"/>
              </a:lnSpc>
              <a:spcBef>
                <a:spcPts val="0"/>
              </a:spcBef>
              <a:buClr>
                <a:srgbClr val="FFFFFF"/>
              </a:buClr>
              <a:buChar char="●"/>
            </a:pPr>
            <a:r>
              <a:rPr lang="en">
                <a:solidFill>
                  <a:srgbClr val="FFFFFF"/>
                </a:solidFill>
              </a:rPr>
              <a:t>Want to simulate a wheel resting on river banks in a smaller setting</a:t>
            </a:r>
          </a:p>
        </p:txBody>
      </p:sp>
      <p:pic>
        <p:nvPicPr>
          <p:cNvPr id="105" name="Shape 105" descr="IMG_5820.jpg"/>
          <p:cNvPicPr preferRelativeResize="0"/>
          <p:nvPr/>
        </p:nvPicPr>
        <p:blipFill>
          <a:blip r:embed="rId4">
            <a:alphaModFix/>
          </a:blip>
          <a:stretch>
            <a:fillRect/>
          </a:stretch>
        </p:blipFill>
        <p:spPr>
          <a:xfrm>
            <a:off x="62925" y="1598950"/>
            <a:ext cx="3687352" cy="27654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Current Testing Results</a:t>
            </a:r>
          </a:p>
        </p:txBody>
      </p:sp>
      <p:sp>
        <p:nvSpPr>
          <p:cNvPr id="111" name="Shape 11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We have not conducting any testing on the oxygen levels because more adjustments need to be made before collecting any data and due to time constraints we did not get our final design together </a:t>
            </a:r>
          </a:p>
          <a:p>
            <a:pPr lvl="0">
              <a:spcBef>
                <a:spcPts val="0"/>
              </a:spcBef>
              <a:buNone/>
            </a:pPr>
            <a:r>
              <a:rPr lang="en"/>
              <a:t>We did find valuable information about how NOT to build the wheel </a:t>
            </a:r>
          </a:p>
          <a:p>
            <a:pPr marL="457200" lvl="0" indent="-228600" rtl="0">
              <a:spcBef>
                <a:spcPts val="0"/>
              </a:spcBef>
              <a:buChar char="-"/>
            </a:pPr>
            <a:r>
              <a:rPr lang="en"/>
              <a:t>We ruled out scoops as the spokes</a:t>
            </a:r>
          </a:p>
          <a:p>
            <a:pPr marL="457200" lvl="0" indent="-228600" rtl="0">
              <a:spcBef>
                <a:spcPts val="0"/>
              </a:spcBef>
              <a:buChar char="-"/>
            </a:pPr>
            <a:r>
              <a:rPr lang="en"/>
              <a:t>We found that just poking holes was not enough to move through the water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Plans Moving Forward</a:t>
            </a:r>
          </a:p>
        </p:txBody>
      </p:sp>
      <p:sp>
        <p:nvSpPr>
          <p:cNvPr id="117" name="Shape 11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Discoveries:</a:t>
            </a:r>
          </a:p>
          <a:p>
            <a:pPr marL="457200" lvl="0" indent="-228600" rtl="0">
              <a:spcBef>
                <a:spcPts val="0"/>
              </a:spcBef>
            </a:pPr>
            <a:r>
              <a:rPr lang="en"/>
              <a:t>The paddles are not being propelled enough by the current to turn the wheel</a:t>
            </a:r>
          </a:p>
          <a:p>
            <a:pPr lvl="0" rtl="0">
              <a:spcBef>
                <a:spcPts val="0"/>
              </a:spcBef>
              <a:buNone/>
            </a:pPr>
            <a:r>
              <a:rPr lang="en"/>
              <a:t>Moving Forward:</a:t>
            </a:r>
          </a:p>
          <a:p>
            <a:pPr marL="457200" lvl="0" indent="-228600" rtl="0">
              <a:spcBef>
                <a:spcPts val="0"/>
              </a:spcBef>
            </a:pPr>
            <a:r>
              <a:rPr lang="en"/>
              <a:t>Put the paddles at angle so that Bernoulli’s principle will apply and turn the wheel, possibly make them curved</a:t>
            </a:r>
          </a:p>
          <a:p>
            <a:pPr marL="457200" lvl="0" indent="-228600" rtl="0">
              <a:spcBef>
                <a:spcPts val="0"/>
              </a:spcBef>
            </a:pPr>
            <a:r>
              <a:rPr lang="en"/>
              <a:t>Once the wheels move, test the dissolved oxygen </a:t>
            </a:r>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511</Words>
  <Application>Microsoft Office PowerPoint</Application>
  <PresentationFormat>On-screen Show (16:9)</PresentationFormat>
  <Paragraphs>74</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Oswald</vt:lpstr>
      <vt:lpstr>Average</vt:lpstr>
      <vt:lpstr>slate</vt:lpstr>
      <vt:lpstr>Strengthening Sea Life Initiative </vt:lpstr>
      <vt:lpstr>Background Information about Sea Life</vt:lpstr>
      <vt:lpstr>Research Question</vt:lpstr>
      <vt:lpstr>Project Constraints</vt:lpstr>
      <vt:lpstr>Summary and Explanation of Cost Analysis</vt:lpstr>
      <vt:lpstr> Design </vt:lpstr>
      <vt:lpstr> Testing Set-Up</vt:lpstr>
      <vt:lpstr>Current Testing Results</vt:lpstr>
      <vt:lpstr>Plans Moving Forward</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Sea Life Initiative </dc:title>
  <cp:lastModifiedBy>Moffet, Ilana</cp:lastModifiedBy>
  <cp:revision>1</cp:revision>
  <dcterms:modified xsi:type="dcterms:W3CDTF">2016-11-21T16:33:24Z</dcterms:modified>
</cp:coreProperties>
</file>