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7" r:id="rId1"/>
  </p:sldMasterIdLst>
  <p:sldIdLst>
    <p:sldId id="256" r:id="rId2"/>
    <p:sldId id="257" r:id="rId3"/>
    <p:sldId id="259" r:id="rId4"/>
    <p:sldId id="258" r:id="rId5"/>
    <p:sldId id="261" r:id="rId6"/>
    <p:sldId id="260" r:id="rId7"/>
    <p:sldId id="262" r:id="rId8"/>
    <p:sldId id="276" r:id="rId9"/>
    <p:sldId id="268" r:id="rId10"/>
    <p:sldId id="264" r:id="rId11"/>
    <p:sldId id="265" r:id="rId12"/>
    <p:sldId id="267" r:id="rId13"/>
    <p:sldId id="269" r:id="rId14"/>
    <p:sldId id="271" r:id="rId15"/>
    <p:sldId id="270" r:id="rId16"/>
    <p:sldId id="272"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61" d="100"/>
          <a:sy n="61" d="100"/>
        </p:scale>
        <p:origin x="62" y="5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8B9EBBA-996F-894A-B54A-D6246ED52CEA}" type="datetimeFigureOut">
              <a:rPr lang="en-US" smtClean="0"/>
              <a:pPr/>
              <a:t>11/20/2015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6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890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66179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55469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287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00895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49899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735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530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52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43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5569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014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02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419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65578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332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11/20/2015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5259368"/>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shunya.net/Pictures/Poland/Warsaw/Warsaw.htm" TargetMode="External"/><Relationship Id="rId7" Type="http://schemas.openxmlformats.org/officeDocument/2006/relationships/hyperlink" Target="http://mathforum.org/mathimages/index.php/Sierpinski's_Triangle" TargetMode="External"/><Relationship Id="rId2" Type="http://schemas.openxmlformats.org/officeDocument/2006/relationships/hyperlink" Target="http://nlvm.usu.edu/en/nav/frames_asid_137_g_4_t_3.html?open=instructions&amp;from=search.html?qt=sierpinski" TargetMode="External"/><Relationship Id="rId1" Type="http://schemas.openxmlformats.org/officeDocument/2006/relationships/slideLayout" Target="../slideLayouts/slideLayout2.xml"/><Relationship Id="rId6" Type="http://schemas.openxmlformats.org/officeDocument/2006/relationships/hyperlink" Target="http://www.britannica.com/biography/Waclaw-Sierpinski" TargetMode="External"/><Relationship Id="rId5" Type="http://schemas.openxmlformats.org/officeDocument/2006/relationships/hyperlink" Target="http://www.dreamstime.com/stock-image-poland-europe-map-image4291191" TargetMode="External"/><Relationship Id="rId4" Type="http://schemas.openxmlformats.org/officeDocument/2006/relationships/hyperlink" Target="http://io9.com/the-8-worst-mistakes-made-by-the-allies-during-world-w-147260217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math.bu.edu/DYSYS/chaos-game/node2.html" TargetMode="External"/><Relationship Id="rId3" Type="http://schemas.openxmlformats.org/officeDocument/2006/relationships/hyperlink" Target="http://mathworld.wolfram.com/Topology.html" TargetMode="External"/><Relationship Id="rId7" Type="http://schemas.openxmlformats.org/officeDocument/2006/relationships/hyperlink" Target="http://world.mathigon.org/Fractals" TargetMode="External"/><Relationship Id="rId2" Type="http://schemas.openxmlformats.org/officeDocument/2006/relationships/hyperlink" Target="https://en.wikipedia.org/wiki/Wac%C5%82aw_Sierpi%C5%84ski" TargetMode="External"/><Relationship Id="rId1" Type="http://schemas.openxmlformats.org/officeDocument/2006/relationships/slideLayout" Target="../slideLayouts/slideLayout2.xml"/><Relationship Id="rId6" Type="http://schemas.openxmlformats.org/officeDocument/2006/relationships/hyperlink" Target="https://plus.maths.org/content/os/issue55/features/kormann/index" TargetMode="External"/><Relationship Id="rId5" Type="http://schemas.openxmlformats.org/officeDocument/2006/relationships/hyperlink" Target="http://wallpaper222.com/explore/black-and-white-triangle-logo/" TargetMode="External"/><Relationship Id="rId4" Type="http://schemas.openxmlformats.org/officeDocument/2006/relationships/hyperlink" Target="http://www.britannica.com/topic/set-the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Sierpinski</a:t>
            </a:r>
            <a:r>
              <a:rPr lang="en-US" dirty="0" smtClean="0"/>
              <a:t> Shapes</a:t>
            </a:r>
            <a:endParaRPr lang="en-US" dirty="0"/>
          </a:p>
        </p:txBody>
      </p:sp>
      <p:sp>
        <p:nvSpPr>
          <p:cNvPr id="3" name="Subtitle 2"/>
          <p:cNvSpPr>
            <a:spLocks noGrp="1"/>
          </p:cNvSpPr>
          <p:nvPr>
            <p:ph type="subTitle" idx="1"/>
          </p:nvPr>
        </p:nvSpPr>
        <p:spPr/>
        <p:txBody>
          <a:bodyPr/>
          <a:lstStyle/>
          <a:p>
            <a:r>
              <a:rPr lang="en-US" dirty="0" smtClean="0"/>
              <a:t>By Isa Layton and Grace Watts</a:t>
            </a:r>
            <a:endParaRPr lang="en-US" dirty="0"/>
          </a:p>
        </p:txBody>
      </p:sp>
    </p:spTree>
    <p:extLst>
      <p:ext uri="{BB962C8B-B14F-4D97-AF65-F5344CB8AC3E}">
        <p14:creationId xmlns:p14="http://schemas.microsoft.com/office/powerpoint/2010/main" val="423405888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a:t>
            </a:r>
            <a:endParaRPr lang="en-US" dirty="0"/>
          </a:p>
        </p:txBody>
      </p:sp>
      <p:sp>
        <p:nvSpPr>
          <p:cNvPr id="3" name="Content Placeholder 2"/>
          <p:cNvSpPr>
            <a:spLocks noGrp="1"/>
          </p:cNvSpPr>
          <p:nvPr>
            <p:ph idx="1"/>
          </p:nvPr>
        </p:nvSpPr>
        <p:spPr>
          <a:xfrm>
            <a:off x="342724" y="3147966"/>
            <a:ext cx="3452663" cy="3636511"/>
          </a:xfrm>
        </p:spPr>
        <p:txBody>
          <a:bodyPr/>
          <a:lstStyle/>
          <a:p>
            <a:r>
              <a:rPr lang="en-US" dirty="0" smtClean="0"/>
              <a:t>Cut out a triangle from inside the original triangle</a:t>
            </a:r>
          </a:p>
          <a:p>
            <a:endParaRPr lang="en-US" dirty="0"/>
          </a:p>
          <a:p>
            <a:endParaRPr lang="en-US" dirty="0" smtClean="0"/>
          </a:p>
          <a:p>
            <a:endParaRPr lang="en-US" dirty="0"/>
          </a:p>
          <a:p>
            <a:endParaRPr lang="en-US" dirty="0" smtClean="0"/>
          </a:p>
          <a:p>
            <a:pPr marL="0" indent="0">
              <a:buNone/>
            </a:pPr>
            <a:endParaRPr lang="en-US" dirty="0" smtClean="0"/>
          </a:p>
        </p:txBody>
      </p:sp>
      <p:pic>
        <p:nvPicPr>
          <p:cNvPr id="5122" name="Picture 2" descr="http://ijosephblog.files.wordpress.com/2012/05/schermata-2012-05-01-a-23-15-02-e133590701633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612" y="2217107"/>
            <a:ext cx="4666635" cy="419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5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Three	</a:t>
            </a:r>
            <a:endParaRPr lang="en-US" dirty="0"/>
          </a:p>
        </p:txBody>
      </p:sp>
      <p:sp>
        <p:nvSpPr>
          <p:cNvPr id="3" name="Content Placeholder 2"/>
          <p:cNvSpPr>
            <a:spLocks noGrp="1"/>
          </p:cNvSpPr>
          <p:nvPr>
            <p:ph idx="1"/>
          </p:nvPr>
        </p:nvSpPr>
        <p:spPr>
          <a:xfrm>
            <a:off x="342724" y="3147966"/>
            <a:ext cx="3452663" cy="3636511"/>
          </a:xfrm>
        </p:spPr>
        <p:txBody>
          <a:bodyPr/>
          <a:lstStyle/>
          <a:p>
            <a:r>
              <a:rPr lang="en-US" dirty="0" smtClean="0"/>
              <a:t>Cut out a triangle from the remaining three black triangles</a:t>
            </a:r>
            <a:endParaRPr lang="en-US" dirty="0"/>
          </a:p>
          <a:p>
            <a:endParaRPr lang="en-US" dirty="0" smtClean="0"/>
          </a:p>
          <a:p>
            <a:endParaRPr lang="en-US" dirty="0"/>
          </a:p>
          <a:p>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5186621" y="2109981"/>
            <a:ext cx="4270529" cy="4496882"/>
          </a:xfrm>
          <a:prstGeom prst="rect">
            <a:avLst/>
          </a:prstGeom>
        </p:spPr>
      </p:pic>
    </p:spTree>
    <p:extLst>
      <p:ext uri="{BB962C8B-B14F-4D97-AF65-F5344CB8AC3E}">
        <p14:creationId xmlns:p14="http://schemas.microsoft.com/office/powerpoint/2010/main" val="386373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Four	</a:t>
            </a:r>
            <a:endParaRPr lang="en-US" dirty="0"/>
          </a:p>
        </p:txBody>
      </p:sp>
      <p:sp>
        <p:nvSpPr>
          <p:cNvPr id="3" name="Content Placeholder 2"/>
          <p:cNvSpPr>
            <a:spLocks noGrp="1"/>
          </p:cNvSpPr>
          <p:nvPr>
            <p:ph idx="1"/>
          </p:nvPr>
        </p:nvSpPr>
        <p:spPr>
          <a:xfrm>
            <a:off x="342724" y="2575399"/>
            <a:ext cx="3452663" cy="3636511"/>
          </a:xfrm>
        </p:spPr>
        <p:txBody>
          <a:bodyPr/>
          <a:lstStyle/>
          <a:p>
            <a:r>
              <a:rPr lang="en-US" dirty="0" smtClean="0"/>
              <a:t>Repeat Steps two and three indefinitely</a:t>
            </a:r>
            <a:endParaRPr lang="en-US" dirty="0"/>
          </a:p>
          <a:p>
            <a:endParaRPr lang="en-US" dirty="0" smtClean="0"/>
          </a:p>
          <a:p>
            <a:endParaRPr lang="en-US" dirty="0"/>
          </a:p>
          <a:p>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5163855" y="2112070"/>
            <a:ext cx="4606446" cy="4504833"/>
          </a:xfrm>
          <a:prstGeom prst="rect">
            <a:avLst/>
          </a:prstGeom>
        </p:spPr>
      </p:pic>
    </p:spTree>
    <p:extLst>
      <p:ext uri="{BB962C8B-B14F-4D97-AF65-F5344CB8AC3E}">
        <p14:creationId xmlns:p14="http://schemas.microsoft.com/office/powerpoint/2010/main" val="2819818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GIFS &amp; Such</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6148" name="Picture 4" descr="http://math.bu.edu/DYSYS/chaos-game/sierp-d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516" y="2347547"/>
            <a:ext cx="6807963" cy="4183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83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orld.mathigon.org/resources/Fractals/sierpinsk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6627" y="87682"/>
            <a:ext cx="6645056" cy="664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78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69" y="112001"/>
            <a:ext cx="7521096" cy="6513269"/>
          </a:xfrm>
          <a:prstGeom prst="rect">
            <a:avLst/>
          </a:prstGeom>
        </p:spPr>
      </p:pic>
    </p:spTree>
    <p:extLst>
      <p:ext uri="{BB962C8B-B14F-4D97-AF65-F5344CB8AC3E}">
        <p14:creationId xmlns:p14="http://schemas.microsoft.com/office/powerpoint/2010/main" val="370402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We hope you enjoyed!</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946951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Page</a:t>
            </a:r>
            <a:endParaRPr lang="en-US" dirty="0"/>
          </a:p>
        </p:txBody>
      </p:sp>
      <p:sp>
        <p:nvSpPr>
          <p:cNvPr id="3" name="Content Placeholder 2"/>
          <p:cNvSpPr>
            <a:spLocks noGrp="1"/>
          </p:cNvSpPr>
          <p:nvPr>
            <p:ph idx="1"/>
          </p:nvPr>
        </p:nvSpPr>
        <p:spPr>
          <a:xfrm>
            <a:off x="818712" y="2447755"/>
            <a:ext cx="10554574" cy="4253669"/>
          </a:xfrm>
        </p:spPr>
        <p:txBody>
          <a:bodyPr>
            <a:normAutofit fontScale="70000" lnSpcReduction="20000"/>
          </a:bodyPr>
          <a:lstStyle/>
          <a:p>
            <a:r>
              <a:rPr lang="en-US" u="sng" dirty="0">
                <a:hlinkClick r:id="rId2"/>
              </a:rPr>
              <a:t>http://nlvm.usu.edu/en/nav/frames_asid_137_g_4_t_3.html?open=instructions&amp;from=search.html?qt=sierpinski</a:t>
            </a:r>
          </a:p>
          <a:p>
            <a:endParaRPr lang="en" dirty="0"/>
          </a:p>
          <a:p>
            <a:r>
              <a:rPr lang="en-US" u="sng" dirty="0">
                <a:hlinkClick r:id="rId3"/>
              </a:rPr>
              <a:t>http://www.shunya.net/Pictures/Poland/Warsaw/Warsaw.htm</a:t>
            </a:r>
          </a:p>
          <a:p>
            <a:endParaRPr lang="en" dirty="0"/>
          </a:p>
          <a:p>
            <a:r>
              <a:rPr lang="en-US" u="sng" dirty="0">
                <a:hlinkClick r:id="rId4"/>
              </a:rPr>
              <a:t>http://io9.com/the-8-worst-mistakes-made-by-the-allies-during-world-w-1472602177</a:t>
            </a:r>
          </a:p>
          <a:p>
            <a:endParaRPr lang="en" dirty="0"/>
          </a:p>
          <a:p>
            <a:r>
              <a:rPr lang="en-US" u="sng" dirty="0">
                <a:hlinkClick r:id="rId5"/>
              </a:rPr>
              <a:t>http://www.dreamstime.com/stock-image-poland-europe-map-image4291191</a:t>
            </a:r>
          </a:p>
          <a:p>
            <a:endParaRPr lang="en" dirty="0"/>
          </a:p>
          <a:p>
            <a:r>
              <a:rPr lang="en-US" u="sng" dirty="0">
                <a:hlinkClick r:id="rId6"/>
              </a:rPr>
              <a:t>http://</a:t>
            </a:r>
            <a:r>
              <a:rPr lang="en-US" u="sng" dirty="0" smtClean="0">
                <a:hlinkClick r:id="rId6"/>
              </a:rPr>
              <a:t>www.britannica.com/biography/Waclaw-Sierpinski</a:t>
            </a:r>
          </a:p>
          <a:p>
            <a:endParaRPr lang="en-US" u="sng" dirty="0">
              <a:hlinkClick r:id="rId6"/>
            </a:endParaRPr>
          </a:p>
          <a:p>
            <a:r>
              <a:rPr lang="en-US" u="sng" dirty="0">
                <a:hlinkClick r:id="rId7"/>
              </a:rPr>
              <a:t>http://mathforum.org/mathimages/index.php/Sierpinski's_Triangle</a:t>
            </a:r>
            <a:endParaRPr lang="en-US" dirty="0"/>
          </a:p>
          <a:p>
            <a:endParaRPr lang="en-US" u="sng" dirty="0">
              <a:hlinkClick r:id="rId6"/>
            </a:endParaRPr>
          </a:p>
          <a:p>
            <a:pPr marL="0" indent="0">
              <a:buNone/>
            </a:pPr>
            <a:endParaRPr lang="en" dirty="0"/>
          </a:p>
        </p:txBody>
      </p:sp>
    </p:spTree>
    <p:extLst>
      <p:ext uri="{BB962C8B-B14F-4D97-AF65-F5344CB8AC3E}">
        <p14:creationId xmlns:p14="http://schemas.microsoft.com/office/powerpoint/2010/main" val="191703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Continued</a:t>
            </a:r>
            <a:endParaRPr lang="en-US" dirty="0"/>
          </a:p>
        </p:txBody>
      </p:sp>
      <p:sp>
        <p:nvSpPr>
          <p:cNvPr id="3" name="Content Placeholder 2"/>
          <p:cNvSpPr>
            <a:spLocks noGrp="1"/>
          </p:cNvSpPr>
          <p:nvPr>
            <p:ph idx="1"/>
          </p:nvPr>
        </p:nvSpPr>
        <p:spPr>
          <a:xfrm>
            <a:off x="818712" y="1941535"/>
            <a:ext cx="10554574" cy="4672208"/>
          </a:xfrm>
        </p:spPr>
        <p:txBody>
          <a:bodyPr>
            <a:normAutofit fontScale="47500" lnSpcReduction="20000"/>
          </a:bodyPr>
          <a:lstStyle/>
          <a:p>
            <a:r>
              <a:rPr lang="en-US" u="sng" dirty="0">
                <a:hlinkClick r:id="rId2"/>
              </a:rPr>
              <a:t>https://</a:t>
            </a:r>
            <a:r>
              <a:rPr lang="en-US" u="sng" dirty="0" smtClean="0">
                <a:hlinkClick r:id="rId2"/>
              </a:rPr>
              <a:t>en.wikipedia.org/wiki/Wac%C5%82aw_Sierpi%C5%84ski</a:t>
            </a:r>
          </a:p>
          <a:p>
            <a:endParaRPr lang="en-US" u="sng" dirty="0" smtClean="0">
              <a:hlinkClick r:id="rId2"/>
            </a:endParaRPr>
          </a:p>
          <a:p>
            <a:r>
              <a:rPr lang="en-US" u="sng" dirty="0">
                <a:hlinkClick r:id="rId2"/>
              </a:rPr>
              <a:t>http://www.britannica.com/biography/Waclaw-Sierpinski</a:t>
            </a:r>
          </a:p>
          <a:p>
            <a:endParaRPr lang="en" dirty="0"/>
          </a:p>
          <a:p>
            <a:r>
              <a:rPr lang="en-US" u="sng" dirty="0">
                <a:hlinkClick r:id="rId3"/>
              </a:rPr>
              <a:t>http://mathworld.wolfram.com/Topology.html</a:t>
            </a:r>
          </a:p>
          <a:p>
            <a:endParaRPr lang="en" dirty="0"/>
          </a:p>
          <a:p>
            <a:r>
              <a:rPr lang="en-US" u="sng" dirty="0">
                <a:hlinkClick r:id="rId4"/>
              </a:rPr>
              <a:t>http://www.britannica.com/topic/set-theory</a:t>
            </a:r>
          </a:p>
          <a:p>
            <a:endParaRPr lang="en" dirty="0"/>
          </a:p>
          <a:p>
            <a:r>
              <a:rPr lang="en-US" u="sng" dirty="0">
                <a:hlinkClick r:id="rId5"/>
              </a:rPr>
              <a:t>http://wallpaper222.com/explore/black-and-white-triangle-logo/</a:t>
            </a:r>
          </a:p>
          <a:p>
            <a:endParaRPr lang="en" dirty="0"/>
          </a:p>
          <a:p>
            <a:r>
              <a:rPr lang="en-US" u="sng" dirty="0">
                <a:hlinkClick r:id="rId6"/>
              </a:rPr>
              <a:t>https://plus.maths.org/content/os/issue55/features/kormann/index</a:t>
            </a:r>
          </a:p>
          <a:p>
            <a:endParaRPr lang="en" dirty="0"/>
          </a:p>
          <a:p>
            <a:r>
              <a:rPr lang="en-US" u="sng" dirty="0">
                <a:hlinkClick r:id="rId7"/>
              </a:rPr>
              <a:t>http://</a:t>
            </a:r>
            <a:r>
              <a:rPr lang="en-US" u="sng" dirty="0" smtClean="0">
                <a:hlinkClick r:id="rId7"/>
              </a:rPr>
              <a:t>world.mathigon.org/Fractals</a:t>
            </a:r>
            <a:endParaRPr lang="en-US" u="sng" dirty="0" smtClean="0"/>
          </a:p>
          <a:p>
            <a:endParaRPr lang="en-US" u="sng" dirty="0"/>
          </a:p>
          <a:p>
            <a:r>
              <a:rPr lang="en-US" dirty="0">
                <a:hlinkClick r:id="rId8"/>
              </a:rPr>
              <a:t>http://math.bu.edu/DYSYS/chaos-game/node2.html</a:t>
            </a:r>
            <a:r>
              <a:rPr lang="en-US" dirty="0"/>
              <a:t> </a:t>
            </a:r>
          </a:p>
          <a:p>
            <a:endParaRPr lang="en-US" dirty="0"/>
          </a:p>
        </p:txBody>
      </p:sp>
    </p:spTree>
    <p:extLst>
      <p:ext uri="{BB962C8B-B14F-4D97-AF65-F5344CB8AC3E}">
        <p14:creationId xmlns:p14="http://schemas.microsoft.com/office/powerpoint/2010/main" val="355904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Sierpinski</a:t>
            </a:r>
            <a:r>
              <a:rPr lang="en-US" dirty="0" smtClean="0"/>
              <a:t>: The Beginning 	</a:t>
            </a:r>
            <a:endParaRPr lang="en-US" dirty="0"/>
          </a:p>
        </p:txBody>
      </p:sp>
      <p:sp>
        <p:nvSpPr>
          <p:cNvPr id="3" name="Content Placeholder 2"/>
          <p:cNvSpPr>
            <a:spLocks noGrp="1"/>
          </p:cNvSpPr>
          <p:nvPr>
            <p:ph idx="1"/>
          </p:nvPr>
        </p:nvSpPr>
        <p:spPr>
          <a:xfrm>
            <a:off x="817125" y="1833979"/>
            <a:ext cx="10554574" cy="3636511"/>
          </a:xfrm>
        </p:spPr>
        <p:txBody>
          <a:bodyPr/>
          <a:lstStyle/>
          <a:p>
            <a:r>
              <a:rPr lang="en-US" dirty="0" err="1" smtClean="0"/>
              <a:t>Watcaw</a:t>
            </a:r>
            <a:r>
              <a:rPr lang="en-US" dirty="0" smtClean="0"/>
              <a:t> </a:t>
            </a:r>
            <a:r>
              <a:rPr lang="en-US" dirty="0" err="1" smtClean="0"/>
              <a:t>Sierpinski</a:t>
            </a:r>
            <a:r>
              <a:rPr lang="en-US" dirty="0"/>
              <a:t> </a:t>
            </a:r>
            <a:r>
              <a:rPr lang="en-US" dirty="0" smtClean="0"/>
              <a:t>(1882 – 1969) was a polish mathematician </a:t>
            </a:r>
          </a:p>
          <a:p>
            <a:endParaRPr lang="en-US" dirty="0" smtClean="0"/>
          </a:p>
          <a:p>
            <a:endParaRPr lang="en-US" dirty="0"/>
          </a:p>
        </p:txBody>
      </p:sp>
      <p:pic>
        <p:nvPicPr>
          <p:cNvPr id="1032" name="Picture 8" descr="http://thumbs.dreamstime.com/z/poland-europe-map-4291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460" y="2384385"/>
            <a:ext cx="5008866" cy="41689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5/5f/Wac%C5%82aw_Sierpi%C5%84ski.jpg/220px-Wac%C5%82aw_Sierpi%C5%84s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915" y="2384385"/>
            <a:ext cx="3013509" cy="417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5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Times</a:t>
            </a:r>
            <a:endParaRPr lang="en-US" dirty="0"/>
          </a:p>
        </p:txBody>
      </p:sp>
      <p:sp>
        <p:nvSpPr>
          <p:cNvPr id="3" name="Content Placeholder 2"/>
          <p:cNvSpPr>
            <a:spLocks noGrp="1"/>
          </p:cNvSpPr>
          <p:nvPr>
            <p:ph idx="1"/>
          </p:nvPr>
        </p:nvSpPr>
        <p:spPr>
          <a:xfrm>
            <a:off x="1063552" y="1768367"/>
            <a:ext cx="10554574" cy="3636511"/>
          </a:xfrm>
        </p:spPr>
        <p:txBody>
          <a:bodyPr/>
          <a:lstStyle/>
          <a:p>
            <a:r>
              <a:rPr lang="en-US" dirty="0"/>
              <a:t>Warsaw University </a:t>
            </a:r>
            <a:r>
              <a:rPr lang="en-US" dirty="0" smtClean="0"/>
              <a:t>(Class of 1904</a:t>
            </a:r>
            <a:r>
              <a:rPr lang="en-US" dirty="0"/>
              <a:t>)</a:t>
            </a:r>
          </a:p>
          <a:p>
            <a:r>
              <a:rPr lang="en-US" dirty="0"/>
              <a:t>Because of World War One</a:t>
            </a:r>
            <a:r>
              <a:rPr lang="en-US" dirty="0" smtClean="0"/>
              <a:t>, he saw that a </a:t>
            </a:r>
            <a:r>
              <a:rPr lang="en-US" dirty="0"/>
              <a:t>new Polish state </a:t>
            </a:r>
            <a:r>
              <a:rPr lang="en-US" dirty="0" smtClean="0"/>
              <a:t>could emerge, and </a:t>
            </a:r>
            <a:r>
              <a:rPr lang="en-US" dirty="0"/>
              <a:t>a scarcity of books and journals would be </a:t>
            </a:r>
            <a:r>
              <a:rPr lang="en-US" dirty="0" smtClean="0"/>
              <a:t>scarce</a:t>
            </a:r>
          </a:p>
          <a:p>
            <a:r>
              <a:rPr lang="en-US" dirty="0" smtClean="0"/>
              <a:t>1908 first person to lecture on Set Theory</a:t>
            </a:r>
          </a:p>
          <a:p>
            <a:endParaRPr lang="en-US" dirty="0"/>
          </a:p>
          <a:p>
            <a:endParaRPr lang="en-US" dirty="0"/>
          </a:p>
        </p:txBody>
      </p:sp>
      <p:pic>
        <p:nvPicPr>
          <p:cNvPr id="4" name="Picture 2" descr="http://www.shunya.net/Pictures/Poland/Warsaw/Warsaw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4126160"/>
            <a:ext cx="3655034" cy="2428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kinja-img.com/gawker-media/image/upload/s--iTWfpWu8--/197nqay5t295s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879" y="3884625"/>
            <a:ext cx="5386373" cy="267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8002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288" y="430628"/>
            <a:ext cx="9905998" cy="1478570"/>
          </a:xfrm>
        </p:spPr>
        <p:txBody>
          <a:bodyPr/>
          <a:lstStyle/>
          <a:p>
            <a:r>
              <a:rPr lang="en-US" dirty="0" smtClean="0"/>
              <a:t>The Result</a:t>
            </a:r>
            <a:endParaRPr lang="en-US" dirty="0"/>
          </a:p>
        </p:txBody>
      </p:sp>
      <p:sp>
        <p:nvSpPr>
          <p:cNvPr id="3" name="Content Placeholder 2"/>
          <p:cNvSpPr>
            <a:spLocks noGrp="1"/>
          </p:cNvSpPr>
          <p:nvPr>
            <p:ph idx="1"/>
          </p:nvPr>
        </p:nvSpPr>
        <p:spPr>
          <a:xfrm>
            <a:off x="810000" y="1520829"/>
            <a:ext cx="10554574" cy="3636511"/>
          </a:xfrm>
        </p:spPr>
        <p:txBody>
          <a:bodyPr>
            <a:normAutofit/>
          </a:bodyPr>
          <a:lstStyle/>
          <a:p>
            <a:r>
              <a:rPr lang="en-US" dirty="0"/>
              <a:t>Worked with </a:t>
            </a:r>
            <a:r>
              <a:rPr lang="en-US" dirty="0" err="1" smtClean="0"/>
              <a:t>Zygmunt</a:t>
            </a:r>
            <a:r>
              <a:rPr lang="en-US" dirty="0" smtClean="0"/>
              <a:t> </a:t>
            </a:r>
            <a:r>
              <a:rPr lang="en-US" dirty="0" err="1" smtClean="0"/>
              <a:t>Janiszewski</a:t>
            </a:r>
            <a:r>
              <a:rPr lang="en-US" dirty="0" smtClean="0"/>
              <a:t> and Stefan </a:t>
            </a:r>
            <a:r>
              <a:rPr lang="en-US" dirty="0" err="1" smtClean="0"/>
              <a:t>Mazurkiewicz</a:t>
            </a:r>
            <a:r>
              <a:rPr lang="en-US" dirty="0" smtClean="0"/>
              <a:t> on </a:t>
            </a:r>
            <a:r>
              <a:rPr lang="en-US" dirty="0"/>
              <a:t>set theory, point set topology, the theory of real functions, and </a:t>
            </a:r>
            <a:r>
              <a:rPr lang="en-US" dirty="0" smtClean="0"/>
              <a:t>logic (very dangerous work due to the Nazis)</a:t>
            </a:r>
          </a:p>
          <a:p>
            <a:r>
              <a:rPr lang="en-US" dirty="0" err="1" smtClean="0"/>
              <a:t>Janiszewski</a:t>
            </a:r>
            <a:r>
              <a:rPr lang="en-US" dirty="0" smtClean="0"/>
              <a:t> died in 1920, but the other two saw the plan through</a:t>
            </a:r>
            <a:endParaRPr lang="en-US" dirty="0"/>
          </a:p>
          <a:p>
            <a:r>
              <a:rPr lang="en-US" dirty="0" smtClean="0"/>
              <a:t>After this, </a:t>
            </a:r>
            <a:r>
              <a:rPr lang="en-US" dirty="0" err="1" smtClean="0"/>
              <a:t>Sierpinski</a:t>
            </a:r>
            <a:r>
              <a:rPr lang="en-US" dirty="0" smtClean="0"/>
              <a:t> worked individually on specifically set theory and  topology</a:t>
            </a:r>
            <a:endParaRPr lang="en-US" dirty="0"/>
          </a:p>
          <a:p>
            <a:pPr lvl="1"/>
            <a:r>
              <a:rPr lang="en-US" dirty="0"/>
              <a:t>600 research papers</a:t>
            </a:r>
          </a:p>
          <a:p>
            <a:pPr lvl="1"/>
            <a:r>
              <a:rPr lang="en-US" dirty="0"/>
              <a:t>100 papers on number </a:t>
            </a:r>
            <a:r>
              <a:rPr lang="en-US" dirty="0" smtClean="0"/>
              <a:t>theory</a:t>
            </a:r>
            <a:endParaRPr lang="en-US" dirty="0"/>
          </a:p>
          <a:p>
            <a:endParaRPr lang="en-US" dirty="0"/>
          </a:p>
        </p:txBody>
      </p:sp>
      <p:pic>
        <p:nvPicPr>
          <p:cNvPr id="4" name="Picture 6" descr="http://thumbs.dreamstime.com/z/too-many-paper-work-concept-27151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846" y="4017630"/>
            <a:ext cx="2782875" cy="278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128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Theory</a:t>
            </a:r>
            <a:endParaRPr lang="en-US" dirty="0"/>
          </a:p>
        </p:txBody>
      </p:sp>
      <p:sp>
        <p:nvSpPr>
          <p:cNvPr id="3" name="Content Placeholder 2"/>
          <p:cNvSpPr>
            <a:spLocks noGrp="1"/>
          </p:cNvSpPr>
          <p:nvPr>
            <p:ph idx="1"/>
          </p:nvPr>
        </p:nvSpPr>
        <p:spPr>
          <a:xfrm>
            <a:off x="1141413" y="1760972"/>
            <a:ext cx="9905999" cy="3541714"/>
          </a:xfrm>
        </p:spPr>
        <p:txBody>
          <a:bodyPr/>
          <a:lstStyle/>
          <a:p>
            <a:r>
              <a:rPr lang="en-US" dirty="0" smtClean="0"/>
              <a:t>Did not go over in class</a:t>
            </a:r>
          </a:p>
          <a:p>
            <a:r>
              <a:rPr lang="en-US" dirty="0" smtClean="0"/>
              <a:t>Definition: Branch </a:t>
            </a:r>
            <a:r>
              <a:rPr lang="en-US" dirty="0"/>
              <a:t>of mathematics that deals with the properties of well-defined collections of </a:t>
            </a:r>
            <a:r>
              <a:rPr lang="en-US" dirty="0" smtClean="0"/>
              <a:t>objects.</a:t>
            </a:r>
          </a:p>
          <a:p>
            <a:endParaRPr lang="en-US" dirty="0"/>
          </a:p>
        </p:txBody>
      </p:sp>
      <p:pic>
        <p:nvPicPr>
          <p:cNvPr id="1026" name="Picture 2" descr="http://4.bp.blogspot.com/-OhUKh_UaqJ4/T2JCcv_38RI/AAAAAAAAAG8/gu5yKbUjiaQ/s1600/Intersection_Exampl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156" y="3327552"/>
            <a:ext cx="5380929" cy="327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0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Topology</a:t>
            </a:r>
            <a:endParaRPr lang="en-US" dirty="0"/>
          </a:p>
        </p:txBody>
      </p:sp>
      <p:sp>
        <p:nvSpPr>
          <p:cNvPr id="3" name="Content Placeholder 2"/>
          <p:cNvSpPr>
            <a:spLocks noGrp="1"/>
          </p:cNvSpPr>
          <p:nvPr>
            <p:ph idx="1"/>
          </p:nvPr>
        </p:nvSpPr>
        <p:spPr>
          <a:xfrm>
            <a:off x="1141413" y="1735920"/>
            <a:ext cx="9905999" cy="3541714"/>
          </a:xfrm>
        </p:spPr>
        <p:txBody>
          <a:bodyPr/>
          <a:lstStyle/>
          <a:p>
            <a:r>
              <a:rPr lang="en-US" dirty="0" smtClean="0"/>
              <a:t>Work some in class</a:t>
            </a:r>
          </a:p>
          <a:p>
            <a:r>
              <a:rPr lang="en-US" dirty="0" smtClean="0"/>
              <a:t>Definition: the </a:t>
            </a:r>
            <a:r>
              <a:rPr lang="en-US" dirty="0"/>
              <a:t>mathematical study of the properties that are preserved through deformations, </a:t>
            </a:r>
            <a:r>
              <a:rPr lang="en-US" dirty="0" err="1"/>
              <a:t>twistings</a:t>
            </a:r>
            <a:r>
              <a:rPr lang="en-US" dirty="0"/>
              <a:t>, and </a:t>
            </a:r>
            <a:r>
              <a:rPr lang="en-US" dirty="0" err="1"/>
              <a:t>stretchings</a:t>
            </a:r>
            <a:r>
              <a:rPr lang="en-US" dirty="0"/>
              <a:t> of objects. </a:t>
            </a:r>
            <a:endParaRPr lang="en-US" dirty="0" smtClean="0"/>
          </a:p>
          <a:p>
            <a:r>
              <a:rPr lang="en-US" dirty="0" smtClean="0"/>
              <a:t>He experimented with this and created different shapes (triangle and square)</a:t>
            </a:r>
          </a:p>
          <a:p>
            <a:pPr marL="0" indent="0">
              <a:buNone/>
            </a:pPr>
            <a:endParaRPr lang="en-US" dirty="0"/>
          </a:p>
        </p:txBody>
      </p:sp>
      <p:pic>
        <p:nvPicPr>
          <p:cNvPr id="2050" name="Picture 2" descr="http://melissaeastondesign.com/blog/wp-content/uploads/2011/05/Orange_Rubberband_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150" y="3895595"/>
            <a:ext cx="3733101" cy="291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2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Sierspinski’s</a:t>
            </a:r>
            <a:r>
              <a:rPr lang="en-US" dirty="0"/>
              <a:t> Shapes</a:t>
            </a:r>
          </a:p>
        </p:txBody>
      </p:sp>
      <p:sp>
        <p:nvSpPr>
          <p:cNvPr id="3" name="Content Placeholder 2"/>
          <p:cNvSpPr>
            <a:spLocks noGrp="1"/>
          </p:cNvSpPr>
          <p:nvPr>
            <p:ph idx="1"/>
          </p:nvPr>
        </p:nvSpPr>
        <p:spPr/>
        <p:txBody>
          <a:bodyPr/>
          <a:lstStyle/>
          <a:p>
            <a:r>
              <a:rPr lang="en-US" dirty="0" err="1" smtClean="0"/>
              <a:t>Sierpinski’s</a:t>
            </a:r>
            <a:r>
              <a:rPr lang="en-US" dirty="0" smtClean="0"/>
              <a:t> triangle </a:t>
            </a:r>
          </a:p>
          <a:p>
            <a:r>
              <a:rPr lang="en-US" dirty="0" smtClean="0"/>
              <a:t>Carpet</a:t>
            </a:r>
            <a:endParaRPr lang="en-US" dirty="0"/>
          </a:p>
        </p:txBody>
      </p:sp>
      <p:pic>
        <p:nvPicPr>
          <p:cNvPr id="4100" name="Picture 4" descr="http://orig02.deviantart.net/3a44/f/2011/164/a/b/sierpinski_triangle_by_10binary-d3iuq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646" y="2222287"/>
            <a:ext cx="4028201" cy="40282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aulbourke.net/fractals/carpet/ifs100000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038" y="2222287"/>
            <a:ext cx="3839227" cy="383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0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Sierspinksi’s</a:t>
            </a:r>
            <a:r>
              <a:rPr lang="en-US" dirty="0" smtClean="0"/>
              <a:t> Triangles</a:t>
            </a:r>
            <a:endParaRPr lang="en-US" dirty="0"/>
          </a:p>
        </p:txBody>
      </p:sp>
      <p:sp>
        <p:nvSpPr>
          <p:cNvPr id="3" name="Content Placeholder 2"/>
          <p:cNvSpPr>
            <a:spLocks noGrp="1"/>
          </p:cNvSpPr>
          <p:nvPr>
            <p:ph idx="1"/>
          </p:nvPr>
        </p:nvSpPr>
        <p:spPr/>
        <p:txBody>
          <a:bodyPr/>
          <a:lstStyle/>
          <a:p>
            <a:r>
              <a:rPr lang="en-US" dirty="0"/>
              <a:t>a fractal based on a triangle with four equal triangles inscribed in it. The central triangle is removed and each of the other three treated as the original was, and so on, creating an infinite regression in a finite space.  </a:t>
            </a:r>
          </a:p>
          <a:p>
            <a:endParaRPr lang="en-US" dirty="0"/>
          </a:p>
        </p:txBody>
      </p:sp>
    </p:spTree>
    <p:extLst>
      <p:ext uri="{BB962C8B-B14F-4D97-AF65-F5344CB8AC3E}">
        <p14:creationId xmlns:p14="http://schemas.microsoft.com/office/powerpoint/2010/main" val="3200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 Step One	</a:t>
            </a:r>
            <a:endParaRPr lang="en-US" dirty="0"/>
          </a:p>
        </p:txBody>
      </p:sp>
      <p:sp>
        <p:nvSpPr>
          <p:cNvPr id="3" name="Content Placeholder 2"/>
          <p:cNvSpPr>
            <a:spLocks noGrp="1"/>
          </p:cNvSpPr>
          <p:nvPr>
            <p:ph idx="1"/>
          </p:nvPr>
        </p:nvSpPr>
        <p:spPr>
          <a:xfrm>
            <a:off x="342724" y="3147966"/>
            <a:ext cx="3452663" cy="3636511"/>
          </a:xfrm>
        </p:spPr>
        <p:txBody>
          <a:bodyPr/>
          <a:lstStyle/>
          <a:p>
            <a:r>
              <a:rPr lang="en-US" dirty="0" smtClean="0"/>
              <a:t>Start with a regular triangle (black here)</a:t>
            </a:r>
            <a:endParaRPr lang="en-US" dirty="0"/>
          </a:p>
          <a:p>
            <a:endParaRPr lang="en-US" dirty="0" smtClean="0"/>
          </a:p>
          <a:p>
            <a:endParaRPr lang="en-US" dirty="0"/>
          </a:p>
          <a:p>
            <a:endParaRPr lang="en-US"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5243773" y="2116116"/>
            <a:ext cx="4689367" cy="4360592"/>
          </a:xfrm>
          <a:prstGeom prst="rect">
            <a:avLst/>
          </a:prstGeom>
        </p:spPr>
      </p:pic>
    </p:spTree>
    <p:extLst>
      <p:ext uri="{BB962C8B-B14F-4D97-AF65-F5344CB8AC3E}">
        <p14:creationId xmlns:p14="http://schemas.microsoft.com/office/powerpoint/2010/main" val="2047091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1417</TotalTime>
  <Words>340</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Trebuchet MS</vt:lpstr>
      <vt:lpstr>Tw Cen MT</vt:lpstr>
      <vt:lpstr>Circuit</vt:lpstr>
      <vt:lpstr>Sierpinski Shapes</vt:lpstr>
      <vt:lpstr>Sierpinski: The Beginning  </vt:lpstr>
      <vt:lpstr>Changing Times</vt:lpstr>
      <vt:lpstr>The Result</vt:lpstr>
      <vt:lpstr>Set Theory</vt:lpstr>
      <vt:lpstr>Topology</vt:lpstr>
      <vt:lpstr>Sierspinski’s Shapes</vt:lpstr>
      <vt:lpstr>Sierspinksi’s Triangles</vt:lpstr>
      <vt:lpstr>Triangles: Step One </vt:lpstr>
      <vt:lpstr>Step Two </vt:lpstr>
      <vt:lpstr>Step Three </vt:lpstr>
      <vt:lpstr>Step Four </vt:lpstr>
      <vt:lpstr>GIFS &amp; Such</vt:lpstr>
      <vt:lpstr>PowerPoint Presentation</vt:lpstr>
      <vt:lpstr>PowerPoint Presentation</vt:lpstr>
      <vt:lpstr>The End!  We hope you enjoyed!</vt:lpstr>
      <vt:lpstr>Works Cited Page</vt:lpstr>
      <vt:lpstr>Works Cited: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Sierpinki Shapes</dc:title>
  <dc:creator>Layton, Isabel</dc:creator>
  <cp:lastModifiedBy>Layton, Isabel</cp:lastModifiedBy>
  <cp:revision>17</cp:revision>
  <dcterms:created xsi:type="dcterms:W3CDTF">2015-11-16T19:41:29Z</dcterms:created>
  <dcterms:modified xsi:type="dcterms:W3CDTF">2015-11-20T19:22:54Z</dcterms:modified>
</cp:coreProperties>
</file>