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60" r:id="rId5"/>
    <p:sldId id="282" r:id="rId6"/>
    <p:sldId id="276" r:id="rId7"/>
    <p:sldId id="277" r:id="rId8"/>
    <p:sldId id="278" r:id="rId9"/>
    <p:sldId id="279" r:id="rId10"/>
    <p:sldId id="280" r:id="rId11"/>
    <p:sldId id="281" r:id="rId12"/>
    <p:sldId id="271" r:id="rId13"/>
    <p:sldId id="272" r:id="rId14"/>
    <p:sldId id="273" r:id="rId15"/>
    <p:sldId id="275"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Averages</a:t>
            </a:r>
            <a:r>
              <a:rPr lang="en-US" baseline="0"/>
              <a:t> of Survival for Benzophenone </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marker>
          <c:trendline>
            <c:spPr>
              <a:ln w="19050" cap="rnd">
                <a:solidFill>
                  <a:schemeClr val="accent1"/>
                </a:solidFill>
              </a:ln>
              <a:effectLst/>
            </c:spPr>
            <c:trendlineType val="linear"/>
            <c:dispRSqr val="0"/>
            <c:dispEq val="0"/>
          </c:trendline>
          <c:xVal>
            <c:numRef>
              <c:f>Sheet1!$A$1:$A$3</c:f>
              <c:numCache>
                <c:formatCode>General</c:formatCode>
                <c:ptCount val="3"/>
                <c:pt idx="0">
                  <c:v>0</c:v>
                </c:pt>
                <c:pt idx="1">
                  <c:v>1.4999999999999999E-2</c:v>
                </c:pt>
                <c:pt idx="2">
                  <c:v>0.03</c:v>
                </c:pt>
              </c:numCache>
            </c:numRef>
          </c:xVal>
          <c:yVal>
            <c:numRef>
              <c:f>Sheet1!$B$1:$B$3</c:f>
              <c:numCache>
                <c:formatCode>General</c:formatCode>
                <c:ptCount val="3"/>
                <c:pt idx="0">
                  <c:v>74.400000000000006</c:v>
                </c:pt>
                <c:pt idx="1">
                  <c:v>68.2</c:v>
                </c:pt>
                <c:pt idx="2">
                  <c:v>69.099999999999994</c:v>
                </c:pt>
              </c:numCache>
            </c:numRef>
          </c:yVal>
          <c:smooth val="0"/>
        </c:ser>
        <c:dLbls>
          <c:showLegendKey val="0"/>
          <c:showVal val="0"/>
          <c:showCatName val="0"/>
          <c:showSerName val="0"/>
          <c:showPercent val="0"/>
          <c:showBubbleSize val="0"/>
        </c:dLbls>
        <c:axId val="308021128"/>
        <c:axId val="308366264"/>
      </c:scatterChart>
      <c:valAx>
        <c:axId val="308021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800" dirty="0" smtClean="0"/>
                  <a:t>Amoun</a:t>
                </a:r>
                <a:r>
                  <a:rPr lang="en-US" sz="1800" baseline="0" dirty="0" smtClean="0"/>
                  <a:t>t of Benzophenone added (grams)</a:t>
                </a:r>
                <a:endParaRPr lang="en-US" sz="1800" dirty="0"/>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366264"/>
        <c:crosses val="autoZero"/>
        <c:crossBetween val="midCat"/>
      </c:valAx>
      <c:valAx>
        <c:axId val="308366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800" dirty="0" smtClean="0"/>
                  <a:t>Percent</a:t>
                </a:r>
                <a:r>
                  <a:rPr lang="en-US" sz="1800" baseline="0" dirty="0" smtClean="0"/>
                  <a:t> of Survival (%)</a:t>
                </a:r>
                <a:endParaRPr lang="en-US" sz="1800" dirty="0"/>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021128"/>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5567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7262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14836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344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3086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10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8075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3424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0017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9739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5333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1630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3/8/2016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9512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3/8/2016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6205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3/8/2016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3107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696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3595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7DE6118-2437-4B30-8E3C-4D2BE6020583}" type="datetimeFigureOut">
              <a:rPr lang="en-US" smtClean="0"/>
              <a:pPr/>
              <a:t>3/8/2016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93977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alibaba.com/product-detail/kosher-Pure-natures-use-vegetable-crude_60334503872.html?spm=a2700.7724838.30.1.3Sw4os&amp;s=p" TargetMode="External"/><Relationship Id="rId13" Type="http://schemas.openxmlformats.org/officeDocument/2006/relationships/hyperlink" Target="http://www.columbuschemical.com/MSDS/595000.pdf" TargetMode="External"/><Relationship Id="rId3" Type="http://schemas.openxmlformats.org/officeDocument/2006/relationships/hyperlink" Target="http://www.sciencelab.com/msds.php?msdsId=9927759" TargetMode="External"/><Relationship Id="rId7" Type="http://schemas.openxmlformats.org/officeDocument/2006/relationships/hyperlink" Target="http://www.bulkapothecary.com/raw-ingredients/other-ingredients-and-chemicals/stearic-acid/?gclid=Cj0KEQiAlae1BRCU2qaz2__t9IIBEiQAKRGDVboTr4oD2MYPzoiRj5nKMw8xgZThTARtexNjLsiNssIaAhJ98P8HAQ" TargetMode="External"/><Relationship Id="rId12" Type="http://schemas.openxmlformats.org/officeDocument/2006/relationships/hyperlink" Target="http://www.sciencelab.com/msds.php?msdsId=9927609" TargetMode="External"/><Relationship Id="rId2" Type="http://schemas.openxmlformats.org/officeDocument/2006/relationships/hyperlink" Target="http://avogadro.chem.iastate.edu/MSDS/benzophenone.htm" TargetMode="External"/><Relationship Id="rId1" Type="http://schemas.openxmlformats.org/officeDocument/2006/relationships/slideLayout" Target="../slideLayouts/slideLayout2.xml"/><Relationship Id="rId6" Type="http://schemas.openxmlformats.org/officeDocument/2006/relationships/hyperlink" Target="http://www.alibaba.com/product-detail/High-Quality-Octyl-Methoxycinnamate-OMC-For_60393655534.html?spm=a2700.7724857.29.19.U9zwjD" TargetMode="External"/><Relationship Id="rId11" Type="http://schemas.openxmlformats.org/officeDocument/2006/relationships/hyperlink" Target="http://www.sciencelab.com/msds.php?msdsId=9923363" TargetMode="External"/><Relationship Id="rId5" Type="http://schemas.openxmlformats.org/officeDocument/2006/relationships/hyperlink" Target="http://www.alibaba.com/product-detail/china-hot-sales-benzophenone-with-cheap_60395813870.html?spm=a2700.7724838.30.37.tpPeCe" TargetMode="External"/><Relationship Id="rId10" Type="http://schemas.openxmlformats.org/officeDocument/2006/relationships/hyperlink" Target="http://www.walmart.com/ip/Great-Value-Distilled-Water-1-Gal/10315382" TargetMode="External"/><Relationship Id="rId4" Type="http://schemas.openxmlformats.org/officeDocument/2006/relationships/hyperlink" Target="http://www.ebay.com/itm/Cetyl-Alcohol-for-various-uses-3-Lb-PURE/350153605717?_trksid=p2141725.c100337.m3725&amp;_trkparms=aid%3D777000%26algo%3DABA.MBE%26ao%3D1%26asc%3D20141212152338%26meid%3Df0ccfcf4297a49808829272f77ae831e%26pid%3D100337%26rk%3D1%26rkt%3D1%26sd%3D350153605852" TargetMode="External"/><Relationship Id="rId9" Type="http://schemas.openxmlformats.org/officeDocument/2006/relationships/hyperlink" Target="http://www.ebay.com/itm/like/231715264085?ul_noapp=true&amp;chn=ps&amp;lpid=82" TargetMode="External"/><Relationship Id="rId14" Type="http://schemas.openxmlformats.org/officeDocument/2006/relationships/hyperlink" Target="https://www.oneida-boces.org/cms/lib05/NY01914080/Centricity/Domain/65/ChemicalSafetyData_Glycerol_All.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Sun Screen Square</a:t>
            </a:r>
            <a:endParaRPr lang="en-US" dirty="0"/>
          </a:p>
        </p:txBody>
      </p:sp>
      <p:sp>
        <p:nvSpPr>
          <p:cNvPr id="3" name="Subtitle 2"/>
          <p:cNvSpPr>
            <a:spLocks noGrp="1"/>
          </p:cNvSpPr>
          <p:nvPr>
            <p:ph type="subTitle" idx="1"/>
          </p:nvPr>
        </p:nvSpPr>
        <p:spPr/>
        <p:txBody>
          <a:bodyPr/>
          <a:lstStyle/>
          <a:p>
            <a:r>
              <a:rPr lang="en-US" dirty="0" smtClean="0"/>
              <a:t>By: Ally O, Kennedy M, Rachel c, Ruby M</a:t>
            </a:r>
            <a:endParaRPr lang="en-US" dirty="0"/>
          </a:p>
        </p:txBody>
      </p:sp>
    </p:spTree>
    <p:extLst>
      <p:ext uri="{BB962C8B-B14F-4D97-AF65-F5344CB8AC3E}">
        <p14:creationId xmlns:p14="http://schemas.microsoft.com/office/powerpoint/2010/main" val="2272713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designs: Box #3</a:t>
            </a:r>
            <a:endParaRPr lang="en-US" dirty="0"/>
          </a:p>
        </p:txBody>
      </p:sp>
      <p:pic>
        <p:nvPicPr>
          <p:cNvPr id="4" name="Content Placeholder 3"/>
          <p:cNvPicPr>
            <a:picLocks noGrp="1" noChangeAspect="1"/>
          </p:cNvPicPr>
          <p:nvPr>
            <p:ph sz="quarter" idx="13"/>
          </p:nvPr>
        </p:nvPicPr>
        <p:blipFill>
          <a:blip r:embed="rId2"/>
          <a:stretch>
            <a:fillRect/>
          </a:stretch>
        </p:blipFill>
        <p:spPr>
          <a:xfrm>
            <a:off x="682579" y="2596117"/>
            <a:ext cx="3437779" cy="2585210"/>
          </a:xfrm>
          <a:prstGeom prst="rect">
            <a:avLst/>
          </a:prstGeom>
        </p:spPr>
      </p:pic>
      <p:pic>
        <p:nvPicPr>
          <p:cNvPr id="5" name="Picture 4"/>
          <p:cNvPicPr>
            <a:picLocks noChangeAspect="1"/>
          </p:cNvPicPr>
          <p:nvPr/>
        </p:nvPicPr>
        <p:blipFill>
          <a:blip r:embed="rId3"/>
          <a:stretch>
            <a:fillRect/>
          </a:stretch>
        </p:blipFill>
        <p:spPr>
          <a:xfrm>
            <a:off x="8682668" y="2713248"/>
            <a:ext cx="3144361" cy="2361028"/>
          </a:xfrm>
          <a:prstGeom prst="rect">
            <a:avLst/>
          </a:prstGeom>
        </p:spPr>
      </p:pic>
      <p:pic>
        <p:nvPicPr>
          <p:cNvPr id="6" name="Picture 5"/>
          <p:cNvPicPr>
            <a:picLocks noChangeAspect="1"/>
          </p:cNvPicPr>
          <p:nvPr/>
        </p:nvPicPr>
        <p:blipFill>
          <a:blip r:embed="rId4"/>
          <a:stretch>
            <a:fillRect/>
          </a:stretch>
        </p:blipFill>
        <p:spPr>
          <a:xfrm>
            <a:off x="4747486" y="2596117"/>
            <a:ext cx="3308054" cy="2478159"/>
          </a:xfrm>
          <a:prstGeom prst="rect">
            <a:avLst/>
          </a:prstGeom>
        </p:spPr>
      </p:pic>
    </p:spTree>
    <p:extLst>
      <p:ext uri="{BB962C8B-B14F-4D97-AF65-F5344CB8AC3E}">
        <p14:creationId xmlns:p14="http://schemas.microsoft.com/office/powerpoint/2010/main" val="200096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Box Test Results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3571375"/>
              </p:ext>
            </p:extLst>
          </p:nvPr>
        </p:nvGraphicFramePr>
        <p:xfrm>
          <a:off x="2179727" y="2214694"/>
          <a:ext cx="7832546" cy="2923976"/>
        </p:xfrm>
        <a:graphic>
          <a:graphicData uri="http://schemas.openxmlformats.org/drawingml/2006/table">
            <a:tbl>
              <a:tblPr firstRow="1" firstCol="1" bandRow="1">
                <a:tableStyleId>{5C22544A-7EE6-4342-B048-85BDC9FD1C3A}</a:tableStyleId>
              </a:tblPr>
              <a:tblGrid>
                <a:gridCol w="1096911"/>
                <a:gridCol w="1096911"/>
                <a:gridCol w="1097733"/>
                <a:gridCol w="1097733"/>
                <a:gridCol w="1097733"/>
                <a:gridCol w="1097733"/>
                <a:gridCol w="1247792"/>
              </a:tblGrid>
              <a:tr h="730994">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Drop Test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Throw Test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Weight Test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Shake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Water Test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Heat Test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0994">
                <a:tc>
                  <a:txBody>
                    <a:bodyPr/>
                    <a:lstStyle/>
                    <a:p>
                      <a:pPr marL="0" marR="0">
                        <a:lnSpc>
                          <a:spcPct val="107000"/>
                        </a:lnSpc>
                        <a:spcBef>
                          <a:spcPts val="0"/>
                        </a:spcBef>
                        <a:spcAft>
                          <a:spcPts val="0"/>
                        </a:spcAft>
                      </a:pPr>
                      <a:r>
                        <a:rPr lang="en-US" sz="1600">
                          <a:effectLst/>
                        </a:rPr>
                        <a:t>Box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0994">
                <a:tc>
                  <a:txBody>
                    <a:bodyPr/>
                    <a:lstStyle/>
                    <a:p>
                      <a:pPr marL="0" marR="0">
                        <a:lnSpc>
                          <a:spcPct val="107000"/>
                        </a:lnSpc>
                        <a:spcBef>
                          <a:spcPts val="0"/>
                        </a:spcBef>
                        <a:spcAft>
                          <a:spcPts val="0"/>
                        </a:spcAft>
                      </a:pPr>
                      <a:r>
                        <a:rPr lang="en-US" sz="1600">
                          <a:effectLst/>
                        </a:rPr>
                        <a:t>Box #2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0994">
                <a:tc>
                  <a:txBody>
                    <a:bodyPr/>
                    <a:lstStyle/>
                    <a:p>
                      <a:pPr marL="0" marR="0">
                        <a:lnSpc>
                          <a:spcPct val="107000"/>
                        </a:lnSpc>
                        <a:spcBef>
                          <a:spcPts val="0"/>
                        </a:spcBef>
                        <a:spcAft>
                          <a:spcPts val="0"/>
                        </a:spcAft>
                      </a:pPr>
                      <a:r>
                        <a:rPr lang="en-US" sz="1600">
                          <a:effectLst/>
                        </a:rPr>
                        <a:t>Box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3081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for </a:t>
            </a:r>
            <a:r>
              <a:rPr lang="en-US" dirty="0" err="1" smtClean="0"/>
              <a:t>cinnamate</a:t>
            </a:r>
            <a:r>
              <a:rPr lang="en-US" dirty="0" smtClean="0"/>
              <a:t> testing</a:t>
            </a:r>
            <a:endParaRPr lang="en-US" dirty="0"/>
          </a:p>
        </p:txBody>
      </p:sp>
      <p:pic>
        <p:nvPicPr>
          <p:cNvPr id="6" name="Content Placeholder 5"/>
          <p:cNvPicPr>
            <a:picLocks noGrp="1" noChangeAspect="1"/>
          </p:cNvPicPr>
          <p:nvPr>
            <p:ph sz="quarter" idx="13"/>
          </p:nvPr>
        </p:nvPicPr>
        <p:blipFill>
          <a:blip r:embed="rId2"/>
          <a:stretch>
            <a:fillRect/>
          </a:stretch>
        </p:blipFill>
        <p:spPr>
          <a:xfrm>
            <a:off x="2316499" y="1626559"/>
            <a:ext cx="7559002" cy="4561244"/>
          </a:xfrm>
          <a:prstGeom prst="rect">
            <a:avLst/>
          </a:prstGeom>
        </p:spPr>
      </p:pic>
    </p:spTree>
    <p:extLst>
      <p:ext uri="{BB962C8B-B14F-4D97-AF65-F5344CB8AC3E}">
        <p14:creationId xmlns:p14="http://schemas.microsoft.com/office/powerpoint/2010/main" val="195467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Cinnamate</a:t>
            </a:r>
            <a:r>
              <a:rPr lang="en-US" dirty="0" smtClean="0"/>
              <a:t> testing analysis</a:t>
            </a:r>
            <a:endParaRPr lang="en-US" dirty="0"/>
          </a:p>
        </p:txBody>
      </p:sp>
      <p:sp>
        <p:nvSpPr>
          <p:cNvPr id="3" name="Content Placeholder 2"/>
          <p:cNvSpPr>
            <a:spLocks noGrp="1"/>
          </p:cNvSpPr>
          <p:nvPr>
            <p:ph sz="quarter" idx="13"/>
          </p:nvPr>
        </p:nvSpPr>
        <p:spPr/>
        <p:txBody>
          <a:bodyPr/>
          <a:lstStyle/>
          <a:p>
            <a:r>
              <a:rPr lang="en-US" dirty="0" smtClean="0"/>
              <a:t>As an average, more than 50% survived when using the control, mid value, and max values</a:t>
            </a:r>
          </a:p>
          <a:p>
            <a:r>
              <a:rPr lang="en-US" dirty="0" smtClean="0"/>
              <a:t>Therefore, all values could potentially be used</a:t>
            </a:r>
          </a:p>
          <a:p>
            <a:r>
              <a:rPr lang="en-US" dirty="0" smtClean="0"/>
              <a:t>However, the max value is very close to the 50% (only 3% above) survival rate so the mid value is most likely the best amount to use based off the five </a:t>
            </a:r>
            <a:r>
              <a:rPr lang="en-US" dirty="0" err="1" smtClean="0"/>
              <a:t>cinnamate</a:t>
            </a:r>
            <a:r>
              <a:rPr lang="en-US" dirty="0" smtClean="0"/>
              <a:t> testing's we completed</a:t>
            </a:r>
          </a:p>
          <a:p>
            <a:endParaRPr lang="en-US" dirty="0"/>
          </a:p>
        </p:txBody>
      </p:sp>
    </p:spTree>
    <p:extLst>
      <p:ext uri="{BB962C8B-B14F-4D97-AF65-F5344CB8AC3E}">
        <p14:creationId xmlns:p14="http://schemas.microsoft.com/office/powerpoint/2010/main" val="137989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Averages for benzophenone testing</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718988771"/>
              </p:ext>
            </p:extLst>
          </p:nvPr>
        </p:nvGraphicFramePr>
        <p:xfrm>
          <a:off x="1860326" y="1940986"/>
          <a:ext cx="7940496" cy="3957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47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Benzophenone testing </a:t>
            </a:r>
            <a:r>
              <a:rPr lang="en-US" dirty="0" err="1" smtClean="0"/>
              <a:t>anylasis</a:t>
            </a:r>
            <a:endParaRPr lang="en-US" dirty="0"/>
          </a:p>
        </p:txBody>
      </p:sp>
      <p:sp>
        <p:nvSpPr>
          <p:cNvPr id="3" name="Content Placeholder 2"/>
          <p:cNvSpPr>
            <a:spLocks noGrp="1"/>
          </p:cNvSpPr>
          <p:nvPr>
            <p:ph sz="quarter" idx="13"/>
          </p:nvPr>
        </p:nvSpPr>
        <p:spPr/>
        <p:txBody>
          <a:bodyPr/>
          <a:lstStyle/>
          <a:p>
            <a:r>
              <a:rPr lang="en-US" dirty="0" smtClean="0"/>
              <a:t>For the control, Mid, and Max values, the survival rate was above 50 %</a:t>
            </a:r>
          </a:p>
          <a:p>
            <a:r>
              <a:rPr lang="en-US" dirty="0" smtClean="0"/>
              <a:t>Therefore we could use any of the values, so we chose the Max amount of Benzophenone (0.0375)</a:t>
            </a:r>
          </a:p>
          <a:p>
            <a:endParaRPr lang="en-US" dirty="0"/>
          </a:p>
        </p:txBody>
      </p:sp>
    </p:spTree>
    <p:extLst>
      <p:ext uri="{BB962C8B-B14F-4D97-AF65-F5344CB8AC3E}">
        <p14:creationId xmlns:p14="http://schemas.microsoft.com/office/powerpoint/2010/main" val="186137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sz="quarter" idx="13"/>
          </p:nvPr>
        </p:nvSpPr>
        <p:spPr>
          <a:xfrm>
            <a:off x="913774" y="2367092"/>
            <a:ext cx="10363826" cy="4072345"/>
          </a:xfrm>
        </p:spPr>
        <p:txBody>
          <a:bodyPr>
            <a:normAutofit fontScale="47500" lnSpcReduction="20000"/>
          </a:bodyPr>
          <a:lstStyle/>
          <a:p>
            <a:r>
              <a:rPr lang="en-US" dirty="0">
                <a:hlinkClick r:id="rId2"/>
              </a:rPr>
              <a:t>http://</a:t>
            </a:r>
            <a:r>
              <a:rPr lang="en-US" dirty="0" smtClean="0">
                <a:hlinkClick r:id="rId2"/>
              </a:rPr>
              <a:t>avogadro.chem.iastate.edu/MSDS/benzophenone.htm</a:t>
            </a:r>
            <a:r>
              <a:rPr lang="en-US" dirty="0" smtClean="0"/>
              <a:t> </a:t>
            </a:r>
          </a:p>
          <a:p>
            <a:r>
              <a:rPr lang="en-US" dirty="0" smtClean="0">
                <a:hlinkClick r:id="rId3"/>
              </a:rPr>
              <a:t>http</a:t>
            </a:r>
            <a:r>
              <a:rPr lang="en-US" dirty="0">
                <a:hlinkClick r:id="rId3"/>
              </a:rPr>
              <a:t>://</a:t>
            </a:r>
            <a:r>
              <a:rPr lang="en-US" dirty="0" smtClean="0">
                <a:hlinkClick r:id="rId3"/>
              </a:rPr>
              <a:t>www.sciencelab.com/msds.php?msdsId=9927759</a:t>
            </a:r>
            <a:r>
              <a:rPr lang="en-US" dirty="0" smtClean="0"/>
              <a:t> </a:t>
            </a:r>
          </a:p>
          <a:p>
            <a:r>
              <a:rPr lang="en-US" dirty="0"/>
              <a:t> </a:t>
            </a:r>
            <a:r>
              <a:rPr lang="en-US" u="sng" dirty="0">
                <a:hlinkClick r:id="rId4"/>
              </a:rPr>
              <a:t>http://www.ebay.com/itm/Cetyl-Alcohol-for-various-uses-3-Lb-PURE/350153605717?_trksid=p2141725.c100337.m3725&amp;_trkparms=aid%3D777000%26algo%3DABA.MBE%26ao%3D1%26asc%3D20141212152338%26meid%3Df0ccfcf4297a49808829272f77ae831e%26pid%3D100337%26rk%3D1%26rkt%3D1%26sd%3D350153605852</a:t>
            </a:r>
            <a:endParaRPr lang="en-US" dirty="0"/>
          </a:p>
          <a:p>
            <a:r>
              <a:rPr lang="en-US" u="sng" dirty="0">
                <a:hlinkClick r:id="rId5"/>
              </a:rPr>
              <a:t>http://www.alibaba.com/product-detail/china-hot-sales-benzophenone-with-cheap_60395813870.html?spm=a2700.7724838.30.37.tpPeCe</a:t>
            </a:r>
            <a:r>
              <a:rPr lang="en-US" dirty="0"/>
              <a:t> </a:t>
            </a:r>
            <a:endParaRPr lang="en-US" dirty="0" smtClean="0"/>
          </a:p>
          <a:p>
            <a:pPr lvl="0"/>
            <a:r>
              <a:rPr lang="en-US" u="sng" dirty="0">
                <a:hlinkClick r:id="rId6"/>
              </a:rPr>
              <a:t>http://</a:t>
            </a:r>
            <a:r>
              <a:rPr lang="en-US" u="sng" dirty="0" smtClean="0">
                <a:hlinkClick r:id="rId6"/>
              </a:rPr>
              <a:t>www.alibaba.com/product-detail/High-Quality-Octyl-Methoxycinnamate-OMC-For_60393655534.html?spm=a2700.7724857.29.19.U9zwjD</a:t>
            </a:r>
            <a:endParaRPr lang="en-US" u="sng" dirty="0" smtClean="0"/>
          </a:p>
          <a:p>
            <a:r>
              <a:rPr lang="en-US" u="sng" dirty="0">
                <a:hlinkClick r:id="rId7"/>
              </a:rPr>
              <a:t>http://www.bulkapothecary.com/raw-ingredients/other-ingredients-and-chemicals/stearic-acid/?gclid=Cj0KEQiAlae1BRCU2qaz2__</a:t>
            </a:r>
            <a:r>
              <a:rPr lang="en-US" u="sng" dirty="0" smtClean="0">
                <a:hlinkClick r:id="rId7"/>
              </a:rPr>
              <a:t>t9IIBEiQAKRGDVboTr4oD2MYPzoiRj5nKMw8xgZThTARtexNjLsiNssIaAhJ98P8HAQ</a:t>
            </a:r>
            <a:endParaRPr lang="en-US" u="sng" dirty="0" smtClean="0"/>
          </a:p>
          <a:p>
            <a:r>
              <a:rPr lang="en-US" u="sng" dirty="0">
                <a:hlinkClick r:id="rId8"/>
              </a:rPr>
              <a:t>http://www.alibaba.com/product-detail/kosher-Pure-natures-use-vegetable-crude_60334503872.html?spm=a2700.7724838.30.1.3Sw4os&amp;s=p</a:t>
            </a:r>
            <a:endParaRPr lang="en-US" dirty="0"/>
          </a:p>
          <a:p>
            <a:pPr lvl="0"/>
            <a:r>
              <a:rPr lang="en-US" u="sng" dirty="0">
                <a:hlinkClick r:id="rId9"/>
              </a:rPr>
              <a:t>http://www.ebay.com/itm/like/231715264085?ul_noapp=true&amp;chn=ps&amp;lpid=82</a:t>
            </a:r>
            <a:endParaRPr lang="en-US" dirty="0"/>
          </a:p>
          <a:p>
            <a:r>
              <a:rPr lang="en-US" u="sng" dirty="0">
                <a:hlinkClick r:id="rId10" tooltip="http://www.walmart.com/ip/Great-Value-Distilled-Water-1-Gal/10315382&#10;Ctrl+Click or tap to follow the link"/>
              </a:rPr>
              <a:t>http://</a:t>
            </a:r>
            <a:r>
              <a:rPr lang="en-US" u="sng" dirty="0" smtClean="0">
                <a:hlinkClick r:id="rId10" tooltip="http://www.walmart.com/ip/Great-Value-Distilled-Water-1-Gal/10315382&#10;Ctrl+Click or tap to follow the link"/>
              </a:rPr>
              <a:t>www.walmart.com/ip/Great-Value-Distilled-Water-1-Gal/10315382</a:t>
            </a:r>
            <a:endParaRPr lang="en-US" u="sng" dirty="0" smtClean="0"/>
          </a:p>
          <a:p>
            <a:r>
              <a:rPr lang="en-US" dirty="0">
                <a:hlinkClick r:id="rId11"/>
              </a:rPr>
              <a:t>http://</a:t>
            </a:r>
            <a:r>
              <a:rPr lang="en-US" dirty="0" smtClean="0">
                <a:hlinkClick r:id="rId11"/>
              </a:rPr>
              <a:t>www.sciencelab.com/msds.php?msdsId=9923363</a:t>
            </a:r>
            <a:endParaRPr lang="en-US" dirty="0" smtClean="0"/>
          </a:p>
          <a:p>
            <a:r>
              <a:rPr lang="en-US" dirty="0">
                <a:hlinkClick r:id="rId12"/>
              </a:rPr>
              <a:t>http://</a:t>
            </a:r>
            <a:r>
              <a:rPr lang="en-US" dirty="0" smtClean="0">
                <a:hlinkClick r:id="rId12"/>
              </a:rPr>
              <a:t>www.sciencelab.com/msds.php?msdsId=9927609</a:t>
            </a:r>
            <a:endParaRPr lang="en-US" dirty="0" smtClean="0"/>
          </a:p>
          <a:p>
            <a:r>
              <a:rPr lang="en-US" dirty="0">
                <a:hlinkClick r:id="rId13"/>
              </a:rPr>
              <a:t>http://</a:t>
            </a:r>
            <a:r>
              <a:rPr lang="en-US" dirty="0" smtClean="0">
                <a:hlinkClick r:id="rId13"/>
              </a:rPr>
              <a:t>www.columbuschemical.com/MSDS/595000.pdf</a:t>
            </a:r>
            <a:r>
              <a:rPr lang="en-US" dirty="0" smtClean="0"/>
              <a:t> </a:t>
            </a:r>
          </a:p>
          <a:p>
            <a:r>
              <a:rPr lang="en-US" dirty="0">
                <a:hlinkClick r:id="rId14"/>
              </a:rPr>
              <a:t>https://</a:t>
            </a:r>
            <a:r>
              <a:rPr lang="en-US" dirty="0" smtClean="0">
                <a:hlinkClick r:id="rId14"/>
              </a:rPr>
              <a:t>www.oneida-boces.org/cms/lib05/NY01914080/Centricity/Domain/65/ChemicalSafetyData_Glycerol_All.pdf</a:t>
            </a:r>
            <a:r>
              <a:rPr lang="en-US" dirty="0" smtClean="0"/>
              <a:t> </a:t>
            </a:r>
          </a:p>
          <a:p>
            <a:endParaRPr lang="en-US" dirty="0" smtClean="0"/>
          </a:p>
          <a:p>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379615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29120"/>
            <a:ext cx="10364451" cy="1596177"/>
          </a:xfrm>
        </p:spPr>
        <p:txBody>
          <a:bodyPr/>
          <a:lstStyle/>
          <a:p>
            <a:r>
              <a:rPr lang="en-US" dirty="0" smtClean="0"/>
              <a:t>Product constraints</a:t>
            </a:r>
            <a:endParaRPr lang="en-US" dirty="0"/>
          </a:p>
        </p:txBody>
      </p:sp>
      <p:sp>
        <p:nvSpPr>
          <p:cNvPr id="3" name="Content Placeholder 2"/>
          <p:cNvSpPr>
            <a:spLocks noGrp="1"/>
          </p:cNvSpPr>
          <p:nvPr>
            <p:ph sz="quarter" idx="13"/>
          </p:nvPr>
        </p:nvSpPr>
        <p:spPr>
          <a:xfrm>
            <a:off x="913774" y="1378039"/>
            <a:ext cx="10363826" cy="4413161"/>
          </a:xfrm>
        </p:spPr>
        <p:txBody>
          <a:bodyPr/>
          <a:lstStyle/>
          <a:p>
            <a:pPr marL="0" indent="0">
              <a:buNone/>
            </a:pPr>
            <a:r>
              <a:rPr lang="en-US" dirty="0" smtClean="0"/>
              <a:t>Max ld</a:t>
            </a:r>
            <a:r>
              <a:rPr lang="en-US" dirty="0"/>
              <a:t>50</a:t>
            </a:r>
            <a:r>
              <a:rPr lang="en-US" dirty="0" smtClean="0"/>
              <a:t>: </a:t>
            </a:r>
          </a:p>
          <a:p>
            <a:pPr marL="0" indent="0">
              <a:buNone/>
            </a:pPr>
            <a:r>
              <a:rPr lang="en-US" dirty="0" smtClean="0"/>
              <a:t>Max spf: 88ml</a:t>
            </a:r>
          </a:p>
          <a:p>
            <a:pPr marL="0" indent="0">
              <a:buNone/>
            </a:pPr>
            <a:r>
              <a:rPr lang="en-US" dirty="0" smtClean="0"/>
              <a:t>Minimum cost– sunscreen 12¢ + packaging $1.25 = $1.37 </a:t>
            </a:r>
          </a:p>
          <a:p>
            <a:pPr marL="0" indent="0">
              <a:lnSpc>
                <a:spcPct val="100000"/>
              </a:lnSpc>
              <a:spcBef>
                <a:spcPts val="0"/>
              </a:spcBef>
              <a:buNone/>
            </a:pPr>
            <a:r>
              <a:rPr lang="en-US" sz="1600" dirty="0" smtClean="0"/>
              <a:t>For data reference slide #3</a:t>
            </a:r>
          </a:p>
          <a:p>
            <a:pPr marL="0" indent="0">
              <a:lnSpc>
                <a:spcPct val="100000"/>
              </a:lnSpc>
              <a:spcBef>
                <a:spcPts val="0"/>
              </a:spcBef>
              <a:buNone/>
            </a:pPr>
            <a:r>
              <a:rPr lang="en-US" dirty="0" smtClean="0"/>
              <a:t>Maximum cost– sunscreen 35¢ + packaging $4 (no glue) $3 (glue)= $4.35 or $3.35</a:t>
            </a:r>
          </a:p>
          <a:p>
            <a:pPr marL="0" indent="0">
              <a:buNone/>
            </a:pPr>
            <a:r>
              <a:rPr lang="en-US" dirty="0" smtClean="0"/>
              <a:t>Highest packaging materials testing criteria: packaging undergoes set of tests (drop test, shake test, weight test, throw test, water test, marketing test, heat test) </a:t>
            </a:r>
            <a:r>
              <a:rPr lang="en-US" sz="1600" dirty="0" smtClean="0"/>
              <a:t>for data reference slide #6</a:t>
            </a:r>
          </a:p>
        </p:txBody>
      </p:sp>
    </p:spTree>
    <p:extLst>
      <p:ext uri="{BB962C8B-B14F-4D97-AF65-F5344CB8AC3E}">
        <p14:creationId xmlns:p14="http://schemas.microsoft.com/office/powerpoint/2010/main" val="159031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a:t>
            </a:r>
            <a:endParaRPr lang="en-US" dirty="0"/>
          </a:p>
        </p:txBody>
      </p:sp>
      <p:sp>
        <p:nvSpPr>
          <p:cNvPr id="3" name="Content Placeholder 2"/>
          <p:cNvSpPr>
            <a:spLocks noGrp="1"/>
          </p:cNvSpPr>
          <p:nvPr>
            <p:ph sz="quarter" idx="13"/>
          </p:nvPr>
        </p:nvSpPr>
        <p:spPr>
          <a:xfrm>
            <a:off x="913774" y="1752600"/>
            <a:ext cx="10363826" cy="4038599"/>
          </a:xfrm>
        </p:spPr>
        <p:txBody>
          <a:bodyPr>
            <a:normAutofit/>
          </a:bodyPr>
          <a:lstStyle/>
          <a:p>
            <a:r>
              <a:rPr lang="en-US" dirty="0" smtClean="0"/>
              <a:t>Cost and source of materials </a:t>
            </a:r>
          </a:p>
        </p:txBody>
      </p:sp>
      <p:graphicFrame>
        <p:nvGraphicFramePr>
          <p:cNvPr id="4" name="Table 3"/>
          <p:cNvGraphicFramePr>
            <a:graphicFrameLocks noGrp="1"/>
          </p:cNvGraphicFramePr>
          <p:nvPr>
            <p:extLst>
              <p:ext uri="{D42A27DB-BD31-4B8C-83A1-F6EECF244321}">
                <p14:modId xmlns:p14="http://schemas.microsoft.com/office/powerpoint/2010/main" val="3159267172"/>
              </p:ext>
            </p:extLst>
          </p:nvPr>
        </p:nvGraphicFramePr>
        <p:xfrm>
          <a:off x="913148" y="2402745"/>
          <a:ext cx="7033117" cy="3258915"/>
        </p:xfrm>
        <a:graphic>
          <a:graphicData uri="http://schemas.openxmlformats.org/drawingml/2006/table">
            <a:tbl>
              <a:tblPr firstRow="1" bandRow="1">
                <a:tableStyleId>{5C22544A-7EE6-4342-B048-85BDC9FD1C3A}</a:tableStyleId>
              </a:tblPr>
              <a:tblGrid>
                <a:gridCol w="2820652"/>
                <a:gridCol w="1211687"/>
                <a:gridCol w="1275009"/>
                <a:gridCol w="1725769"/>
              </a:tblGrid>
              <a:tr h="370840">
                <a:tc>
                  <a:txBody>
                    <a:bodyPr/>
                    <a:lstStyle/>
                    <a:p>
                      <a:r>
                        <a:rPr lang="en-US" dirty="0" smtClean="0"/>
                        <a:t>Ingredients</a:t>
                      </a:r>
                      <a:endParaRPr lang="en-US" dirty="0"/>
                    </a:p>
                  </a:txBody>
                  <a:tcPr/>
                </a:tc>
                <a:tc>
                  <a:txBody>
                    <a:bodyPr/>
                    <a:lstStyle/>
                    <a:p>
                      <a:r>
                        <a:rPr lang="en-US" dirty="0" smtClean="0"/>
                        <a:t>Amount needed (g)</a:t>
                      </a:r>
                      <a:endParaRPr lang="en-US" dirty="0"/>
                    </a:p>
                  </a:txBody>
                  <a:tcPr/>
                </a:tc>
                <a:tc>
                  <a:txBody>
                    <a:bodyPr/>
                    <a:lstStyle/>
                    <a:p>
                      <a:r>
                        <a:rPr lang="en-US" dirty="0" smtClean="0"/>
                        <a:t>Price</a:t>
                      </a:r>
                      <a:r>
                        <a:rPr lang="en-US" baseline="0" dirty="0" smtClean="0"/>
                        <a:t> per gram ($)</a:t>
                      </a:r>
                      <a:endParaRPr lang="en-US" dirty="0"/>
                    </a:p>
                  </a:txBody>
                  <a:tcPr/>
                </a:tc>
                <a:tc>
                  <a:txBody>
                    <a:bodyPr/>
                    <a:lstStyle/>
                    <a:p>
                      <a:r>
                        <a:rPr lang="en-US" dirty="0" smtClean="0"/>
                        <a:t>Price for needed amount</a:t>
                      </a:r>
                      <a:r>
                        <a:rPr lang="en-US" baseline="0" dirty="0" smtClean="0"/>
                        <a:t> ($)</a:t>
                      </a:r>
                      <a:endParaRPr lang="en-US" dirty="0"/>
                    </a:p>
                  </a:txBody>
                  <a:tcPr/>
                </a:tc>
              </a:tr>
              <a:tr h="370840">
                <a:tc>
                  <a:txBody>
                    <a:bodyPr/>
                    <a:lstStyle/>
                    <a:p>
                      <a:r>
                        <a:rPr lang="en-US" dirty="0" err="1" smtClean="0"/>
                        <a:t>Cetyl</a:t>
                      </a:r>
                      <a:r>
                        <a:rPr lang="en-US" dirty="0" smtClean="0"/>
                        <a:t> Alcohol</a:t>
                      </a:r>
                      <a:endParaRPr lang="en-US" dirty="0"/>
                    </a:p>
                  </a:txBody>
                  <a:tcPr/>
                </a:tc>
                <a:tc>
                  <a:txBody>
                    <a:bodyPr/>
                    <a:lstStyle/>
                    <a:p>
                      <a:r>
                        <a:rPr lang="en-US" dirty="0" smtClean="0"/>
                        <a:t>2</a:t>
                      </a:r>
                      <a:endParaRPr lang="en-US" dirty="0"/>
                    </a:p>
                  </a:txBody>
                  <a:tcPr/>
                </a:tc>
                <a:tc>
                  <a:txBody>
                    <a:bodyPr/>
                    <a:lstStyle/>
                    <a:p>
                      <a:r>
                        <a:rPr lang="en-US" dirty="0" smtClean="0"/>
                        <a:t>$0.01</a:t>
                      </a:r>
                      <a:endParaRPr lang="en-US" dirty="0"/>
                    </a:p>
                  </a:txBody>
                  <a:tcPr/>
                </a:tc>
                <a:tc>
                  <a:txBody>
                    <a:bodyPr/>
                    <a:lstStyle/>
                    <a:p>
                      <a:r>
                        <a:rPr lang="en-US" dirty="0" smtClean="0"/>
                        <a:t>$0.02</a:t>
                      </a:r>
                      <a:endParaRPr lang="en-US" dirty="0"/>
                    </a:p>
                  </a:txBody>
                  <a:tcPr/>
                </a:tc>
              </a:tr>
              <a:tr h="398875">
                <a:tc>
                  <a:txBody>
                    <a:bodyPr/>
                    <a:lstStyle/>
                    <a:p>
                      <a:r>
                        <a:rPr lang="en-US" dirty="0" smtClean="0"/>
                        <a:t>Benzophenone-3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$0.005</a:t>
                      </a:r>
                    </a:p>
                  </a:txBody>
                  <a:tcPr/>
                </a:tc>
                <a:tc>
                  <a:txBody>
                    <a:bodyPr/>
                    <a:lstStyle/>
                    <a:p>
                      <a:r>
                        <a:rPr lang="en-US" dirty="0" smtClean="0"/>
                        <a:t>$0.00015</a:t>
                      </a:r>
                      <a:endParaRPr lang="en-US" dirty="0"/>
                    </a:p>
                  </a:txBody>
                  <a:tcPr/>
                </a:tc>
              </a:tr>
              <a:tr h="370840">
                <a:tc>
                  <a:txBody>
                    <a:bodyPr/>
                    <a:lstStyle/>
                    <a:p>
                      <a:r>
                        <a:rPr lang="en-US" dirty="0" err="1" smtClean="0"/>
                        <a:t>Ethylhexylmethoxycinnamate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0.01825</a:t>
                      </a:r>
                    </a:p>
                  </a:txBody>
                  <a:tcPr/>
                </a:tc>
                <a:tc>
                  <a:txBody>
                    <a:bodyPr/>
                    <a:lstStyle/>
                    <a:p>
                      <a:r>
                        <a:rPr lang="en-US" dirty="0" smtClean="0"/>
                        <a:t>$0.01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$0.01825</a:t>
                      </a:r>
                    </a:p>
                  </a:txBody>
                  <a:tcPr/>
                </a:tc>
              </a:tr>
              <a:tr h="370840">
                <a:tc>
                  <a:txBody>
                    <a:bodyPr/>
                    <a:lstStyle/>
                    <a:p>
                      <a:r>
                        <a:rPr lang="en-US" dirty="0" smtClean="0"/>
                        <a:t>Steric Acid</a:t>
                      </a:r>
                      <a:endParaRPr lang="en-US" dirty="0"/>
                    </a:p>
                  </a:txBody>
                  <a:tcPr/>
                </a:tc>
                <a:tc>
                  <a:txBody>
                    <a:bodyPr/>
                    <a:lstStyle/>
                    <a:p>
                      <a:r>
                        <a:rPr lang="en-US" dirty="0" smtClean="0"/>
                        <a:t>4</a:t>
                      </a:r>
                      <a:endParaRPr lang="en-US" dirty="0"/>
                    </a:p>
                  </a:txBody>
                  <a:tcPr/>
                </a:tc>
                <a:tc>
                  <a:txBody>
                    <a:bodyPr/>
                    <a:lstStyle/>
                    <a:p>
                      <a:r>
                        <a:rPr lang="en-US" dirty="0" smtClean="0"/>
                        <a:t>$0.01 </a:t>
                      </a:r>
                      <a:endParaRPr lang="en-US" dirty="0"/>
                    </a:p>
                  </a:txBody>
                  <a:tcPr/>
                </a:tc>
                <a:tc>
                  <a:txBody>
                    <a:bodyPr/>
                    <a:lstStyle/>
                    <a:p>
                      <a:r>
                        <a:rPr lang="en-US" dirty="0" smtClean="0"/>
                        <a:t>$0.04</a:t>
                      </a:r>
                      <a:endParaRPr lang="en-US" dirty="0"/>
                    </a:p>
                  </a:txBody>
                  <a:tcPr/>
                </a:tc>
              </a:tr>
              <a:tr h="370840">
                <a:tc>
                  <a:txBody>
                    <a:bodyPr/>
                    <a:lstStyle/>
                    <a:p>
                      <a:r>
                        <a:rPr lang="en-US" dirty="0" smtClean="0"/>
                        <a:t>Glycerin</a:t>
                      </a:r>
                      <a:endParaRPr lang="en-US" dirty="0"/>
                    </a:p>
                  </a:txBody>
                  <a:tcPr/>
                </a:tc>
                <a:tc>
                  <a:txBody>
                    <a:bodyPr/>
                    <a:lstStyle/>
                    <a:p>
                      <a:r>
                        <a:rPr lang="en-US" dirty="0" smtClean="0"/>
                        <a:t>2</a:t>
                      </a:r>
                      <a:endParaRPr lang="en-US" dirty="0"/>
                    </a:p>
                  </a:txBody>
                  <a:tcPr/>
                </a:tc>
                <a:tc>
                  <a:txBody>
                    <a:bodyPr/>
                    <a:lstStyle/>
                    <a:p>
                      <a:r>
                        <a:rPr lang="en-US" dirty="0" smtClean="0"/>
                        <a:t>$0.005 </a:t>
                      </a:r>
                      <a:endParaRPr lang="en-US" dirty="0"/>
                    </a:p>
                  </a:txBody>
                  <a:tcPr/>
                </a:tc>
                <a:tc>
                  <a:txBody>
                    <a:bodyPr/>
                    <a:lstStyle/>
                    <a:p>
                      <a:r>
                        <a:rPr lang="en-US" dirty="0" smtClean="0"/>
                        <a:t>$0.01</a:t>
                      </a:r>
                      <a:endParaRPr lang="en-US" dirty="0"/>
                    </a:p>
                  </a:txBody>
                  <a:tcPr/>
                </a:tc>
              </a:tr>
              <a:tr h="370840">
                <a:tc>
                  <a:txBody>
                    <a:bodyPr/>
                    <a:lstStyle/>
                    <a:p>
                      <a:r>
                        <a:rPr lang="en-US" dirty="0" err="1" smtClean="0"/>
                        <a:t>Trethanol</a:t>
                      </a:r>
                      <a:r>
                        <a:rPr lang="en-US" dirty="0" smtClean="0"/>
                        <a:t> Amine</a:t>
                      </a:r>
                      <a:endParaRPr lang="en-US" dirty="0"/>
                    </a:p>
                  </a:txBody>
                  <a:tcPr/>
                </a:tc>
                <a:tc>
                  <a:txBody>
                    <a:bodyPr/>
                    <a:lstStyle/>
                    <a:p>
                      <a:r>
                        <a:rPr lang="en-US" dirty="0" smtClean="0"/>
                        <a:t>1</a:t>
                      </a:r>
                      <a:endParaRPr lang="en-US" dirty="0"/>
                    </a:p>
                  </a:txBody>
                  <a:tcPr/>
                </a:tc>
                <a:tc>
                  <a:txBody>
                    <a:bodyPr/>
                    <a:lstStyle/>
                    <a:p>
                      <a:r>
                        <a:rPr lang="en-US" dirty="0" smtClean="0"/>
                        <a:t>$0.02 </a:t>
                      </a:r>
                      <a:endParaRPr lang="en-US" dirty="0"/>
                    </a:p>
                  </a:txBody>
                  <a:tcPr/>
                </a:tc>
                <a:tc>
                  <a:txBody>
                    <a:bodyPr/>
                    <a:lstStyle/>
                    <a:p>
                      <a:r>
                        <a:rPr lang="en-US" dirty="0" smtClean="0"/>
                        <a:t>$0.02</a:t>
                      </a:r>
                      <a:endParaRPr lang="en-US" dirty="0"/>
                    </a:p>
                  </a:txBody>
                  <a:tcPr/>
                </a:tc>
              </a:tr>
              <a:tr h="0">
                <a:tc>
                  <a:txBody>
                    <a:bodyPr/>
                    <a:lstStyle/>
                    <a:p>
                      <a:r>
                        <a:rPr lang="en-US" dirty="0" smtClean="0"/>
                        <a:t>Water, distilled </a:t>
                      </a:r>
                      <a:endParaRPr lang="en-US" dirty="0"/>
                    </a:p>
                  </a:txBody>
                  <a:tcPr/>
                </a:tc>
                <a:tc>
                  <a:txBody>
                    <a:bodyPr/>
                    <a:lstStyle/>
                    <a:p>
                      <a:r>
                        <a:rPr lang="en-US" dirty="0" smtClean="0"/>
                        <a:t>78</a:t>
                      </a:r>
                      <a:endParaRPr lang="en-US" dirty="0"/>
                    </a:p>
                  </a:txBody>
                  <a:tcPr/>
                </a:tc>
                <a:tc>
                  <a:txBody>
                    <a:bodyPr/>
                    <a:lstStyle/>
                    <a:p>
                      <a:r>
                        <a:rPr lang="en-US" dirty="0" smtClean="0"/>
                        <a:t>$0.0078 </a:t>
                      </a:r>
                      <a:endParaRPr lang="en-US" dirty="0"/>
                    </a:p>
                  </a:txBody>
                  <a:tcPr/>
                </a:tc>
                <a:tc>
                  <a:txBody>
                    <a:bodyPr/>
                    <a:lstStyle/>
                    <a:p>
                      <a:r>
                        <a:rPr lang="en-US" dirty="0" smtClean="0"/>
                        <a:t>$0.01</a:t>
                      </a:r>
                      <a:endParaRPr lang="en-US" dirty="0"/>
                    </a:p>
                  </a:txBody>
                  <a:tcPr/>
                </a:tc>
              </a:tr>
            </a:tbl>
          </a:graphicData>
        </a:graphic>
      </p:graphicFrame>
    </p:spTree>
    <p:extLst>
      <p:ext uri="{BB962C8B-B14F-4D97-AF65-F5344CB8AC3E}">
        <p14:creationId xmlns:p14="http://schemas.microsoft.com/office/powerpoint/2010/main" val="455531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formula mix</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131054017"/>
              </p:ext>
            </p:extLst>
          </p:nvPr>
        </p:nvGraphicFramePr>
        <p:xfrm>
          <a:off x="2683098" y="2214694"/>
          <a:ext cx="6825804" cy="3235960"/>
        </p:xfrm>
        <a:graphic>
          <a:graphicData uri="http://schemas.openxmlformats.org/drawingml/2006/table">
            <a:tbl>
              <a:tblPr firstRow="1" bandRow="1">
                <a:tableStyleId>{5C22544A-7EE6-4342-B048-85BDC9FD1C3A}</a:tableStyleId>
              </a:tblPr>
              <a:tblGrid>
                <a:gridCol w="3156786"/>
                <a:gridCol w="1969007"/>
                <a:gridCol w="1700011"/>
              </a:tblGrid>
              <a:tr h="370840">
                <a:tc>
                  <a:txBody>
                    <a:bodyPr/>
                    <a:lstStyle/>
                    <a:p>
                      <a:r>
                        <a:rPr lang="en-US" dirty="0" smtClean="0"/>
                        <a:t>Ingredients</a:t>
                      </a:r>
                      <a:endParaRPr lang="en-US" dirty="0"/>
                    </a:p>
                  </a:txBody>
                  <a:tcPr/>
                </a:tc>
                <a:tc>
                  <a:txBody>
                    <a:bodyPr/>
                    <a:lstStyle/>
                    <a:p>
                      <a:r>
                        <a:rPr lang="en-US" dirty="0" smtClean="0"/>
                        <a:t>Amount needed (g)</a:t>
                      </a:r>
                      <a:endParaRPr lang="en-US" dirty="0"/>
                    </a:p>
                  </a:txBody>
                  <a:tcPr/>
                </a:tc>
                <a:tc>
                  <a:txBody>
                    <a:bodyPr/>
                    <a:lstStyle/>
                    <a:p>
                      <a:r>
                        <a:rPr lang="en-US" dirty="0" smtClean="0"/>
                        <a:t>% of formula</a:t>
                      </a:r>
                      <a:r>
                        <a:rPr lang="en-US" baseline="0" dirty="0" smtClean="0"/>
                        <a:t> mix</a:t>
                      </a:r>
                      <a:endParaRPr lang="en-US" dirty="0"/>
                    </a:p>
                  </a:txBody>
                  <a:tcPr/>
                </a:tc>
              </a:tr>
              <a:tr h="370840">
                <a:tc>
                  <a:txBody>
                    <a:bodyPr/>
                    <a:lstStyle/>
                    <a:p>
                      <a:r>
                        <a:rPr lang="en-US" dirty="0" err="1" smtClean="0"/>
                        <a:t>Cetyl</a:t>
                      </a:r>
                      <a:r>
                        <a:rPr lang="en-US" dirty="0" smtClean="0"/>
                        <a:t> Alcohol</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r>
              <a:tr h="370840">
                <a:tc>
                  <a:txBody>
                    <a:bodyPr/>
                    <a:lstStyle/>
                    <a:p>
                      <a:r>
                        <a:rPr lang="en-US" dirty="0" smtClean="0"/>
                        <a:t>Benzophenone-3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.03%</a:t>
                      </a:r>
                    </a:p>
                  </a:txBody>
                  <a:tcPr/>
                </a:tc>
              </a:tr>
              <a:tr h="370840">
                <a:tc>
                  <a:txBody>
                    <a:bodyPr/>
                    <a:lstStyle/>
                    <a:p>
                      <a:r>
                        <a:rPr lang="en-US" dirty="0" err="1" smtClean="0"/>
                        <a:t>Ethylhexylmethoxycinnamate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0.01825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.02%</a:t>
                      </a:r>
                    </a:p>
                  </a:txBody>
                  <a:tcPr/>
                </a:tc>
              </a:tr>
              <a:tr h="370840">
                <a:tc>
                  <a:txBody>
                    <a:bodyPr/>
                    <a:lstStyle/>
                    <a:p>
                      <a:r>
                        <a:rPr lang="en-US" dirty="0" smtClean="0"/>
                        <a:t>Steric Acid</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r>
                        <a:rPr lang="en-US" dirty="0" smtClean="0"/>
                        <a:t>Glycerin</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r>
              <a:tr h="370840">
                <a:tc>
                  <a:txBody>
                    <a:bodyPr/>
                    <a:lstStyle/>
                    <a:p>
                      <a:r>
                        <a:rPr lang="en-US" dirty="0" err="1" smtClean="0"/>
                        <a:t>Trethanol</a:t>
                      </a:r>
                      <a:r>
                        <a:rPr lang="en-US" dirty="0" smtClean="0"/>
                        <a:t> Amine</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Water, distilled </a:t>
                      </a:r>
                      <a:endParaRPr lang="en-US" dirty="0"/>
                    </a:p>
                  </a:txBody>
                  <a:tcPr/>
                </a:tc>
                <a:tc>
                  <a:txBody>
                    <a:bodyPr/>
                    <a:lstStyle/>
                    <a:p>
                      <a:r>
                        <a:rPr lang="en-US" dirty="0" smtClean="0"/>
                        <a:t>78</a:t>
                      </a:r>
                      <a:endParaRPr lang="en-US" dirty="0"/>
                    </a:p>
                  </a:txBody>
                  <a:tcPr/>
                </a:tc>
                <a:tc>
                  <a:txBody>
                    <a:bodyPr/>
                    <a:lstStyle/>
                    <a:p>
                      <a:r>
                        <a:rPr lang="en-US" dirty="0" smtClean="0"/>
                        <a:t>89%</a:t>
                      </a:r>
                      <a:endParaRPr lang="en-US" dirty="0"/>
                    </a:p>
                  </a:txBody>
                  <a:tcPr/>
                </a:tc>
              </a:tr>
            </a:tbl>
          </a:graphicData>
        </a:graphic>
      </p:graphicFrame>
    </p:spTree>
    <p:extLst>
      <p:ext uri="{BB962C8B-B14F-4D97-AF65-F5344CB8AC3E}">
        <p14:creationId xmlns:p14="http://schemas.microsoft.com/office/powerpoint/2010/main" val="4140177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smtClean="0"/>
              <a:t>MSDS safety precautions </a:t>
            </a:r>
            <a:endParaRPr lang="en-US" dirty="0"/>
          </a:p>
        </p:txBody>
      </p:sp>
      <p:sp>
        <p:nvSpPr>
          <p:cNvPr id="3" name="Content Placeholder 2"/>
          <p:cNvSpPr>
            <a:spLocks noGrp="1"/>
          </p:cNvSpPr>
          <p:nvPr>
            <p:ph sz="quarter" idx="13"/>
          </p:nvPr>
        </p:nvSpPr>
        <p:spPr>
          <a:xfrm>
            <a:off x="913774" y="1056068"/>
            <a:ext cx="10203405" cy="5512157"/>
          </a:xfrm>
        </p:spPr>
        <p:txBody>
          <a:bodyPr numCol="3">
            <a:normAutofit fontScale="92500" lnSpcReduction="20000"/>
          </a:bodyPr>
          <a:lstStyle/>
          <a:p>
            <a:pPr marL="0" indent="0">
              <a:buNone/>
            </a:pPr>
            <a:r>
              <a:rPr lang="en-US" sz="1200" b="1" dirty="0" smtClean="0">
                <a:latin typeface="+mj-lt"/>
              </a:rPr>
              <a:t>Benzophenone </a:t>
            </a:r>
          </a:p>
          <a:p>
            <a:pPr>
              <a:spcBef>
                <a:spcPts val="0"/>
              </a:spcBef>
            </a:pPr>
            <a:r>
              <a:rPr lang="en-US" sz="1200" dirty="0" smtClean="0">
                <a:latin typeface="+mj-lt"/>
              </a:rPr>
              <a:t>Will cause irritation if comes in contact with skin, eyes, mouth, or if inhaled </a:t>
            </a:r>
          </a:p>
          <a:p>
            <a:pPr>
              <a:spcBef>
                <a:spcPts val="0"/>
              </a:spcBef>
            </a:pPr>
            <a:r>
              <a:rPr lang="en-US" sz="1200" dirty="0" smtClean="0">
                <a:latin typeface="+mj-lt"/>
              </a:rPr>
              <a:t>Flush skin and eyes for 15 minutes then contact doctor</a:t>
            </a:r>
          </a:p>
          <a:p>
            <a:pPr>
              <a:spcBef>
                <a:spcPts val="0"/>
              </a:spcBef>
            </a:pPr>
            <a:r>
              <a:rPr lang="en-US" sz="1200" dirty="0" smtClean="0">
                <a:latin typeface="+mj-lt"/>
              </a:rPr>
              <a:t>If ingested drink 2-4 cups of milk or water– </a:t>
            </a:r>
            <a:r>
              <a:rPr lang="en-US" sz="1200" u="sng" dirty="0" smtClean="0">
                <a:latin typeface="+mj-lt"/>
              </a:rPr>
              <a:t>NO mouth to mouth. </a:t>
            </a:r>
          </a:p>
          <a:p>
            <a:pPr>
              <a:spcBef>
                <a:spcPts val="0"/>
              </a:spcBef>
              <a:spcAft>
                <a:spcPts val="600"/>
              </a:spcAft>
            </a:pPr>
            <a:r>
              <a:rPr lang="en-US" sz="1200" dirty="0" smtClean="0">
                <a:latin typeface="+mj-lt"/>
              </a:rPr>
              <a:t>If inhaled give fresh air</a:t>
            </a:r>
          </a:p>
          <a:p>
            <a:pPr marL="0" indent="0">
              <a:spcBef>
                <a:spcPts val="0"/>
              </a:spcBef>
              <a:buNone/>
            </a:pPr>
            <a:r>
              <a:rPr lang="en-US" sz="1200" b="1" dirty="0" err="1" smtClean="0">
                <a:latin typeface="+mj-lt"/>
              </a:rPr>
              <a:t>ethylhexylmethoxycinnamate</a:t>
            </a:r>
            <a:endParaRPr lang="en-US" sz="1200" b="1" dirty="0" smtClean="0">
              <a:latin typeface="+mj-lt"/>
            </a:endParaRPr>
          </a:p>
          <a:p>
            <a:pPr>
              <a:spcBef>
                <a:spcPts val="0"/>
              </a:spcBef>
            </a:pPr>
            <a:r>
              <a:rPr lang="en-US" sz="1200" dirty="0" smtClean="0">
                <a:latin typeface="+mj-lt"/>
              </a:rPr>
              <a:t>Will cause irritation if it comes in contact with skin, eyes, mouth, or if inhaled</a:t>
            </a:r>
          </a:p>
          <a:p>
            <a:pPr>
              <a:spcBef>
                <a:spcPts val="0"/>
              </a:spcBef>
            </a:pPr>
            <a:r>
              <a:rPr lang="en-US" sz="1200" dirty="0" smtClean="0">
                <a:latin typeface="+mj-lt"/>
              </a:rPr>
              <a:t>Wash skin with soap and water if in contact with skin</a:t>
            </a:r>
          </a:p>
          <a:p>
            <a:pPr>
              <a:spcBef>
                <a:spcPts val="0"/>
              </a:spcBef>
            </a:pPr>
            <a:r>
              <a:rPr lang="en-US" sz="1200" dirty="0" smtClean="0">
                <a:latin typeface="+mj-lt"/>
              </a:rPr>
              <a:t>Flush eyes for 15 minutes then contact doctor</a:t>
            </a:r>
          </a:p>
          <a:p>
            <a:pPr>
              <a:spcBef>
                <a:spcPts val="0"/>
              </a:spcBef>
            </a:pPr>
            <a:r>
              <a:rPr lang="en-US" sz="1200" dirty="0" smtClean="0">
                <a:latin typeface="+mj-lt"/>
              </a:rPr>
              <a:t>If ingested </a:t>
            </a:r>
            <a:r>
              <a:rPr lang="en-US" sz="1200" u="sng" dirty="0" smtClean="0">
                <a:latin typeface="+mj-lt"/>
              </a:rPr>
              <a:t>do not </a:t>
            </a:r>
            <a:r>
              <a:rPr lang="en-US" sz="1200" dirty="0" smtClean="0">
                <a:latin typeface="+mj-lt"/>
              </a:rPr>
              <a:t> induce vomiting –</a:t>
            </a:r>
            <a:r>
              <a:rPr lang="en-US" sz="1200" u="sng" dirty="0" smtClean="0">
                <a:latin typeface="+mj-lt"/>
              </a:rPr>
              <a:t>no mouth to mouth</a:t>
            </a:r>
          </a:p>
          <a:p>
            <a:pPr>
              <a:spcBef>
                <a:spcPts val="0"/>
              </a:spcBef>
            </a:pPr>
            <a:r>
              <a:rPr lang="en-US" sz="1200" dirty="0" smtClean="0">
                <a:latin typeface="+mj-lt"/>
              </a:rPr>
              <a:t>In inhaled give fresh air</a:t>
            </a:r>
          </a:p>
          <a:p>
            <a:pPr marL="0" indent="0">
              <a:buNone/>
            </a:pPr>
            <a:r>
              <a:rPr lang="en-US" sz="1200" b="1" dirty="0" err="1" smtClean="0">
                <a:latin typeface="+mj-lt"/>
              </a:rPr>
              <a:t>Cetyl</a:t>
            </a:r>
            <a:r>
              <a:rPr lang="en-US" sz="1200" b="1" dirty="0" smtClean="0">
                <a:latin typeface="+mj-lt"/>
              </a:rPr>
              <a:t> Alcohol</a:t>
            </a:r>
          </a:p>
          <a:p>
            <a:r>
              <a:rPr lang="en-US" sz="1200" dirty="0" smtClean="0">
                <a:latin typeface="+mj-lt"/>
              </a:rPr>
              <a:t>Will Cause irritation if it comes in contact with skin, eyes, mouth or inhaled</a:t>
            </a:r>
          </a:p>
          <a:p>
            <a:r>
              <a:rPr lang="en-US" sz="1200" dirty="0">
                <a:latin typeface="+mj-lt"/>
              </a:rPr>
              <a:t>If in contact with eyes, Remove any contact lenses and flush eyes for 15 </a:t>
            </a:r>
            <a:r>
              <a:rPr lang="en-US" sz="1200" dirty="0" smtClean="0">
                <a:latin typeface="+mj-lt"/>
              </a:rPr>
              <a:t>minutes</a:t>
            </a:r>
          </a:p>
          <a:p>
            <a:r>
              <a:rPr lang="en-US" sz="1200" dirty="0" smtClean="0">
                <a:latin typeface="+mj-lt"/>
              </a:rPr>
              <a:t>Wash Skin with soap and water if in contact with skin</a:t>
            </a:r>
          </a:p>
          <a:p>
            <a:r>
              <a:rPr lang="en-US" sz="1200" dirty="0" smtClean="0">
                <a:latin typeface="+mj-lt"/>
              </a:rPr>
              <a:t>If inhaled give fresh air</a:t>
            </a:r>
          </a:p>
          <a:p>
            <a:r>
              <a:rPr lang="en-US" sz="1200" dirty="0" smtClean="0">
                <a:latin typeface="+mj-lt"/>
              </a:rPr>
              <a:t>If ingested </a:t>
            </a:r>
            <a:r>
              <a:rPr lang="en-US" sz="1200" u="sng" dirty="0" smtClean="0">
                <a:latin typeface="+mj-lt"/>
              </a:rPr>
              <a:t>do not  </a:t>
            </a:r>
            <a:r>
              <a:rPr lang="en-US" sz="1200" dirty="0" smtClean="0">
                <a:latin typeface="+mj-lt"/>
              </a:rPr>
              <a:t>induce vomiting– </a:t>
            </a:r>
            <a:r>
              <a:rPr lang="en-US" sz="1200" u="sng" dirty="0" smtClean="0">
                <a:latin typeface="+mj-lt"/>
              </a:rPr>
              <a:t>No mouth </a:t>
            </a:r>
            <a:r>
              <a:rPr lang="en-US" sz="1200" u="sng" dirty="0" smtClean="0">
                <a:latin typeface="+mj-lt"/>
              </a:rPr>
              <a:t>to mouth</a:t>
            </a:r>
          </a:p>
          <a:p>
            <a:pPr marL="0" indent="0">
              <a:buNone/>
            </a:pPr>
            <a:r>
              <a:rPr lang="en-US" sz="1200" b="1" dirty="0">
                <a:latin typeface="+mj-lt"/>
              </a:rPr>
              <a:t>Glycerin</a:t>
            </a:r>
          </a:p>
          <a:p>
            <a:pPr marL="171450" indent="-171450"/>
            <a:r>
              <a:rPr lang="en-US" sz="1200" dirty="0">
                <a:latin typeface="+mj-lt"/>
              </a:rPr>
              <a:t>If in contact with eyes immediately flush eyes with water</a:t>
            </a:r>
          </a:p>
          <a:p>
            <a:pPr marL="171450" indent="-171450"/>
            <a:r>
              <a:rPr lang="en-US" sz="1200" dirty="0">
                <a:latin typeface="+mj-lt"/>
              </a:rPr>
              <a:t>If in contact with skin wash off skin with water</a:t>
            </a:r>
          </a:p>
          <a:p>
            <a:pPr marL="171450" indent="-171450"/>
            <a:r>
              <a:rPr lang="en-US" sz="1200" dirty="0">
                <a:latin typeface="+mj-lt"/>
              </a:rPr>
              <a:t>A small amount is not harmful if swallowed, but if a large amount is swallowed call for medical help</a:t>
            </a:r>
          </a:p>
          <a:p>
            <a:pPr marL="0" indent="0">
              <a:buNone/>
            </a:pPr>
            <a:r>
              <a:rPr lang="en-US" sz="1200" b="1" dirty="0" err="1" smtClean="0">
                <a:latin typeface="+mj-lt"/>
              </a:rPr>
              <a:t>Threthanol</a:t>
            </a:r>
            <a:r>
              <a:rPr lang="en-US" sz="1200" b="1" dirty="0" smtClean="0">
                <a:latin typeface="+mj-lt"/>
              </a:rPr>
              <a:t> </a:t>
            </a:r>
            <a:r>
              <a:rPr lang="en-US" sz="1200" b="1" dirty="0">
                <a:latin typeface="+mj-lt"/>
              </a:rPr>
              <a:t>amine</a:t>
            </a:r>
          </a:p>
          <a:p>
            <a:pPr marL="171450" indent="-171450"/>
            <a:r>
              <a:rPr lang="en-US" sz="1200" dirty="0">
                <a:latin typeface="+mj-lt"/>
              </a:rPr>
              <a:t>Will cause irritation if comes in contact with skin, eyes, or inhaled </a:t>
            </a:r>
          </a:p>
          <a:p>
            <a:pPr marL="171450" indent="-171450"/>
            <a:r>
              <a:rPr lang="en-US" sz="1200" dirty="0">
                <a:latin typeface="+mj-lt"/>
              </a:rPr>
              <a:t>If in contact with eyes rinse eyes and get medical attention</a:t>
            </a:r>
          </a:p>
          <a:p>
            <a:pPr marL="171450" indent="-171450"/>
            <a:r>
              <a:rPr lang="en-US" sz="1200" dirty="0">
                <a:latin typeface="+mj-lt"/>
              </a:rPr>
              <a:t>If in contact with skin wash skin with water for 15 minutes, remove contaminated clothing and wash with soap</a:t>
            </a:r>
          </a:p>
          <a:p>
            <a:pPr marL="171450" indent="-171450"/>
            <a:r>
              <a:rPr lang="en-US" sz="1200" dirty="0">
                <a:latin typeface="+mj-lt"/>
              </a:rPr>
              <a:t>If ingested DO NOT induce vomiting, wash out mouth with water if the person is conscious, DO NOT give anything by mouth to an unconscious person, seek medical attention </a:t>
            </a:r>
          </a:p>
          <a:p>
            <a:endParaRPr lang="en-US" sz="1200" dirty="0" smtClean="0">
              <a:latin typeface="+mj-lt"/>
            </a:endParaRPr>
          </a:p>
          <a:p>
            <a:endParaRPr lang="en-US" sz="1200" dirty="0">
              <a:latin typeface="+mj-lt"/>
            </a:endParaRPr>
          </a:p>
          <a:p>
            <a:pPr marL="0" indent="0">
              <a:buNone/>
            </a:pPr>
            <a:r>
              <a:rPr lang="en-US" sz="1200" b="1" dirty="0">
                <a:latin typeface="+mj-lt"/>
              </a:rPr>
              <a:t>Distilled water</a:t>
            </a:r>
          </a:p>
          <a:p>
            <a:pPr marL="171450" indent="-171450"/>
            <a:r>
              <a:rPr lang="en-US" sz="1200" dirty="0">
                <a:latin typeface="+mj-lt"/>
              </a:rPr>
              <a:t>If inhaled move person to fresh air</a:t>
            </a:r>
          </a:p>
          <a:p>
            <a:pPr marL="171450" indent="-171450"/>
            <a:r>
              <a:rPr lang="en-US" sz="1200" dirty="0">
                <a:latin typeface="+mj-lt"/>
              </a:rPr>
              <a:t>If in contact with skin wash skin with soap and water</a:t>
            </a:r>
          </a:p>
          <a:p>
            <a:pPr marL="171450" indent="-171450"/>
            <a:r>
              <a:rPr lang="en-US" sz="1200" dirty="0">
                <a:latin typeface="+mj-lt"/>
              </a:rPr>
              <a:t>If in contact with eye remove contact lens and rinse eyes for 15-20 minutes.  Get medical attention if irritation continues</a:t>
            </a:r>
          </a:p>
          <a:p>
            <a:pPr marL="171450" indent="-171450"/>
            <a:r>
              <a:rPr lang="en-US" sz="1200" dirty="0">
                <a:latin typeface="+mj-lt"/>
              </a:rPr>
              <a:t>If swallowed rinse mouth </a:t>
            </a:r>
            <a:r>
              <a:rPr lang="en-US" sz="1200" dirty="0" err="1">
                <a:latin typeface="+mj-lt"/>
              </a:rPr>
              <a:t>thourghly</a:t>
            </a:r>
            <a:r>
              <a:rPr lang="en-US" sz="1200" dirty="0">
                <a:latin typeface="+mj-lt"/>
              </a:rPr>
              <a:t>, </a:t>
            </a:r>
            <a:r>
              <a:rPr lang="en-US" sz="1200" u="sng" dirty="0">
                <a:latin typeface="+mj-lt"/>
              </a:rPr>
              <a:t>DO NOT</a:t>
            </a:r>
            <a:r>
              <a:rPr lang="en-US" sz="1200" dirty="0">
                <a:latin typeface="+mj-lt"/>
              </a:rPr>
              <a:t> induce vomiting, drink water.  If vomiting, irritation, or discomfort continues seek medical </a:t>
            </a:r>
            <a:r>
              <a:rPr lang="en-US" sz="1200" dirty="0" smtClean="0">
                <a:latin typeface="+mj-lt"/>
              </a:rPr>
              <a:t>attention</a:t>
            </a:r>
          </a:p>
          <a:p>
            <a:pPr marL="0" indent="0">
              <a:buNone/>
            </a:pPr>
            <a:r>
              <a:rPr lang="en-US" sz="1200" b="1" dirty="0">
                <a:latin typeface="+mj-lt"/>
              </a:rPr>
              <a:t>Steric acid</a:t>
            </a:r>
          </a:p>
          <a:p>
            <a:r>
              <a:rPr lang="en-US" sz="1200" dirty="0">
                <a:latin typeface="+mj-lt"/>
              </a:rPr>
              <a:t>Will cause irritation if comes in contact with skin, eyes, or mouth</a:t>
            </a:r>
          </a:p>
          <a:p>
            <a:r>
              <a:rPr lang="en-US" sz="1200" dirty="0">
                <a:latin typeface="+mj-lt"/>
              </a:rPr>
              <a:t>If in contact with eyes, Remove any contact lenses and flush eyes for 15 minutes</a:t>
            </a:r>
          </a:p>
          <a:p>
            <a:pPr>
              <a:lnSpc>
                <a:spcPct val="100000"/>
              </a:lnSpc>
            </a:pPr>
            <a:r>
              <a:rPr lang="en-US" sz="1200" dirty="0">
                <a:latin typeface="+mj-lt"/>
              </a:rPr>
              <a:t>Wash skin with soap and water if in contact with skin</a:t>
            </a:r>
          </a:p>
          <a:p>
            <a:pPr>
              <a:lnSpc>
                <a:spcPct val="100000"/>
              </a:lnSpc>
            </a:pPr>
            <a:r>
              <a:rPr lang="en-US" sz="1200" dirty="0">
                <a:latin typeface="+mj-lt"/>
              </a:rPr>
              <a:t>If inhaled give fresh air</a:t>
            </a:r>
          </a:p>
          <a:p>
            <a:pPr>
              <a:lnSpc>
                <a:spcPct val="100000"/>
              </a:lnSpc>
            </a:pPr>
            <a:r>
              <a:rPr lang="en-US" sz="1200" dirty="0">
                <a:latin typeface="+mj-lt"/>
              </a:rPr>
              <a:t>If ingested </a:t>
            </a:r>
            <a:r>
              <a:rPr lang="en-US" sz="1200" u="sng" dirty="0">
                <a:latin typeface="+mj-lt"/>
              </a:rPr>
              <a:t>do not </a:t>
            </a:r>
            <a:r>
              <a:rPr lang="en-US" sz="1200" dirty="0">
                <a:latin typeface="+mj-lt"/>
              </a:rPr>
              <a:t>induce vomiting– </a:t>
            </a:r>
            <a:r>
              <a:rPr lang="en-US" sz="1200" u="sng" dirty="0">
                <a:latin typeface="+mj-lt"/>
              </a:rPr>
              <a:t>No mouth to mouth</a:t>
            </a:r>
          </a:p>
          <a:p>
            <a:pPr marL="0" indent="0">
              <a:buNone/>
            </a:pPr>
            <a:endParaRPr lang="en-US" sz="1100" dirty="0"/>
          </a:p>
          <a:p>
            <a:pPr marL="0" indent="0">
              <a:buNone/>
            </a:pPr>
            <a:endParaRPr lang="en-US" sz="1100" u="sng" dirty="0">
              <a:latin typeface="+mj-lt"/>
            </a:endParaRPr>
          </a:p>
        </p:txBody>
      </p:sp>
    </p:spTree>
    <p:extLst>
      <p:ext uri="{BB962C8B-B14F-4D97-AF65-F5344CB8AC3E}">
        <p14:creationId xmlns:p14="http://schemas.microsoft.com/office/powerpoint/2010/main" val="176253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a:t>
            </a:r>
            <a:endParaRPr lang="en-US" dirty="0"/>
          </a:p>
        </p:txBody>
      </p:sp>
      <p:sp>
        <p:nvSpPr>
          <p:cNvPr id="3" name="Content Placeholder 2"/>
          <p:cNvSpPr>
            <a:spLocks noGrp="1"/>
          </p:cNvSpPr>
          <p:nvPr>
            <p:ph sz="quarter" idx="13"/>
          </p:nvPr>
        </p:nvSpPr>
        <p:spPr>
          <a:xfrm>
            <a:off x="913774" y="1711570"/>
            <a:ext cx="10363826" cy="4079630"/>
          </a:xfrm>
        </p:spPr>
        <p:txBody>
          <a:bodyPr/>
          <a:lstStyle/>
          <a:p>
            <a:r>
              <a:rPr lang="en-US" dirty="0" smtClean="0"/>
              <a:t>Initial Material findings:</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241111743"/>
              </p:ext>
            </p:extLst>
          </p:nvPr>
        </p:nvGraphicFramePr>
        <p:xfrm>
          <a:off x="656823" y="2214694"/>
          <a:ext cx="10212944" cy="3895717"/>
        </p:xfrm>
        <a:graphic>
          <a:graphicData uri="http://schemas.openxmlformats.org/drawingml/2006/table">
            <a:tbl>
              <a:tblPr firstRow="1" firstCol="1" bandRow="1">
                <a:tableStyleId>{5C22544A-7EE6-4342-B048-85BDC9FD1C3A}</a:tableStyleId>
              </a:tblPr>
              <a:tblGrid>
                <a:gridCol w="1592482"/>
                <a:gridCol w="1323942"/>
                <a:gridCol w="1459304"/>
                <a:gridCol w="1459304"/>
                <a:gridCol w="1459304"/>
                <a:gridCol w="1459304"/>
                <a:gridCol w="1459304"/>
              </a:tblGrid>
              <a:tr h="533977">
                <a:tc>
                  <a:txBody>
                    <a:bodyPr/>
                    <a:lstStyle/>
                    <a:p>
                      <a:pPr marL="0" marR="0">
                        <a:lnSpc>
                          <a:spcPct val="107000"/>
                        </a:lnSpc>
                        <a:spcBef>
                          <a:spcPts val="0"/>
                        </a:spcBef>
                        <a:spcAft>
                          <a:spcPts val="0"/>
                        </a:spcAft>
                      </a:pPr>
                      <a:r>
                        <a:rPr lang="en-US" sz="1800" dirty="0">
                          <a:effectLst/>
                        </a:rPr>
                        <a:t>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Drop 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Throw Test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Weight Test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Shake Test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Water Test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Heat 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977">
                <a:tc>
                  <a:txBody>
                    <a:bodyPr/>
                    <a:lstStyle/>
                    <a:p>
                      <a:pPr marL="0" marR="0">
                        <a:lnSpc>
                          <a:spcPct val="107000"/>
                        </a:lnSpc>
                        <a:spcBef>
                          <a:spcPts val="0"/>
                        </a:spcBef>
                        <a:spcAft>
                          <a:spcPts val="0"/>
                        </a:spcAft>
                      </a:pPr>
                      <a:r>
                        <a:rPr lang="en-US" sz="1800">
                          <a:effectLst/>
                        </a:rPr>
                        <a:t>Newspaper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074">
                <a:tc>
                  <a:txBody>
                    <a:bodyPr/>
                    <a:lstStyle/>
                    <a:p>
                      <a:pPr marL="0" marR="0">
                        <a:lnSpc>
                          <a:spcPct val="107000"/>
                        </a:lnSpc>
                        <a:spcBef>
                          <a:spcPts val="0"/>
                        </a:spcBef>
                        <a:spcAft>
                          <a:spcPts val="0"/>
                        </a:spcAft>
                      </a:pPr>
                      <a:r>
                        <a:rPr lang="en-US" sz="1800">
                          <a:effectLst/>
                        </a:rPr>
                        <a:t>Cardboard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977">
                <a:tc>
                  <a:txBody>
                    <a:bodyPr/>
                    <a:lstStyle/>
                    <a:p>
                      <a:pPr marL="0" marR="0">
                        <a:lnSpc>
                          <a:spcPct val="107000"/>
                        </a:lnSpc>
                        <a:spcBef>
                          <a:spcPts val="0"/>
                        </a:spcBef>
                        <a:spcAft>
                          <a:spcPts val="0"/>
                        </a:spcAft>
                      </a:pPr>
                      <a:r>
                        <a:rPr lang="en-US" sz="1800">
                          <a:effectLst/>
                        </a:rPr>
                        <a:t>Plastic wrap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977">
                <a:tc>
                  <a:txBody>
                    <a:bodyPr/>
                    <a:lstStyle/>
                    <a:p>
                      <a:pPr marL="0" marR="0">
                        <a:lnSpc>
                          <a:spcPct val="107000"/>
                        </a:lnSpc>
                        <a:spcBef>
                          <a:spcPts val="0"/>
                        </a:spcBef>
                        <a:spcAft>
                          <a:spcPts val="0"/>
                        </a:spcAft>
                      </a:pPr>
                      <a:r>
                        <a:rPr lang="en-US" sz="1800">
                          <a:effectLst/>
                        </a:rPr>
                        <a:t>Plastic Bags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660">
                <a:tc>
                  <a:txBody>
                    <a:bodyPr/>
                    <a:lstStyle/>
                    <a:p>
                      <a:pPr marL="0" marR="0">
                        <a:lnSpc>
                          <a:spcPct val="107000"/>
                        </a:lnSpc>
                        <a:spcBef>
                          <a:spcPts val="0"/>
                        </a:spcBef>
                        <a:spcAft>
                          <a:spcPts val="0"/>
                        </a:spcAft>
                      </a:pPr>
                      <a:r>
                        <a:rPr lang="en-US" sz="1800">
                          <a:effectLst/>
                        </a:rPr>
                        <a:t>Foil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3220">
                <a:tc>
                  <a:txBody>
                    <a:bodyPr/>
                    <a:lstStyle/>
                    <a:p>
                      <a:pPr marL="0" marR="0">
                        <a:lnSpc>
                          <a:spcPct val="107000"/>
                        </a:lnSpc>
                        <a:spcBef>
                          <a:spcPts val="0"/>
                        </a:spcBef>
                        <a:spcAft>
                          <a:spcPts val="0"/>
                        </a:spcAft>
                      </a:pPr>
                      <a:r>
                        <a:rPr lang="en-US" sz="1800">
                          <a:effectLst/>
                        </a:rPr>
                        <a:t>Wax Paper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1178">
                <a:tc>
                  <a:txBody>
                    <a:bodyPr/>
                    <a:lstStyle/>
                    <a:p>
                      <a:pPr marL="0" marR="0">
                        <a:lnSpc>
                          <a:spcPct val="107000"/>
                        </a:lnSpc>
                        <a:spcBef>
                          <a:spcPts val="0"/>
                        </a:spcBef>
                        <a:spcAft>
                          <a:spcPts val="0"/>
                        </a:spcAft>
                      </a:pPr>
                      <a:r>
                        <a:rPr lang="en-US" sz="1800">
                          <a:effectLst/>
                        </a:rPr>
                        <a:t>Duct Tape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977">
                <a:tc>
                  <a:txBody>
                    <a:bodyPr/>
                    <a:lstStyle/>
                    <a:p>
                      <a:pPr marL="0" marR="0">
                        <a:lnSpc>
                          <a:spcPct val="107000"/>
                        </a:lnSpc>
                        <a:spcBef>
                          <a:spcPts val="0"/>
                        </a:spcBef>
                        <a:spcAft>
                          <a:spcPts val="0"/>
                        </a:spcAft>
                      </a:pPr>
                      <a:r>
                        <a:rPr lang="en-US" sz="1800" dirty="0">
                          <a:effectLst/>
                        </a:rPr>
                        <a:t>Masking Tape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1412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materials</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For our packages we used:</a:t>
            </a:r>
          </a:p>
          <a:p>
            <a:pPr>
              <a:buFont typeface="Courier New" panose="02070309020205020404" pitchFamily="49" charset="0"/>
              <a:buChar char="o"/>
            </a:pPr>
            <a:r>
              <a:rPr lang="en-US" dirty="0" smtClean="0"/>
              <a:t>1 Sheet of Cardboard ($1.00) - Even though it received a two for the water test, we found that it provided good support and structure for the sun block. WE also found that it was very durable throughout the other tests.</a:t>
            </a:r>
          </a:p>
          <a:p>
            <a:pPr>
              <a:buFont typeface="Courier New" panose="02070309020205020404" pitchFamily="49" charset="0"/>
              <a:buChar char="o"/>
            </a:pPr>
            <a:r>
              <a:rPr lang="en-US" dirty="0" smtClean="0"/>
              <a:t>1 Plastic bag ($0.25) – We used a plastic bag to contain the sun block in so that it would not leak out of the cardboard or damage the cardboard in any way. The data from our tests stated that plastic bag was not damaged during the water test.</a:t>
            </a:r>
          </a:p>
          <a:p>
            <a:pPr>
              <a:buFont typeface="Courier New" panose="02070309020205020404" pitchFamily="49" charset="0"/>
              <a:buChar char="o"/>
            </a:pPr>
            <a:r>
              <a:rPr lang="en-US" dirty="0" smtClean="0"/>
              <a:t>Hot glue- to be used as an adhesive for the box</a:t>
            </a:r>
          </a:p>
          <a:p>
            <a:pPr>
              <a:buFont typeface="Courier New" panose="02070309020205020404" pitchFamily="49" charset="0"/>
              <a:buChar char="o"/>
            </a:pPr>
            <a:r>
              <a:rPr lang="en-US" dirty="0" smtClean="0"/>
              <a:t>Total Cost: $1.25</a:t>
            </a:r>
          </a:p>
        </p:txBody>
      </p:sp>
    </p:spTree>
    <p:extLst>
      <p:ext uri="{BB962C8B-B14F-4D97-AF65-F5344CB8AC3E}">
        <p14:creationId xmlns:p14="http://schemas.microsoft.com/office/powerpoint/2010/main" val="178678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designs: Box #1</a:t>
            </a:r>
            <a:endParaRPr lang="en-US" dirty="0"/>
          </a:p>
        </p:txBody>
      </p:sp>
      <p:pic>
        <p:nvPicPr>
          <p:cNvPr id="4" name="Content Placeholder 3"/>
          <p:cNvPicPr>
            <a:picLocks noGrp="1" noChangeAspect="1"/>
          </p:cNvPicPr>
          <p:nvPr>
            <p:ph sz="quarter" idx="13"/>
          </p:nvPr>
        </p:nvPicPr>
        <p:blipFill rotWithShape="1">
          <a:blip r:embed="rId2"/>
          <a:srcRect b="21003"/>
          <a:stretch/>
        </p:blipFill>
        <p:spPr>
          <a:xfrm>
            <a:off x="4300918" y="2147066"/>
            <a:ext cx="2885493" cy="3043120"/>
          </a:xfrm>
          <a:prstGeom prst="rect">
            <a:avLst/>
          </a:prstGeom>
        </p:spPr>
      </p:pic>
    </p:spTree>
    <p:extLst>
      <p:ext uri="{BB962C8B-B14F-4D97-AF65-F5344CB8AC3E}">
        <p14:creationId xmlns:p14="http://schemas.microsoft.com/office/powerpoint/2010/main" val="129726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Design: Box #2</a:t>
            </a:r>
            <a:endParaRPr lang="en-US" dirty="0"/>
          </a:p>
        </p:txBody>
      </p:sp>
      <p:pic>
        <p:nvPicPr>
          <p:cNvPr id="4" name="Content Placeholder 3"/>
          <p:cNvPicPr>
            <a:picLocks noGrp="1" noChangeAspect="1"/>
          </p:cNvPicPr>
          <p:nvPr>
            <p:ph sz="quarter" idx="13"/>
          </p:nvPr>
        </p:nvPicPr>
        <p:blipFill>
          <a:blip r:embed="rId2"/>
          <a:stretch>
            <a:fillRect/>
          </a:stretch>
        </p:blipFill>
        <p:spPr>
          <a:xfrm>
            <a:off x="4465809" y="2214694"/>
            <a:ext cx="2566056" cy="3425751"/>
          </a:xfrm>
          <a:prstGeom prst="rect">
            <a:avLst/>
          </a:prstGeom>
        </p:spPr>
      </p:pic>
    </p:spTree>
    <p:extLst>
      <p:ext uri="{BB962C8B-B14F-4D97-AF65-F5344CB8AC3E}">
        <p14:creationId xmlns:p14="http://schemas.microsoft.com/office/powerpoint/2010/main" val="204435670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1235</TotalTime>
  <Words>1083</Words>
  <Application>Microsoft Office PowerPoint</Application>
  <PresentationFormat>Widescreen</PresentationFormat>
  <Paragraphs>240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Times New Roman</vt:lpstr>
      <vt:lpstr>Tw Cen MT</vt:lpstr>
      <vt:lpstr>Droplet</vt:lpstr>
      <vt:lpstr>Sun Screen Square</vt:lpstr>
      <vt:lpstr>Product constraints</vt:lpstr>
      <vt:lpstr>Cost analysis</vt:lpstr>
      <vt:lpstr>Recommendations for formula mix</vt:lpstr>
      <vt:lpstr>MSDS safety precautions </vt:lpstr>
      <vt:lpstr>Packaging</vt:lpstr>
      <vt:lpstr>Packaging materials</vt:lpstr>
      <vt:lpstr>Packaging designs: Box #1</vt:lpstr>
      <vt:lpstr>Packaging Design: Box #2</vt:lpstr>
      <vt:lpstr>Packaging designs: Box #3</vt:lpstr>
      <vt:lpstr>Average Box Test Results</vt:lpstr>
      <vt:lpstr>Average for cinnamate testing</vt:lpstr>
      <vt:lpstr>Cinnamate testing analysis</vt:lpstr>
      <vt:lpstr>Averages for benzophenone testing</vt:lpstr>
      <vt:lpstr>Benzophenone testing anylasis</vt:lpstr>
      <vt:lpstr>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Screen Square</dc:title>
  <dc:creator>Elizabeth McAslan</dc:creator>
  <cp:lastModifiedBy>Osten, Allison</cp:lastModifiedBy>
  <cp:revision>46</cp:revision>
  <dcterms:created xsi:type="dcterms:W3CDTF">2016-03-02T19:35:47Z</dcterms:created>
  <dcterms:modified xsi:type="dcterms:W3CDTF">2016-03-08T17:09:19Z</dcterms:modified>
</cp:coreProperties>
</file>