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73" r:id="rId5"/>
    <p:sldId id="268" r:id="rId6"/>
    <p:sldId id="274" r:id="rId7"/>
    <p:sldId id="275" r:id="rId8"/>
    <p:sldId id="276" r:id="rId9"/>
    <p:sldId id="265" r:id="rId10"/>
    <p:sldId id="267" r:id="rId11"/>
    <p:sldId id="269" r:id="rId12"/>
    <p:sldId id="260" r:id="rId13"/>
    <p:sldId id="262" r:id="rId14"/>
    <p:sldId id="263" r:id="rId15"/>
    <p:sldId id="278" r:id="rId16"/>
    <p:sldId id="279" r:id="rId17"/>
    <p:sldId id="280" r:id="rId18"/>
    <p:sldId id="281" r:id="rId19"/>
    <p:sldId id="282" r:id="rId20"/>
    <p:sldId id="283" r:id="rId21"/>
    <p:sldId id="284"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lty, Jaden" initials="KJ" lastIdx="1" clrIdx="0">
    <p:extLst>
      <p:ext uri="{19B8F6BF-5375-455C-9EA6-DF929625EA0E}">
        <p15:presenceInfo xmlns:p15="http://schemas.microsoft.com/office/powerpoint/2012/main" userId="S-1-5-21-602162358-1844237615-682003330-17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41" d="100"/>
          <a:sy n="41" d="100"/>
        </p:scale>
        <p:origin x="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31T14:58:25.123"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10/6/2016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akingcosmetic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lab.com/msds.php?msdsId=9927097" TargetMode="External"/><Relationship Id="rId2" Type="http://schemas.openxmlformats.org/officeDocument/2006/relationships/hyperlink" Target="http://www.makingcosmetics.com/msds/msds-octyl-methoxycinnamat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SPF Stage Gate</a:t>
            </a:r>
          </a:p>
        </p:txBody>
      </p:sp>
      <p:sp>
        <p:nvSpPr>
          <p:cNvPr id="3" name="Subtitle 2"/>
          <p:cNvSpPr>
            <a:spLocks noGrp="1"/>
          </p:cNvSpPr>
          <p:nvPr>
            <p:ph type="subTitle" idx="1"/>
          </p:nvPr>
        </p:nvSpPr>
        <p:spPr/>
        <p:txBody>
          <a:bodyPr/>
          <a:lstStyle/>
          <a:p>
            <a:r>
              <a:rPr lang="en-US" dirty="0"/>
              <a:t>By Payton </a:t>
            </a:r>
            <a:r>
              <a:rPr lang="en-US" dirty="0" err="1"/>
              <a:t>bennett</a:t>
            </a:r>
            <a:r>
              <a:rPr lang="en-US" dirty="0"/>
              <a:t>, Keziah palmer, </a:t>
            </a:r>
            <a:r>
              <a:rPr lang="en-US" dirty="0" err="1"/>
              <a:t>hyo</a:t>
            </a:r>
            <a:r>
              <a:rPr lang="en-US" dirty="0"/>
              <a:t> shin, </a:t>
            </a:r>
            <a:r>
              <a:rPr lang="en-US" dirty="0" err="1"/>
              <a:t>jaden</a:t>
            </a:r>
            <a:r>
              <a:rPr lang="en-US" dirty="0"/>
              <a:t> </a:t>
            </a:r>
            <a:r>
              <a:rPr lang="en-US" dirty="0" err="1"/>
              <a:t>kielty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82" y="1150689"/>
            <a:ext cx="4294980" cy="26593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503" y="461921"/>
            <a:ext cx="2890415" cy="3131283"/>
          </a:xfrm>
          <a:prstGeom prst="rect">
            <a:avLst/>
          </a:prstGeom>
        </p:spPr>
      </p:pic>
    </p:spTree>
    <p:extLst>
      <p:ext uri="{BB962C8B-B14F-4D97-AF65-F5344CB8AC3E}">
        <p14:creationId xmlns:p14="http://schemas.microsoft.com/office/powerpoint/2010/main" val="2596687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a:t>
            </a:r>
            <a:r>
              <a:rPr lang="en-US" dirty="0" err="1"/>
              <a:t>benzone</a:t>
            </a:r>
            <a:r>
              <a:rPr lang="en-US" dirty="0"/>
              <a:t> Ld50 test</a:t>
            </a:r>
          </a:p>
        </p:txBody>
      </p:sp>
      <p:sp>
        <p:nvSpPr>
          <p:cNvPr id="16" name="TextBox 15"/>
          <p:cNvSpPr txBox="1"/>
          <p:nvPr/>
        </p:nvSpPr>
        <p:spPr>
          <a:xfrm>
            <a:off x="7392473" y="2214693"/>
            <a:ext cx="2653048" cy="2031325"/>
          </a:xfrm>
          <a:prstGeom prst="rect">
            <a:avLst/>
          </a:prstGeom>
          <a:noFill/>
        </p:spPr>
        <p:txBody>
          <a:bodyPr wrap="square" rtlCol="0">
            <a:spAutoFit/>
          </a:bodyPr>
          <a:lstStyle/>
          <a:p>
            <a:r>
              <a:rPr lang="en-US" dirty="0"/>
              <a:t>We found that all amounts of oxy-</a:t>
            </a:r>
            <a:r>
              <a:rPr lang="en-US" dirty="0" err="1"/>
              <a:t>benzone</a:t>
            </a:r>
            <a:r>
              <a:rPr lang="en-US" dirty="0"/>
              <a:t> tested had an e-coli survival rate of 50-100%. This means that we can continue our tests at higher levels of oxy-</a:t>
            </a:r>
            <a:r>
              <a:rPr lang="en-US" dirty="0" err="1"/>
              <a:t>benzone</a:t>
            </a:r>
            <a:r>
              <a:rPr lang="en-US" dirty="0"/>
              <a:t>. </a:t>
            </a:r>
          </a:p>
        </p:txBody>
      </p:sp>
      <p:pic>
        <p:nvPicPr>
          <p:cNvPr id="102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586" y="1906002"/>
            <a:ext cx="5501963" cy="418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09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Cinnamate</a:t>
            </a:r>
            <a:r>
              <a:rPr lang="en-US" dirty="0"/>
              <a:t> ld50 tests </a:t>
            </a:r>
          </a:p>
        </p:txBody>
      </p:sp>
      <p:sp>
        <p:nvSpPr>
          <p:cNvPr id="4" name="TextBox 3"/>
          <p:cNvSpPr txBox="1"/>
          <p:nvPr/>
        </p:nvSpPr>
        <p:spPr>
          <a:xfrm>
            <a:off x="7920507" y="2472744"/>
            <a:ext cx="2511380" cy="2308324"/>
          </a:xfrm>
          <a:prstGeom prst="rect">
            <a:avLst/>
          </a:prstGeom>
          <a:noFill/>
        </p:spPr>
        <p:txBody>
          <a:bodyPr wrap="square" rtlCol="0">
            <a:spAutoFit/>
          </a:bodyPr>
          <a:lstStyle/>
          <a:p>
            <a:r>
              <a:rPr lang="en-US" dirty="0"/>
              <a:t>We concluded that all amounts of </a:t>
            </a:r>
            <a:r>
              <a:rPr lang="en-US" dirty="0" err="1"/>
              <a:t>Cinnamate</a:t>
            </a:r>
            <a:r>
              <a:rPr lang="en-US" dirty="0"/>
              <a:t> tested had an e-coli survival rate of 50-100%. This means that we can continue our testing at higher levels of </a:t>
            </a:r>
            <a:r>
              <a:rPr lang="en-US" dirty="0" err="1"/>
              <a:t>cinnamate</a:t>
            </a:r>
            <a:r>
              <a:rPr lang="en-US" dirty="0"/>
              <a:t>.  </a:t>
            </a:r>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775" y="1932261"/>
            <a:ext cx="5339969" cy="413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608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for formula mix</a:t>
            </a:r>
          </a:p>
        </p:txBody>
      </p:sp>
      <p:sp>
        <p:nvSpPr>
          <p:cNvPr id="3" name="Content Placeholder 2"/>
          <p:cNvSpPr>
            <a:spLocks noGrp="1"/>
          </p:cNvSpPr>
          <p:nvPr>
            <p:ph sz="quarter" idx="13"/>
          </p:nvPr>
        </p:nvSpPr>
        <p:spPr/>
        <p:txBody>
          <a:bodyPr/>
          <a:lstStyle/>
          <a:p>
            <a:r>
              <a:rPr lang="en-US" dirty="0"/>
              <a:t>Benzophenone = less than and including 5.55 grams</a:t>
            </a:r>
          </a:p>
          <a:p>
            <a:r>
              <a:rPr lang="en-US" dirty="0"/>
              <a:t>Om-</a:t>
            </a:r>
            <a:r>
              <a:rPr lang="en-US" dirty="0" err="1"/>
              <a:t>cinnamate</a:t>
            </a:r>
            <a:r>
              <a:rPr lang="en-US" dirty="0"/>
              <a:t>= less than and including 7.05 grams </a:t>
            </a:r>
          </a:p>
          <a:p>
            <a:r>
              <a:rPr lang="en-US" dirty="0"/>
              <a:t>Total= 12.745% (less than constraint of 13.5% of total) </a:t>
            </a:r>
          </a:p>
        </p:txBody>
      </p:sp>
    </p:spTree>
    <p:extLst>
      <p:ext uri="{BB962C8B-B14F-4D97-AF65-F5344CB8AC3E}">
        <p14:creationId xmlns:p14="http://schemas.microsoft.com/office/powerpoint/2010/main" val="289682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Benzophenone </a:t>
            </a:r>
          </a:p>
        </p:txBody>
      </p:sp>
      <p:sp>
        <p:nvSpPr>
          <p:cNvPr id="3" name="Content Placeholder 2"/>
          <p:cNvSpPr>
            <a:spLocks noGrp="1"/>
          </p:cNvSpPr>
          <p:nvPr>
            <p:ph sz="quarter" idx="13"/>
          </p:nvPr>
        </p:nvSpPr>
        <p:spPr>
          <a:xfrm>
            <a:off x="913774" y="1970468"/>
            <a:ext cx="10363826" cy="3820731"/>
          </a:xfrm>
        </p:spPr>
        <p:txBody>
          <a:bodyPr>
            <a:noAutofit/>
          </a:bodyPr>
          <a:lstStyle/>
          <a:p>
            <a:pPr marL="0" lvl="1" indent="0">
              <a:spcBef>
                <a:spcPts val="1000"/>
              </a:spcBef>
              <a:buNone/>
            </a:pPr>
            <a:r>
              <a:rPr lang="en-US" sz="2000" dirty="0"/>
              <a:t>Hazard class: acute toxicity, dermal (category 5), carcinogenicity (category 2)</a:t>
            </a:r>
          </a:p>
          <a:p>
            <a:pPr>
              <a:buBlip>
                <a:blip r:embed="rId2"/>
              </a:buBlip>
            </a:pPr>
            <a:r>
              <a:rPr lang="en-US" sz="2400" dirty="0"/>
              <a:t>May be harmful in contact with skin or eyes </a:t>
            </a:r>
          </a:p>
          <a:p>
            <a:pPr>
              <a:buBlip>
                <a:blip r:embed="rId2"/>
              </a:buBlip>
            </a:pPr>
            <a:r>
              <a:rPr lang="en-US" sz="2400" dirty="0"/>
              <a:t>Suspected of causing cancer </a:t>
            </a:r>
          </a:p>
          <a:p>
            <a:pPr>
              <a:buBlip>
                <a:blip r:embed="rId2"/>
              </a:buBlip>
            </a:pPr>
            <a:r>
              <a:rPr lang="en-US" sz="2400" dirty="0"/>
              <a:t>Hazardous in case of ingestion, of inhalation</a:t>
            </a:r>
          </a:p>
          <a:p>
            <a:pPr marL="457200" lvl="1" indent="0">
              <a:buNone/>
            </a:pPr>
            <a:endParaRPr lang="en-US" sz="2000" dirty="0"/>
          </a:p>
        </p:txBody>
      </p:sp>
    </p:spTree>
    <p:extLst>
      <p:ext uri="{BB962C8B-B14F-4D97-AF65-F5344CB8AC3E}">
        <p14:creationId xmlns:p14="http://schemas.microsoft.com/office/powerpoint/2010/main" val="192328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Ethylhexylmethoxycinnamate</a:t>
            </a:r>
            <a:r>
              <a:rPr lang="en-US" dirty="0"/>
              <a:t> (Om-</a:t>
            </a:r>
            <a:r>
              <a:rPr lang="en-US" dirty="0" err="1"/>
              <a:t>Cinnamate</a:t>
            </a:r>
            <a:r>
              <a:rPr lang="en-US" dirty="0"/>
              <a:t>)</a:t>
            </a:r>
          </a:p>
        </p:txBody>
      </p:sp>
      <p:sp>
        <p:nvSpPr>
          <p:cNvPr id="3" name="Content Placeholder 2"/>
          <p:cNvSpPr>
            <a:spLocks noGrp="1"/>
          </p:cNvSpPr>
          <p:nvPr>
            <p:ph sz="quarter" idx="13"/>
          </p:nvPr>
        </p:nvSpPr>
        <p:spPr>
          <a:xfrm>
            <a:off x="913774" y="1996226"/>
            <a:ext cx="10363826" cy="3794974"/>
          </a:xfrm>
        </p:spPr>
        <p:txBody>
          <a:bodyPr>
            <a:noAutofit/>
          </a:bodyPr>
          <a:lstStyle/>
          <a:p>
            <a:pPr marL="0" indent="0">
              <a:buNone/>
            </a:pPr>
            <a:r>
              <a:rPr lang="en-US" sz="2400" dirty="0"/>
              <a:t>General: May cause respiratory tract and skin irritation</a:t>
            </a:r>
          </a:p>
          <a:p>
            <a:pPr>
              <a:buBlip>
                <a:blip r:embed="rId2"/>
              </a:buBlip>
            </a:pPr>
            <a:r>
              <a:rPr lang="en-US" sz="2400" dirty="0"/>
              <a:t>Inhalation May cause respiratory tract irritation, coughing, wheezing, or shortness of breath</a:t>
            </a:r>
          </a:p>
          <a:p>
            <a:pPr>
              <a:buBlip>
                <a:blip r:embed="rId2"/>
              </a:buBlip>
            </a:pPr>
            <a:r>
              <a:rPr lang="en-US" sz="2400" dirty="0"/>
              <a:t>Non-irritating to the eyes </a:t>
            </a:r>
          </a:p>
          <a:p>
            <a:pPr>
              <a:buBlip>
                <a:blip r:embed="rId2"/>
              </a:buBlip>
            </a:pPr>
            <a:r>
              <a:rPr lang="en-US" sz="2400" dirty="0"/>
              <a:t>Skin Contact May cause mild irritation, itching, and redness after contact</a:t>
            </a:r>
          </a:p>
          <a:p>
            <a:pPr>
              <a:buBlip>
                <a:blip r:embed="rId2"/>
              </a:buBlip>
            </a:pPr>
            <a:r>
              <a:rPr lang="en-US" sz="2400" dirty="0"/>
              <a:t>Ingestion Not an intended route of exposure; treat as toxic if swallowed.</a:t>
            </a:r>
          </a:p>
        </p:txBody>
      </p:sp>
    </p:spTree>
    <p:extLst>
      <p:ext uri="{BB962C8B-B14F-4D97-AF65-F5344CB8AC3E}">
        <p14:creationId xmlns:p14="http://schemas.microsoft.com/office/powerpoint/2010/main" val="152685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cost of package </a:t>
            </a:r>
          </a:p>
        </p:txBody>
      </p:sp>
      <p:sp>
        <p:nvSpPr>
          <p:cNvPr id="3" name="Content Placeholder 2"/>
          <p:cNvSpPr>
            <a:spLocks noGrp="1"/>
          </p:cNvSpPr>
          <p:nvPr>
            <p:ph sz="quarter" idx="13"/>
          </p:nvPr>
        </p:nvSpPr>
        <p:spPr>
          <a:xfrm>
            <a:off x="913774" y="2367092"/>
            <a:ext cx="10637250" cy="3939579"/>
          </a:xfrm>
        </p:spPr>
        <p:txBody>
          <a:bodyPr>
            <a:normAutofit/>
          </a:bodyPr>
          <a:lstStyle/>
          <a:p>
            <a:r>
              <a:rPr lang="en-US" dirty="0"/>
              <a:t>Cost restriction: $3.00 with use of glue and $4.00 without use of glue</a:t>
            </a:r>
          </a:p>
          <a:p>
            <a:r>
              <a:rPr lang="en-US" dirty="0"/>
              <a:t>Our materials: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Total Cost= $3.00 </a:t>
            </a:r>
          </a:p>
          <a:p>
            <a:pPr marL="0" indent="0">
              <a:buNone/>
            </a:pPr>
            <a:r>
              <a:rPr lang="en-US" dirty="0"/>
              <a:t>$1.00 remaining cost unused </a:t>
            </a:r>
          </a:p>
        </p:txBody>
      </p:sp>
      <p:graphicFrame>
        <p:nvGraphicFramePr>
          <p:cNvPr id="4" name="Table 3"/>
          <p:cNvGraphicFramePr>
            <a:graphicFrameLocks noGrp="1"/>
          </p:cNvGraphicFramePr>
          <p:nvPr>
            <p:extLst>
              <p:ext uri="{D42A27DB-BD31-4B8C-83A1-F6EECF244321}">
                <p14:modId xmlns:p14="http://schemas.microsoft.com/office/powerpoint/2010/main" val="1166239544"/>
              </p:ext>
            </p:extLst>
          </p:nvPr>
        </p:nvGraphicFramePr>
        <p:xfrm>
          <a:off x="1467224" y="3429000"/>
          <a:ext cx="8128000" cy="176525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1023570">
                <a:tc>
                  <a:txBody>
                    <a:bodyPr/>
                    <a:lstStyle/>
                    <a:p>
                      <a:r>
                        <a:rPr lang="en-US" dirty="0"/>
                        <a:t>Materials </a:t>
                      </a:r>
                    </a:p>
                  </a:txBody>
                  <a:tcPr/>
                </a:tc>
                <a:tc>
                  <a:txBody>
                    <a:bodyPr/>
                    <a:lstStyle/>
                    <a:p>
                      <a:r>
                        <a:rPr lang="en-US" dirty="0"/>
                        <a:t>Unit Cost</a:t>
                      </a:r>
                    </a:p>
                  </a:txBody>
                  <a:tcPr/>
                </a:tc>
                <a:tc>
                  <a:txBody>
                    <a:bodyPr/>
                    <a:lstStyle/>
                    <a:p>
                      <a:r>
                        <a:rPr lang="en-US" dirty="0"/>
                        <a:t>Number</a:t>
                      </a:r>
                      <a:r>
                        <a:rPr lang="en-US" baseline="0" dirty="0"/>
                        <a:t> of Units used </a:t>
                      </a:r>
                      <a:endParaRPr lang="en-US" dirty="0"/>
                    </a:p>
                  </a:txBody>
                  <a:tcPr/>
                </a:tc>
                <a:tc>
                  <a:txBody>
                    <a:bodyPr/>
                    <a:lstStyle/>
                    <a:p>
                      <a:r>
                        <a:rPr lang="en-US" dirty="0"/>
                        <a:t>Cost of</a:t>
                      </a:r>
                      <a:r>
                        <a:rPr lang="en-US" baseline="0" dirty="0"/>
                        <a:t> Materials for Our Package </a:t>
                      </a:r>
                      <a:endParaRPr lang="en-US" dirty="0"/>
                    </a:p>
                  </a:txBody>
                  <a:tcPr/>
                </a:tc>
                <a:extLst>
                  <a:ext uri="{0D108BD9-81ED-4DB2-BD59-A6C34878D82A}">
                    <a16:rowId xmlns:a16="http://schemas.microsoft.com/office/drawing/2014/main" val="10000"/>
                  </a:ext>
                </a:extLst>
              </a:tr>
              <a:tr h="370840">
                <a:tc>
                  <a:txBody>
                    <a:bodyPr/>
                    <a:lstStyle/>
                    <a:p>
                      <a:r>
                        <a:rPr lang="en-US" dirty="0"/>
                        <a:t>Plastic Baggies </a:t>
                      </a:r>
                    </a:p>
                  </a:txBody>
                  <a:tcPr/>
                </a:tc>
                <a:tc>
                  <a:txBody>
                    <a:bodyPr/>
                    <a:lstStyle/>
                    <a:p>
                      <a:r>
                        <a:rPr lang="en-US" dirty="0"/>
                        <a:t>$0.25/each</a:t>
                      </a:r>
                    </a:p>
                  </a:txBody>
                  <a:tcPr/>
                </a:tc>
                <a:tc>
                  <a:txBody>
                    <a:bodyPr/>
                    <a:lstStyle/>
                    <a:p>
                      <a:r>
                        <a:rPr lang="en-US" dirty="0"/>
                        <a:t>4</a:t>
                      </a:r>
                    </a:p>
                  </a:txBody>
                  <a:tcPr/>
                </a:tc>
                <a:tc>
                  <a:txBody>
                    <a:bodyPr/>
                    <a:lstStyle/>
                    <a:p>
                      <a:r>
                        <a:rPr lang="en-US" dirty="0"/>
                        <a:t>$1.00</a:t>
                      </a:r>
                    </a:p>
                  </a:txBody>
                  <a:tcPr/>
                </a:tc>
                <a:extLst>
                  <a:ext uri="{0D108BD9-81ED-4DB2-BD59-A6C34878D82A}">
                    <a16:rowId xmlns:a16="http://schemas.microsoft.com/office/drawing/2014/main" val="10001"/>
                  </a:ext>
                </a:extLst>
              </a:tr>
              <a:tr h="370840">
                <a:tc>
                  <a:txBody>
                    <a:bodyPr/>
                    <a:lstStyle/>
                    <a:p>
                      <a:r>
                        <a:rPr lang="en-US" dirty="0"/>
                        <a:t>Tape </a:t>
                      </a:r>
                    </a:p>
                  </a:txBody>
                  <a:tcPr/>
                </a:tc>
                <a:tc>
                  <a:txBody>
                    <a:bodyPr/>
                    <a:lstStyle/>
                    <a:p>
                      <a:r>
                        <a:rPr lang="en-US" dirty="0"/>
                        <a:t>$1.00</a:t>
                      </a:r>
                    </a:p>
                  </a:txBody>
                  <a:tcPr/>
                </a:tc>
                <a:tc>
                  <a:txBody>
                    <a:bodyPr/>
                    <a:lstStyle/>
                    <a:p>
                      <a:r>
                        <a:rPr lang="en-US" dirty="0"/>
                        <a:t>2</a:t>
                      </a:r>
                    </a:p>
                  </a:txBody>
                  <a:tcPr/>
                </a:tc>
                <a:tc>
                  <a:txBody>
                    <a:bodyPr/>
                    <a:lstStyle/>
                    <a:p>
                      <a:r>
                        <a:rPr lang="en-US" dirty="0"/>
                        <a:t>$2.00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34665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package design </a:t>
            </a:r>
            <a:br>
              <a:rPr lang="en-US" dirty="0"/>
            </a:br>
            <a:endParaRPr lang="en-US" dirty="0"/>
          </a:p>
        </p:txBody>
      </p:sp>
      <p:sp>
        <p:nvSpPr>
          <p:cNvPr id="3" name="Content Placeholder 2"/>
          <p:cNvSpPr>
            <a:spLocks noGrp="1"/>
          </p:cNvSpPr>
          <p:nvPr>
            <p:ph sz="quarter" idx="13"/>
          </p:nvPr>
        </p:nvSpPr>
        <p:spPr/>
        <p:txBody>
          <a:bodyPr/>
          <a:lstStyle/>
          <a:p>
            <a:r>
              <a:rPr lang="en-US" dirty="0"/>
              <a:t>Four plastic bags holding the sunscreen and tape covering the opening of the plastic bag</a:t>
            </a:r>
          </a:p>
          <a:p>
            <a:r>
              <a:rPr lang="en-US" dirty="0"/>
              <a:t>Image: </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265008" y="3339607"/>
            <a:ext cx="4001395" cy="3001046"/>
          </a:xfrm>
          <a:prstGeom prst="rect">
            <a:avLst/>
          </a:prstGeom>
        </p:spPr>
      </p:pic>
    </p:spTree>
    <p:extLst>
      <p:ext uri="{BB962C8B-B14F-4D97-AF65-F5344CB8AC3E}">
        <p14:creationId xmlns:p14="http://schemas.microsoft.com/office/powerpoint/2010/main" val="13414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65584"/>
          </a:xfrm>
        </p:spPr>
        <p:txBody>
          <a:bodyPr>
            <a:normAutofit fontScale="90000"/>
          </a:bodyPr>
          <a:lstStyle/>
          <a:p>
            <a:r>
              <a:rPr lang="en-US" dirty="0"/>
              <a:t>Visual representation of product testing results </a:t>
            </a:r>
            <a:br>
              <a:rPr lang="en-US" dirty="0"/>
            </a:br>
            <a:endParaRPr lang="en-US" dirty="0"/>
          </a:p>
        </p:txBody>
      </p:sp>
      <p:sp>
        <p:nvSpPr>
          <p:cNvPr id="4" name="TextBox 3"/>
          <p:cNvSpPr txBox="1"/>
          <p:nvPr/>
        </p:nvSpPr>
        <p:spPr>
          <a:xfrm>
            <a:off x="3155324" y="1275009"/>
            <a:ext cx="5602310" cy="923330"/>
          </a:xfrm>
          <a:prstGeom prst="rect">
            <a:avLst/>
          </a:prstGeom>
          <a:noFill/>
        </p:spPr>
        <p:txBody>
          <a:bodyPr wrap="square" rtlCol="0">
            <a:spAutoFit/>
          </a:bodyPr>
          <a:lstStyle/>
          <a:p>
            <a:pPr algn="ctr"/>
            <a:r>
              <a:rPr lang="en-US" b="1" dirty="0"/>
              <a:t>DAMAGE TESTS FOR PACKAGE NUMBER 1 </a:t>
            </a:r>
          </a:p>
          <a:p>
            <a:pPr marL="285750" indent="-285750">
              <a:buFont typeface="Arial" panose="020B0604020202020204" pitchFamily="34" charset="0"/>
              <a:buChar char="•"/>
            </a:pPr>
            <a:r>
              <a:rPr lang="en-US" b="1" dirty="0"/>
              <a:t>ON SCALE FROM 0 (MOST DAMAGED) TO 3 (LEAST DAMAGED</a:t>
            </a:r>
            <a:r>
              <a:rPr lang="en-US" dirty="0"/>
              <a:t>)</a:t>
            </a:r>
          </a:p>
        </p:txBody>
      </p:sp>
      <p:graphicFrame>
        <p:nvGraphicFramePr>
          <p:cNvPr id="13" name="Content Placeholder 12"/>
          <p:cNvGraphicFramePr>
            <a:graphicFrameLocks noGrp="1"/>
          </p:cNvGraphicFramePr>
          <p:nvPr>
            <p:ph sz="quarter" idx="13"/>
            <p:extLst>
              <p:ext uri="{D42A27DB-BD31-4B8C-83A1-F6EECF244321}">
                <p14:modId xmlns:p14="http://schemas.microsoft.com/office/powerpoint/2010/main" val="120273913"/>
              </p:ext>
            </p:extLst>
          </p:nvPr>
        </p:nvGraphicFramePr>
        <p:xfrm>
          <a:off x="914400" y="2366963"/>
          <a:ext cx="10844011" cy="1280160"/>
        </p:xfrm>
        <a:graphic>
          <a:graphicData uri="http://schemas.openxmlformats.org/drawingml/2006/table">
            <a:tbl>
              <a:tblPr firstRow="1" bandRow="1">
                <a:tableStyleId>{5C22544A-7EE6-4342-B048-85BDC9FD1C3A}</a:tableStyleId>
              </a:tblPr>
              <a:tblGrid>
                <a:gridCol w="1262130">
                  <a:extLst>
                    <a:ext uri="{9D8B030D-6E8A-4147-A177-3AD203B41FA5}">
                      <a16:colId xmlns:a16="http://schemas.microsoft.com/office/drawing/2014/main" val="20000"/>
                    </a:ext>
                  </a:extLst>
                </a:gridCol>
                <a:gridCol w="1040804">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632275">
                  <a:extLst>
                    <a:ext uri="{9D8B030D-6E8A-4147-A177-3AD203B41FA5}">
                      <a16:colId xmlns:a16="http://schemas.microsoft.com/office/drawing/2014/main" val="20008"/>
                    </a:ext>
                  </a:extLst>
                </a:gridCol>
              </a:tblGrid>
              <a:tr h="370840">
                <a:tc>
                  <a:txBody>
                    <a:bodyPr/>
                    <a:lstStyle/>
                    <a:p>
                      <a:r>
                        <a:rPr lang="en-US" dirty="0"/>
                        <a:t>Packaging</a:t>
                      </a:r>
                      <a:r>
                        <a:rPr lang="en-US" baseline="0" dirty="0"/>
                        <a:t> Design </a:t>
                      </a:r>
                      <a:endParaRPr lang="en-US" dirty="0"/>
                    </a:p>
                  </a:txBody>
                  <a:tcPr/>
                </a:tc>
                <a:tc>
                  <a:txBody>
                    <a:bodyPr/>
                    <a:lstStyle/>
                    <a:p>
                      <a:r>
                        <a:rPr lang="en-US" dirty="0"/>
                        <a:t>Drop</a:t>
                      </a:r>
                      <a:r>
                        <a:rPr lang="en-US" baseline="0" dirty="0"/>
                        <a:t> Test </a:t>
                      </a:r>
                      <a:endParaRPr lang="en-US" dirty="0"/>
                    </a:p>
                  </a:txBody>
                  <a:tcPr/>
                </a:tc>
                <a:tc>
                  <a:txBody>
                    <a:bodyPr/>
                    <a:lstStyle/>
                    <a:p>
                      <a:r>
                        <a:rPr lang="en-US" dirty="0"/>
                        <a:t>Shake</a:t>
                      </a:r>
                      <a:r>
                        <a:rPr lang="en-US" baseline="0" dirty="0"/>
                        <a:t> Test </a:t>
                      </a:r>
                      <a:endParaRPr lang="en-US" dirty="0"/>
                    </a:p>
                  </a:txBody>
                  <a:tcPr/>
                </a:tc>
                <a:tc>
                  <a:txBody>
                    <a:bodyPr/>
                    <a:lstStyle/>
                    <a:p>
                      <a:r>
                        <a:rPr lang="en-US" dirty="0"/>
                        <a:t>Weight Test</a:t>
                      </a:r>
                      <a:r>
                        <a:rPr lang="en-US" baseline="0" dirty="0"/>
                        <a:t> </a:t>
                      </a:r>
                      <a:endParaRPr lang="en-US" dirty="0"/>
                    </a:p>
                  </a:txBody>
                  <a:tcPr/>
                </a:tc>
                <a:tc>
                  <a:txBody>
                    <a:bodyPr/>
                    <a:lstStyle/>
                    <a:p>
                      <a:r>
                        <a:rPr lang="en-US" dirty="0"/>
                        <a:t>Heat Test</a:t>
                      </a:r>
                    </a:p>
                  </a:txBody>
                  <a:tcPr/>
                </a:tc>
                <a:tc>
                  <a:txBody>
                    <a:bodyPr/>
                    <a:lstStyle/>
                    <a:p>
                      <a:r>
                        <a:rPr lang="en-US" dirty="0"/>
                        <a:t>Water Test </a:t>
                      </a:r>
                    </a:p>
                  </a:txBody>
                  <a:tcPr/>
                </a:tc>
                <a:tc>
                  <a:txBody>
                    <a:bodyPr/>
                    <a:lstStyle/>
                    <a:p>
                      <a:r>
                        <a:rPr lang="en-US" dirty="0"/>
                        <a:t>Throw Test </a:t>
                      </a:r>
                    </a:p>
                  </a:txBody>
                  <a:tcPr/>
                </a:tc>
                <a:tc>
                  <a:txBody>
                    <a:bodyPr/>
                    <a:lstStyle/>
                    <a:p>
                      <a:r>
                        <a:rPr lang="en-US" dirty="0"/>
                        <a:t>Marketing Test</a:t>
                      </a:r>
                    </a:p>
                  </a:txBody>
                  <a:tcPr/>
                </a:tc>
                <a:tc>
                  <a:txBody>
                    <a:bodyPr/>
                    <a:lstStyle/>
                    <a:p>
                      <a:r>
                        <a:rPr lang="en-US" dirty="0"/>
                        <a:t>Environmental Test </a:t>
                      </a:r>
                    </a:p>
                  </a:txBody>
                  <a:tcPr/>
                </a:tc>
                <a:extLst>
                  <a:ext uri="{0D108BD9-81ED-4DB2-BD59-A6C34878D82A}">
                    <a16:rowId xmlns:a16="http://schemas.microsoft.com/office/drawing/2014/main" val="10000"/>
                  </a:ext>
                </a:extLst>
              </a:tr>
              <a:tr h="370840">
                <a:tc>
                  <a:txBody>
                    <a:bodyPr/>
                    <a:lstStyle/>
                    <a:p>
                      <a:r>
                        <a:rPr lang="en-US" dirty="0"/>
                        <a:t>#2</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 </a:t>
                      </a:r>
                    </a:p>
                  </a:txBody>
                  <a:tcPr/>
                </a:tc>
                <a:tc>
                  <a:txBody>
                    <a:bodyPr/>
                    <a:lstStyle/>
                    <a:p>
                      <a:r>
                        <a:rPr lang="en-US" dirty="0"/>
                        <a:t>3</a:t>
                      </a:r>
                    </a:p>
                  </a:txBody>
                  <a:tcPr/>
                </a:tc>
                <a:tc>
                  <a:txBody>
                    <a:bodyPr/>
                    <a:lstStyle/>
                    <a:p>
                      <a:r>
                        <a:rPr lang="en-US" dirty="0"/>
                        <a:t>2</a:t>
                      </a:r>
                    </a:p>
                  </a:txBody>
                  <a:tcPr/>
                </a:tc>
                <a:tc>
                  <a:txBody>
                    <a:bodyPr/>
                    <a:lstStyle/>
                    <a:p>
                      <a:r>
                        <a:rPr lang="en-US" dirty="0"/>
                        <a:t>Nothing</a:t>
                      </a:r>
                      <a:r>
                        <a:rPr lang="en-US" baseline="0" dirty="0"/>
                        <a:t> is Recyclable </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337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Daphnia test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251383616"/>
              </p:ext>
            </p:extLst>
          </p:nvPr>
        </p:nvGraphicFramePr>
        <p:xfrm>
          <a:off x="1790164" y="2323269"/>
          <a:ext cx="8899300" cy="1930400"/>
        </p:xfrm>
        <a:graphic>
          <a:graphicData uri="http://schemas.openxmlformats.org/drawingml/2006/table">
            <a:tbl>
              <a:tblPr firstRow="1" bandRow="1">
                <a:tableStyleId>{5C22544A-7EE6-4342-B048-85BDC9FD1C3A}</a:tableStyleId>
              </a:tblPr>
              <a:tblGrid>
                <a:gridCol w="1244232">
                  <a:extLst>
                    <a:ext uri="{9D8B030D-6E8A-4147-A177-3AD203B41FA5}">
                      <a16:colId xmlns:a16="http://schemas.microsoft.com/office/drawing/2014/main" val="20000"/>
                    </a:ext>
                  </a:extLst>
                </a:gridCol>
                <a:gridCol w="1244232">
                  <a:extLst>
                    <a:ext uri="{9D8B030D-6E8A-4147-A177-3AD203B41FA5}">
                      <a16:colId xmlns:a16="http://schemas.microsoft.com/office/drawing/2014/main" val="20001"/>
                    </a:ext>
                  </a:extLst>
                </a:gridCol>
                <a:gridCol w="1244232">
                  <a:extLst>
                    <a:ext uri="{9D8B030D-6E8A-4147-A177-3AD203B41FA5}">
                      <a16:colId xmlns:a16="http://schemas.microsoft.com/office/drawing/2014/main" val="20002"/>
                    </a:ext>
                  </a:extLst>
                </a:gridCol>
                <a:gridCol w="1244232">
                  <a:extLst>
                    <a:ext uri="{9D8B030D-6E8A-4147-A177-3AD203B41FA5}">
                      <a16:colId xmlns:a16="http://schemas.microsoft.com/office/drawing/2014/main" val="20003"/>
                    </a:ext>
                  </a:extLst>
                </a:gridCol>
                <a:gridCol w="1244232">
                  <a:extLst>
                    <a:ext uri="{9D8B030D-6E8A-4147-A177-3AD203B41FA5}">
                      <a16:colId xmlns:a16="http://schemas.microsoft.com/office/drawing/2014/main" val="20004"/>
                    </a:ext>
                  </a:extLst>
                </a:gridCol>
                <a:gridCol w="1244232">
                  <a:extLst>
                    <a:ext uri="{9D8B030D-6E8A-4147-A177-3AD203B41FA5}">
                      <a16:colId xmlns:a16="http://schemas.microsoft.com/office/drawing/2014/main" val="20005"/>
                    </a:ext>
                  </a:extLst>
                </a:gridCol>
                <a:gridCol w="1433908">
                  <a:extLst>
                    <a:ext uri="{9D8B030D-6E8A-4147-A177-3AD203B41FA5}">
                      <a16:colId xmlns:a16="http://schemas.microsoft.com/office/drawing/2014/main" val="20006"/>
                    </a:ext>
                  </a:extLst>
                </a:gridCol>
              </a:tblGrid>
              <a:tr h="370840">
                <a:tc>
                  <a:txBody>
                    <a:bodyPr/>
                    <a:lstStyle/>
                    <a:p>
                      <a:r>
                        <a:rPr lang="en-US" dirty="0"/>
                        <a:t>Trials</a:t>
                      </a:r>
                      <a:r>
                        <a:rPr lang="en-US" baseline="0" dirty="0"/>
                        <a:t> </a:t>
                      </a:r>
                      <a:endParaRPr lang="en-US" dirty="0"/>
                    </a:p>
                  </a:txBody>
                  <a:tcPr/>
                </a:tc>
                <a:tc>
                  <a:txBody>
                    <a:bodyPr/>
                    <a:lstStyle/>
                    <a:p>
                      <a:r>
                        <a:rPr lang="en-US" baseline="0" dirty="0"/>
                        <a:t>Amount of  Oxy (max)</a:t>
                      </a:r>
                      <a:endParaRPr lang="en-US" dirty="0"/>
                    </a:p>
                  </a:txBody>
                  <a:tcPr/>
                </a:tc>
                <a:tc>
                  <a:txBody>
                    <a:bodyPr/>
                    <a:lstStyle/>
                    <a:p>
                      <a:r>
                        <a:rPr lang="en-US" dirty="0"/>
                        <a:t>Survival percentage</a:t>
                      </a:r>
                      <a:r>
                        <a:rPr lang="en-US" baseline="0" dirty="0"/>
                        <a:t> </a:t>
                      </a:r>
                      <a:endParaRPr lang="en-US" dirty="0"/>
                    </a:p>
                  </a:txBody>
                  <a:tcPr/>
                </a:tc>
                <a:tc>
                  <a:txBody>
                    <a:bodyPr/>
                    <a:lstStyle/>
                    <a:p>
                      <a:r>
                        <a:rPr lang="en-US" baseline="0" dirty="0"/>
                        <a:t>Amount of Oxy  (mid)</a:t>
                      </a:r>
                      <a:endParaRPr lang="en-US" dirty="0"/>
                    </a:p>
                  </a:txBody>
                  <a:tcPr/>
                </a:tc>
                <a:tc>
                  <a:txBody>
                    <a:bodyPr/>
                    <a:lstStyle/>
                    <a:p>
                      <a:r>
                        <a:rPr lang="en-US" dirty="0"/>
                        <a:t>Survival</a:t>
                      </a:r>
                      <a:r>
                        <a:rPr lang="en-US" baseline="0" dirty="0"/>
                        <a:t> percentage </a:t>
                      </a:r>
                      <a:endParaRPr lang="en-US" dirty="0"/>
                    </a:p>
                  </a:txBody>
                  <a:tcPr/>
                </a:tc>
                <a:tc>
                  <a:txBody>
                    <a:bodyPr/>
                    <a:lstStyle/>
                    <a:p>
                      <a:r>
                        <a:rPr lang="en-US" baseline="0" dirty="0"/>
                        <a:t>Amount of Oxy (control)</a:t>
                      </a:r>
                    </a:p>
                    <a:p>
                      <a:endParaRPr lang="en-US" dirty="0"/>
                    </a:p>
                  </a:txBody>
                  <a:tcPr/>
                </a:tc>
                <a:tc>
                  <a:txBody>
                    <a:bodyPr/>
                    <a:lstStyle/>
                    <a:p>
                      <a:r>
                        <a:rPr lang="en-US" dirty="0"/>
                        <a:t>Survival</a:t>
                      </a:r>
                      <a:r>
                        <a:rPr lang="en-US" baseline="0" dirty="0"/>
                        <a:t> percentage </a:t>
                      </a:r>
                      <a:endParaRPr lang="en-US" dirty="0"/>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3.13</a:t>
                      </a:r>
                      <a:r>
                        <a:rPr lang="en-US" baseline="0" dirty="0"/>
                        <a:t> grams </a:t>
                      </a:r>
                      <a:endParaRPr lang="en-US" dirty="0"/>
                    </a:p>
                  </a:txBody>
                  <a:tcPr/>
                </a:tc>
                <a:tc>
                  <a:txBody>
                    <a:bodyPr/>
                    <a:lstStyle/>
                    <a:p>
                      <a:r>
                        <a:rPr lang="en-US" dirty="0"/>
                        <a:t>0%</a:t>
                      </a:r>
                      <a:r>
                        <a:rPr lang="en-US" baseline="0" dirty="0"/>
                        <a:t> </a:t>
                      </a:r>
                      <a:endParaRPr lang="en-US" dirty="0"/>
                    </a:p>
                  </a:txBody>
                  <a:tcPr/>
                </a:tc>
                <a:tc>
                  <a:txBody>
                    <a:bodyPr/>
                    <a:lstStyle/>
                    <a:p>
                      <a:r>
                        <a:rPr lang="en-US" dirty="0"/>
                        <a:t>1.5 grams </a:t>
                      </a:r>
                    </a:p>
                  </a:txBody>
                  <a:tcPr/>
                </a:tc>
                <a:tc>
                  <a:txBody>
                    <a:bodyPr/>
                    <a:lstStyle/>
                    <a:p>
                      <a:r>
                        <a:rPr lang="en-US" dirty="0"/>
                        <a:t>0% </a:t>
                      </a:r>
                    </a:p>
                  </a:txBody>
                  <a:tcPr/>
                </a:tc>
                <a:tc>
                  <a:txBody>
                    <a:bodyPr/>
                    <a:lstStyle/>
                    <a:p>
                      <a:r>
                        <a:rPr lang="en-US" dirty="0"/>
                        <a:t>0 grams </a:t>
                      </a:r>
                    </a:p>
                  </a:txBody>
                  <a:tcPr/>
                </a:tc>
                <a:tc>
                  <a:txBody>
                    <a:bodyPr/>
                    <a:lstStyle/>
                    <a:p>
                      <a:r>
                        <a:rPr lang="en-US" dirty="0"/>
                        <a:t>100%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1.5</a:t>
                      </a:r>
                      <a:r>
                        <a:rPr lang="en-US" baseline="0" dirty="0"/>
                        <a:t> grams </a:t>
                      </a:r>
                      <a:endParaRPr lang="en-US" dirty="0"/>
                    </a:p>
                  </a:txBody>
                  <a:tcPr/>
                </a:tc>
                <a:tc>
                  <a:txBody>
                    <a:bodyPr/>
                    <a:lstStyle/>
                    <a:p>
                      <a:r>
                        <a:rPr lang="en-US" dirty="0"/>
                        <a:t>0% </a:t>
                      </a:r>
                    </a:p>
                  </a:txBody>
                  <a:tcPr/>
                </a:tc>
                <a:tc>
                  <a:txBody>
                    <a:bodyPr/>
                    <a:lstStyle/>
                    <a:p>
                      <a:r>
                        <a:rPr lang="en-US" dirty="0"/>
                        <a:t>.75</a:t>
                      </a:r>
                      <a:r>
                        <a:rPr lang="en-US" baseline="0" dirty="0"/>
                        <a:t> grams</a:t>
                      </a:r>
                      <a:endParaRPr lang="en-US" dirty="0"/>
                    </a:p>
                  </a:txBody>
                  <a:tcPr/>
                </a:tc>
                <a:tc>
                  <a:txBody>
                    <a:bodyPr/>
                    <a:lstStyle/>
                    <a:p>
                      <a:r>
                        <a:rPr lang="en-US" dirty="0"/>
                        <a:t>0%</a:t>
                      </a:r>
                    </a:p>
                  </a:txBody>
                  <a:tcPr/>
                </a:tc>
                <a:tc>
                  <a:txBody>
                    <a:bodyPr/>
                    <a:lstStyle/>
                    <a:p>
                      <a:r>
                        <a:rPr lang="en-US" dirty="0"/>
                        <a:t>0 grams </a:t>
                      </a:r>
                    </a:p>
                  </a:txBody>
                  <a:tcPr/>
                </a:tc>
                <a:tc>
                  <a:txBody>
                    <a:bodyPr/>
                    <a:lstStyle/>
                    <a:p>
                      <a:r>
                        <a:rPr lang="en-US" dirty="0"/>
                        <a:t>90%</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819990236"/>
              </p:ext>
            </p:extLst>
          </p:nvPr>
        </p:nvGraphicFramePr>
        <p:xfrm>
          <a:off x="1790164" y="4543492"/>
          <a:ext cx="8899300" cy="1930400"/>
        </p:xfrm>
        <a:graphic>
          <a:graphicData uri="http://schemas.openxmlformats.org/drawingml/2006/table">
            <a:tbl>
              <a:tblPr firstRow="1" bandRow="1">
                <a:tableStyleId>{5C22544A-7EE6-4342-B048-85BDC9FD1C3A}</a:tableStyleId>
              </a:tblPr>
              <a:tblGrid>
                <a:gridCol w="1244232">
                  <a:extLst>
                    <a:ext uri="{9D8B030D-6E8A-4147-A177-3AD203B41FA5}">
                      <a16:colId xmlns:a16="http://schemas.microsoft.com/office/drawing/2014/main" val="20000"/>
                    </a:ext>
                  </a:extLst>
                </a:gridCol>
                <a:gridCol w="1244232">
                  <a:extLst>
                    <a:ext uri="{9D8B030D-6E8A-4147-A177-3AD203B41FA5}">
                      <a16:colId xmlns:a16="http://schemas.microsoft.com/office/drawing/2014/main" val="20001"/>
                    </a:ext>
                  </a:extLst>
                </a:gridCol>
                <a:gridCol w="1244232">
                  <a:extLst>
                    <a:ext uri="{9D8B030D-6E8A-4147-A177-3AD203B41FA5}">
                      <a16:colId xmlns:a16="http://schemas.microsoft.com/office/drawing/2014/main" val="20002"/>
                    </a:ext>
                  </a:extLst>
                </a:gridCol>
                <a:gridCol w="1244232">
                  <a:extLst>
                    <a:ext uri="{9D8B030D-6E8A-4147-A177-3AD203B41FA5}">
                      <a16:colId xmlns:a16="http://schemas.microsoft.com/office/drawing/2014/main" val="20003"/>
                    </a:ext>
                  </a:extLst>
                </a:gridCol>
                <a:gridCol w="1244232">
                  <a:extLst>
                    <a:ext uri="{9D8B030D-6E8A-4147-A177-3AD203B41FA5}">
                      <a16:colId xmlns:a16="http://schemas.microsoft.com/office/drawing/2014/main" val="20004"/>
                    </a:ext>
                  </a:extLst>
                </a:gridCol>
                <a:gridCol w="1244232">
                  <a:extLst>
                    <a:ext uri="{9D8B030D-6E8A-4147-A177-3AD203B41FA5}">
                      <a16:colId xmlns:a16="http://schemas.microsoft.com/office/drawing/2014/main" val="20005"/>
                    </a:ext>
                  </a:extLst>
                </a:gridCol>
                <a:gridCol w="1433908">
                  <a:extLst>
                    <a:ext uri="{9D8B030D-6E8A-4147-A177-3AD203B41FA5}">
                      <a16:colId xmlns:a16="http://schemas.microsoft.com/office/drawing/2014/main" val="20006"/>
                    </a:ext>
                  </a:extLst>
                </a:gridCol>
              </a:tblGrid>
              <a:tr h="370840">
                <a:tc>
                  <a:txBody>
                    <a:bodyPr/>
                    <a:lstStyle/>
                    <a:p>
                      <a:r>
                        <a:rPr lang="en-US" dirty="0"/>
                        <a:t>Trials</a:t>
                      </a:r>
                      <a:r>
                        <a:rPr lang="en-US" baseline="0" dirty="0"/>
                        <a:t> </a:t>
                      </a:r>
                      <a:endParaRPr lang="en-US" dirty="0"/>
                    </a:p>
                  </a:txBody>
                  <a:tcPr/>
                </a:tc>
                <a:tc>
                  <a:txBody>
                    <a:bodyPr/>
                    <a:lstStyle/>
                    <a:p>
                      <a:r>
                        <a:rPr lang="en-US" baseline="0" dirty="0"/>
                        <a:t>Amount of  </a:t>
                      </a:r>
                      <a:r>
                        <a:rPr lang="en-US" baseline="0" dirty="0" err="1"/>
                        <a:t>Cinnamate</a:t>
                      </a:r>
                      <a:r>
                        <a:rPr lang="en-US" baseline="0" dirty="0"/>
                        <a:t> (max)</a:t>
                      </a:r>
                      <a:endParaRPr lang="en-US" dirty="0"/>
                    </a:p>
                  </a:txBody>
                  <a:tcPr/>
                </a:tc>
                <a:tc>
                  <a:txBody>
                    <a:bodyPr/>
                    <a:lstStyle/>
                    <a:p>
                      <a:r>
                        <a:rPr lang="en-US" dirty="0"/>
                        <a:t>Survival percentage</a:t>
                      </a:r>
                      <a:r>
                        <a:rPr lang="en-US" baseline="0" dirty="0"/>
                        <a:t> </a:t>
                      </a:r>
                      <a:endParaRPr lang="en-US" dirty="0"/>
                    </a:p>
                  </a:txBody>
                  <a:tcPr/>
                </a:tc>
                <a:tc>
                  <a:txBody>
                    <a:bodyPr/>
                    <a:lstStyle/>
                    <a:p>
                      <a:r>
                        <a:rPr lang="en-US" baseline="0" dirty="0"/>
                        <a:t>Amount of </a:t>
                      </a:r>
                      <a:r>
                        <a:rPr lang="en-US" baseline="0" dirty="0" err="1"/>
                        <a:t>Cinnamate</a:t>
                      </a:r>
                      <a:r>
                        <a:rPr lang="en-US" baseline="0" dirty="0"/>
                        <a:t> (mid)</a:t>
                      </a:r>
                      <a:endParaRPr lang="en-US" dirty="0"/>
                    </a:p>
                  </a:txBody>
                  <a:tcPr/>
                </a:tc>
                <a:tc>
                  <a:txBody>
                    <a:bodyPr/>
                    <a:lstStyle/>
                    <a:p>
                      <a:r>
                        <a:rPr lang="en-US" dirty="0"/>
                        <a:t>Survival</a:t>
                      </a:r>
                      <a:r>
                        <a:rPr lang="en-US" baseline="0" dirty="0"/>
                        <a:t> percentage </a:t>
                      </a:r>
                      <a:endParaRPr lang="en-US" dirty="0"/>
                    </a:p>
                  </a:txBody>
                  <a:tcPr/>
                </a:tc>
                <a:tc>
                  <a:txBody>
                    <a:bodyPr/>
                    <a:lstStyle/>
                    <a:p>
                      <a:r>
                        <a:rPr lang="en-US" baseline="0" dirty="0"/>
                        <a:t>Amount of </a:t>
                      </a:r>
                      <a:r>
                        <a:rPr lang="en-US" baseline="0" dirty="0" err="1"/>
                        <a:t>Cinnamate</a:t>
                      </a:r>
                      <a:r>
                        <a:rPr lang="en-US" baseline="0" dirty="0"/>
                        <a:t> (control)</a:t>
                      </a:r>
                    </a:p>
                    <a:p>
                      <a:endParaRPr lang="en-US" dirty="0"/>
                    </a:p>
                  </a:txBody>
                  <a:tcPr/>
                </a:tc>
                <a:tc>
                  <a:txBody>
                    <a:bodyPr/>
                    <a:lstStyle/>
                    <a:p>
                      <a:r>
                        <a:rPr lang="en-US" dirty="0"/>
                        <a:t>Survival</a:t>
                      </a:r>
                      <a:r>
                        <a:rPr lang="en-US" baseline="0" dirty="0"/>
                        <a:t> percentage </a:t>
                      </a:r>
                      <a:endParaRPr lang="en-US" dirty="0"/>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4</a:t>
                      </a:r>
                      <a:r>
                        <a:rPr lang="en-US" baseline="0" dirty="0"/>
                        <a:t> grams </a:t>
                      </a:r>
                      <a:endParaRPr lang="en-US" dirty="0"/>
                    </a:p>
                  </a:txBody>
                  <a:tcPr/>
                </a:tc>
                <a:tc>
                  <a:txBody>
                    <a:bodyPr/>
                    <a:lstStyle/>
                    <a:p>
                      <a:r>
                        <a:rPr lang="en-US" dirty="0"/>
                        <a:t>0% </a:t>
                      </a:r>
                    </a:p>
                  </a:txBody>
                  <a:tcPr/>
                </a:tc>
                <a:tc>
                  <a:txBody>
                    <a:bodyPr/>
                    <a:lstStyle/>
                    <a:p>
                      <a:r>
                        <a:rPr lang="en-US" dirty="0"/>
                        <a:t>2 grams </a:t>
                      </a:r>
                    </a:p>
                  </a:txBody>
                  <a:tcPr/>
                </a:tc>
                <a:tc>
                  <a:txBody>
                    <a:bodyPr/>
                    <a:lstStyle/>
                    <a:p>
                      <a:r>
                        <a:rPr lang="en-US" dirty="0"/>
                        <a:t>0%</a:t>
                      </a:r>
                    </a:p>
                  </a:txBody>
                  <a:tcPr/>
                </a:tc>
                <a:tc>
                  <a:txBody>
                    <a:bodyPr/>
                    <a:lstStyle/>
                    <a:p>
                      <a:r>
                        <a:rPr lang="en-US" dirty="0"/>
                        <a:t>0 grams </a:t>
                      </a:r>
                    </a:p>
                  </a:txBody>
                  <a:tcPr/>
                </a:tc>
                <a:tc>
                  <a:txBody>
                    <a:bodyPr/>
                    <a:lstStyle/>
                    <a:p>
                      <a:r>
                        <a:rPr lang="en-US" dirty="0"/>
                        <a:t>100% </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1.3 grams</a:t>
                      </a:r>
                      <a:r>
                        <a:rPr lang="en-US" baseline="0" dirty="0"/>
                        <a:t> </a:t>
                      </a:r>
                      <a:endParaRPr lang="en-US" dirty="0"/>
                    </a:p>
                  </a:txBody>
                  <a:tcPr/>
                </a:tc>
                <a:tc>
                  <a:txBody>
                    <a:bodyPr/>
                    <a:lstStyle/>
                    <a:p>
                      <a:r>
                        <a:rPr lang="en-US" dirty="0"/>
                        <a:t>0%</a:t>
                      </a:r>
                    </a:p>
                  </a:txBody>
                  <a:tcPr/>
                </a:tc>
                <a:tc>
                  <a:txBody>
                    <a:bodyPr/>
                    <a:lstStyle/>
                    <a:p>
                      <a:r>
                        <a:rPr lang="en-US" dirty="0"/>
                        <a:t>.66 grams </a:t>
                      </a:r>
                    </a:p>
                  </a:txBody>
                  <a:tcPr/>
                </a:tc>
                <a:tc>
                  <a:txBody>
                    <a:bodyPr/>
                    <a:lstStyle/>
                    <a:p>
                      <a:r>
                        <a:rPr lang="en-US" dirty="0"/>
                        <a:t>0%</a:t>
                      </a:r>
                    </a:p>
                  </a:txBody>
                  <a:tcPr/>
                </a:tc>
                <a:tc>
                  <a:txBody>
                    <a:bodyPr/>
                    <a:lstStyle/>
                    <a:p>
                      <a:r>
                        <a:rPr lang="en-US" dirty="0"/>
                        <a:t>0 grams </a:t>
                      </a:r>
                    </a:p>
                  </a:txBody>
                  <a:tcPr/>
                </a:tc>
                <a:tc>
                  <a:txBody>
                    <a:bodyPr/>
                    <a:lstStyle/>
                    <a:p>
                      <a:r>
                        <a:rPr lang="en-US" dirty="0"/>
                        <a:t>100%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8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Daphnia </a:t>
            </a:r>
            <a:r>
              <a:rPr lang="en-US" dirty="0" err="1"/>
              <a:t>Cinnamate</a:t>
            </a:r>
            <a:r>
              <a:rPr lang="en-US" dirty="0"/>
              <a:t> test results </a:t>
            </a:r>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37" y="2214694"/>
            <a:ext cx="5639363" cy="44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390918" y="4546242"/>
            <a:ext cx="37863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97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744" y="605638"/>
            <a:ext cx="10364451" cy="1596177"/>
          </a:xfrm>
        </p:spPr>
        <p:txBody>
          <a:bodyPr/>
          <a:lstStyle/>
          <a:p>
            <a:r>
              <a:rPr lang="en-US" dirty="0"/>
              <a:t>Cost analysis of sunscreen materials </a:t>
            </a:r>
          </a:p>
        </p:txBody>
      </p:sp>
      <p:sp>
        <p:nvSpPr>
          <p:cNvPr id="3" name="Content Placeholder 2"/>
          <p:cNvSpPr>
            <a:spLocks noGrp="1"/>
          </p:cNvSpPr>
          <p:nvPr>
            <p:ph sz="quarter" idx="13"/>
          </p:nvPr>
        </p:nvSpPr>
        <p:spPr>
          <a:xfrm>
            <a:off x="295589" y="1851937"/>
            <a:ext cx="6401426" cy="3424107"/>
          </a:xfrm>
        </p:spPr>
        <p:txBody>
          <a:bodyPr>
            <a:normAutofit fontScale="85000" lnSpcReduction="10000"/>
          </a:bodyPr>
          <a:lstStyle/>
          <a:p>
            <a:r>
              <a:rPr lang="en-US" dirty="0" err="1"/>
              <a:t>Ethylhexylmethoxycinnamate</a:t>
            </a:r>
            <a:r>
              <a:rPr lang="en-US" dirty="0"/>
              <a:t>: </a:t>
            </a:r>
          </a:p>
          <a:p>
            <a:r>
              <a:rPr lang="en-US" dirty="0"/>
              <a:t>1 ml = $.063 – Source= </a:t>
            </a:r>
            <a:r>
              <a:rPr lang="en-US" dirty="0">
                <a:hlinkClick r:id="rId2"/>
              </a:rPr>
              <a:t>www.makingcosmetics.com</a:t>
            </a:r>
            <a:r>
              <a:rPr lang="en-US" dirty="0"/>
              <a:t> </a:t>
            </a:r>
          </a:p>
          <a:p>
            <a:r>
              <a:rPr lang="en-US" dirty="0"/>
              <a:t>Based on our data:</a:t>
            </a:r>
          </a:p>
          <a:p>
            <a:r>
              <a:rPr lang="en-US" dirty="0"/>
              <a:t>The maximum allowed in the sunscreen: 7.5%</a:t>
            </a:r>
          </a:p>
          <a:p>
            <a:pPr lvl="1"/>
            <a:r>
              <a:rPr lang="en-US" dirty="0"/>
              <a:t> 7.05 grams of </a:t>
            </a:r>
            <a:r>
              <a:rPr lang="en-US" dirty="0" err="1"/>
              <a:t>cinnimate</a:t>
            </a:r>
            <a:r>
              <a:rPr lang="en-US" dirty="0"/>
              <a:t> – cost: $0.44 </a:t>
            </a:r>
          </a:p>
          <a:p>
            <a:r>
              <a:rPr lang="en-US" dirty="0"/>
              <a:t>The middle amount allowed in the sunscreen: 3.75%</a:t>
            </a:r>
          </a:p>
          <a:p>
            <a:pPr lvl="1"/>
            <a:r>
              <a:rPr lang="en-US" dirty="0"/>
              <a:t>3.525 GRAMS OF </a:t>
            </a:r>
            <a:r>
              <a:rPr lang="en-US" dirty="0" err="1"/>
              <a:t>cinnimate</a:t>
            </a:r>
            <a:r>
              <a:rPr lang="en-US" dirty="0"/>
              <a:t> – cost: $0.22</a:t>
            </a:r>
          </a:p>
          <a:p>
            <a:r>
              <a:rPr lang="en-US" dirty="0"/>
              <a:t>The minimum amount allowed in the sunscreen: 0%</a:t>
            </a:r>
          </a:p>
          <a:p>
            <a:pPr lvl="1"/>
            <a:r>
              <a:rPr lang="en-US" dirty="0"/>
              <a:t>0 grams of </a:t>
            </a:r>
            <a:r>
              <a:rPr lang="en-US" dirty="0" err="1"/>
              <a:t>Cinnimate</a:t>
            </a:r>
            <a:r>
              <a:rPr lang="en-US" dirty="0"/>
              <a:t> - Cost: $0.00</a:t>
            </a:r>
          </a:p>
          <a:p>
            <a:endParaRPr lang="en-US" dirty="0"/>
          </a:p>
        </p:txBody>
      </p:sp>
      <p:sp>
        <p:nvSpPr>
          <p:cNvPr id="6" name="TextBox 5"/>
          <p:cNvSpPr txBox="1"/>
          <p:nvPr/>
        </p:nvSpPr>
        <p:spPr>
          <a:xfrm>
            <a:off x="5992969" y="1810733"/>
            <a:ext cx="6329082" cy="3901068"/>
          </a:xfrm>
          <a:prstGeom prst="rect">
            <a:avLst/>
          </a:prstGeom>
          <a:noFill/>
        </p:spPr>
        <p:txBody>
          <a:bodyPr wrap="square" rtlCol="0">
            <a:spAutoFit/>
          </a:bodyPr>
          <a:lstStyle/>
          <a:p>
            <a:pPr>
              <a:lnSpc>
                <a:spcPct val="150000"/>
              </a:lnSpc>
            </a:pPr>
            <a:r>
              <a:rPr lang="en-US" sz="1700" dirty="0"/>
              <a:t>BENZOPHENONE-3:</a:t>
            </a:r>
          </a:p>
          <a:p>
            <a:pPr marL="285750" indent="-285750">
              <a:lnSpc>
                <a:spcPct val="150000"/>
              </a:lnSpc>
              <a:buFont typeface="Arial" panose="020B0604020202020204" pitchFamily="34" charset="0"/>
              <a:buChar char="•"/>
            </a:pPr>
            <a:r>
              <a:rPr lang="en-US" sz="1700" dirty="0"/>
              <a:t>1 GRAM= $0.142- SOURCE= </a:t>
            </a:r>
            <a:r>
              <a:rPr lang="en-US" sz="1700" dirty="0">
                <a:hlinkClick r:id="rId2"/>
              </a:rPr>
              <a:t>WWW.MAKINGCOSMETICS.COM</a:t>
            </a:r>
            <a:r>
              <a:rPr lang="en-US" sz="1700" dirty="0"/>
              <a:t> </a:t>
            </a:r>
          </a:p>
          <a:p>
            <a:pPr marL="285750" indent="-285750">
              <a:lnSpc>
                <a:spcPct val="150000"/>
              </a:lnSpc>
              <a:buFont typeface="Arial" panose="020B0604020202020204" pitchFamily="34" charset="0"/>
              <a:buChar char="•"/>
            </a:pPr>
            <a:r>
              <a:rPr lang="en-US" sz="1700" dirty="0"/>
              <a:t>BASED ON OUR DATA:</a:t>
            </a:r>
          </a:p>
          <a:p>
            <a:pPr marL="285750" indent="-285750">
              <a:lnSpc>
                <a:spcPct val="150000"/>
              </a:lnSpc>
              <a:buFont typeface="Arial" panose="020B0604020202020204" pitchFamily="34" charset="0"/>
              <a:buChar char="•"/>
            </a:pPr>
            <a:r>
              <a:rPr lang="en-US" sz="1700" dirty="0"/>
              <a:t>THE MAXIMUM ALLOWED IN THE SUNSCREEN: 6%</a:t>
            </a:r>
          </a:p>
          <a:p>
            <a:pPr marL="742950" lvl="1" indent="-285750">
              <a:lnSpc>
                <a:spcPct val="150000"/>
              </a:lnSpc>
              <a:buFont typeface="Arial" panose="020B0604020202020204" pitchFamily="34" charset="0"/>
              <a:buChar char="•"/>
            </a:pPr>
            <a:r>
              <a:rPr lang="en-US" sz="1700" dirty="0"/>
              <a:t>5.53 GRAMS OF OXYBENZONE- COST: $0.79</a:t>
            </a:r>
          </a:p>
          <a:p>
            <a:pPr marL="285750" indent="-285750">
              <a:lnSpc>
                <a:spcPct val="150000"/>
              </a:lnSpc>
              <a:buFont typeface="Arial" panose="020B0604020202020204" pitchFamily="34" charset="0"/>
              <a:buChar char="•"/>
            </a:pPr>
            <a:r>
              <a:rPr lang="en-US" sz="1700" dirty="0"/>
              <a:t>THE MIDDLE AMOUNT ALLOWED IN THE SUNCREEN: 3%</a:t>
            </a:r>
          </a:p>
          <a:p>
            <a:pPr marL="742950" lvl="1" indent="-285750">
              <a:lnSpc>
                <a:spcPct val="150000"/>
              </a:lnSpc>
              <a:buFont typeface="Arial" panose="020B0604020202020204" pitchFamily="34" charset="0"/>
              <a:buChar char="•"/>
            </a:pPr>
            <a:r>
              <a:rPr lang="en-US" sz="1700" dirty="0"/>
              <a:t>2.77 GRAMS OF OXYBENZONE- COST: $0.39</a:t>
            </a:r>
          </a:p>
          <a:p>
            <a:pPr marL="285750" indent="-285750">
              <a:lnSpc>
                <a:spcPct val="150000"/>
              </a:lnSpc>
              <a:buFont typeface="Arial" panose="020B0604020202020204" pitchFamily="34" charset="0"/>
              <a:buChar char="•"/>
            </a:pPr>
            <a:r>
              <a:rPr lang="en-US" sz="1700" dirty="0"/>
              <a:t>THE MINIMUM AMOUNT ALLOWED IN THE SUNSCREEN: 0%</a:t>
            </a:r>
          </a:p>
          <a:p>
            <a:pPr marL="742950" lvl="1" indent="-285750">
              <a:lnSpc>
                <a:spcPct val="150000"/>
              </a:lnSpc>
              <a:buFont typeface="Arial" panose="020B0604020202020204" pitchFamily="34" charset="0"/>
              <a:buChar char="•"/>
            </a:pPr>
            <a:r>
              <a:rPr lang="en-US" sz="1700" dirty="0"/>
              <a:t>0 GRAMS OF OXYBEZONE- COST: $0.00</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64512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Daphnia Oxy test Results </a:t>
            </a:r>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56" y="2089218"/>
            <a:ext cx="5852237" cy="46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1545465" y="4494727"/>
            <a:ext cx="4043966" cy="257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06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sz="quarter" idx="13"/>
          </p:nvPr>
        </p:nvSpPr>
        <p:spPr/>
        <p:txBody>
          <a:bodyPr>
            <a:normAutofit lnSpcReduction="10000"/>
          </a:bodyPr>
          <a:lstStyle/>
          <a:p>
            <a:r>
              <a:rPr lang="en-US" dirty="0"/>
              <a:t>As a result of the zero survival percentage of daphnia for all trials. We had to come up with significantly low numbers than what we previously tested with. We then came up with new chemical amounts: </a:t>
            </a:r>
          </a:p>
          <a:p>
            <a:pPr lvl="1"/>
            <a:r>
              <a:rPr lang="en-US" dirty="0" err="1"/>
              <a:t>Cinnamate</a:t>
            </a:r>
            <a:r>
              <a:rPr lang="en-US" dirty="0"/>
              <a:t> (max): 0.02 grams</a:t>
            </a:r>
          </a:p>
          <a:p>
            <a:pPr lvl="1"/>
            <a:r>
              <a:rPr lang="en-US" dirty="0" err="1"/>
              <a:t>Cinnamate</a:t>
            </a:r>
            <a:r>
              <a:rPr lang="en-US" dirty="0"/>
              <a:t> (min): 0.01 grams</a:t>
            </a:r>
          </a:p>
          <a:p>
            <a:pPr lvl="1"/>
            <a:r>
              <a:rPr lang="en-US" dirty="0" err="1"/>
              <a:t>Cinnamate</a:t>
            </a:r>
            <a:r>
              <a:rPr lang="en-US" dirty="0"/>
              <a:t> (control):  0 grams</a:t>
            </a:r>
          </a:p>
          <a:p>
            <a:pPr lvl="1"/>
            <a:r>
              <a:rPr lang="en-US" dirty="0"/>
              <a:t>Oxy (max): 0.12 grams </a:t>
            </a:r>
          </a:p>
          <a:p>
            <a:pPr lvl="1"/>
            <a:r>
              <a:rPr lang="en-US" dirty="0"/>
              <a:t>Oxy (min): 0.06 grams </a:t>
            </a:r>
          </a:p>
          <a:p>
            <a:pPr lvl="1"/>
            <a:r>
              <a:rPr lang="en-US" dirty="0"/>
              <a:t>Oxy (control): 0 grams</a:t>
            </a:r>
          </a:p>
          <a:p>
            <a:pPr lvl="1"/>
            <a:endParaRPr lang="en-US" dirty="0"/>
          </a:p>
        </p:txBody>
      </p:sp>
    </p:spTree>
    <p:extLst>
      <p:ext uri="{BB962C8B-B14F-4D97-AF65-F5344CB8AC3E}">
        <p14:creationId xmlns:p14="http://schemas.microsoft.com/office/powerpoint/2010/main" val="140142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cited</a:t>
            </a:r>
          </a:p>
        </p:txBody>
      </p:sp>
      <p:sp>
        <p:nvSpPr>
          <p:cNvPr id="3" name="Content Placeholder 2"/>
          <p:cNvSpPr>
            <a:spLocks noGrp="1"/>
          </p:cNvSpPr>
          <p:nvPr>
            <p:ph sz="quarter" idx="13"/>
          </p:nvPr>
        </p:nvSpPr>
        <p:spPr/>
        <p:txBody>
          <a:bodyPr/>
          <a:lstStyle/>
          <a:p>
            <a:r>
              <a:rPr lang="en-US" dirty="0">
                <a:hlinkClick r:id="rId2"/>
              </a:rPr>
              <a:t>http://www.makingcosmetics.com/msds/msds-octyl-methoxycinnamate.pdf</a:t>
            </a:r>
            <a:endParaRPr lang="en-US" dirty="0"/>
          </a:p>
          <a:p>
            <a:r>
              <a:rPr lang="en-US" dirty="0">
                <a:hlinkClick r:id="rId3"/>
              </a:rPr>
              <a:t>http://www.sciencelab.com/msds.php?msdsId=9927097</a:t>
            </a:r>
            <a:endParaRPr lang="en-US" dirty="0"/>
          </a:p>
          <a:p>
            <a:endParaRPr lang="en-US" dirty="0"/>
          </a:p>
        </p:txBody>
      </p:sp>
    </p:spTree>
    <p:extLst>
      <p:ext uri="{BB962C8B-B14F-4D97-AF65-F5344CB8AC3E}">
        <p14:creationId xmlns:p14="http://schemas.microsoft.com/office/powerpoint/2010/main" val="2655572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cost of package </a:t>
            </a:r>
          </a:p>
        </p:txBody>
      </p:sp>
      <p:sp>
        <p:nvSpPr>
          <p:cNvPr id="3" name="Content Placeholder 2"/>
          <p:cNvSpPr>
            <a:spLocks noGrp="1"/>
          </p:cNvSpPr>
          <p:nvPr>
            <p:ph sz="quarter" idx="13"/>
          </p:nvPr>
        </p:nvSpPr>
        <p:spPr>
          <a:xfrm>
            <a:off x="913774" y="2367092"/>
            <a:ext cx="10637250" cy="3939579"/>
          </a:xfrm>
        </p:spPr>
        <p:txBody>
          <a:bodyPr>
            <a:normAutofit fontScale="85000" lnSpcReduction="20000"/>
          </a:bodyPr>
          <a:lstStyle/>
          <a:p>
            <a:r>
              <a:rPr lang="en-US" dirty="0"/>
              <a:t>Cost restriction: $3.00 with use of glue and $4.00 without use of glue</a:t>
            </a:r>
          </a:p>
          <a:p>
            <a:r>
              <a:rPr lang="en-US" dirty="0"/>
              <a:t>Our materials: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Total of preliminary package: $3.25 </a:t>
            </a:r>
          </a:p>
          <a:p>
            <a:pPr marL="0" indent="0">
              <a:buNone/>
            </a:pPr>
            <a:r>
              <a:rPr lang="en-US" dirty="0"/>
              <a:t>-$0.25 remaining cost unused </a:t>
            </a:r>
          </a:p>
        </p:txBody>
      </p:sp>
      <p:graphicFrame>
        <p:nvGraphicFramePr>
          <p:cNvPr id="4" name="Table 3"/>
          <p:cNvGraphicFramePr>
            <a:graphicFrameLocks noGrp="1"/>
          </p:cNvGraphicFramePr>
          <p:nvPr>
            <p:extLst>
              <p:ext uri="{D42A27DB-BD31-4B8C-83A1-F6EECF244321}">
                <p14:modId xmlns:p14="http://schemas.microsoft.com/office/powerpoint/2010/main" val="3109089836"/>
              </p:ext>
            </p:extLst>
          </p:nvPr>
        </p:nvGraphicFramePr>
        <p:xfrm>
          <a:off x="913774" y="3275161"/>
          <a:ext cx="8128000" cy="212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602087">
                <a:tc>
                  <a:txBody>
                    <a:bodyPr/>
                    <a:lstStyle/>
                    <a:p>
                      <a:r>
                        <a:rPr lang="en-US" dirty="0"/>
                        <a:t>Materials </a:t>
                      </a:r>
                    </a:p>
                  </a:txBody>
                  <a:tcPr/>
                </a:tc>
                <a:tc>
                  <a:txBody>
                    <a:bodyPr/>
                    <a:lstStyle/>
                    <a:p>
                      <a:r>
                        <a:rPr lang="en-US" dirty="0"/>
                        <a:t>Unit Cost</a:t>
                      </a:r>
                    </a:p>
                  </a:txBody>
                  <a:tcPr/>
                </a:tc>
                <a:tc>
                  <a:txBody>
                    <a:bodyPr/>
                    <a:lstStyle/>
                    <a:p>
                      <a:r>
                        <a:rPr lang="en-US" dirty="0"/>
                        <a:t>Number</a:t>
                      </a:r>
                      <a:r>
                        <a:rPr lang="en-US" baseline="0" dirty="0"/>
                        <a:t> of Units used </a:t>
                      </a:r>
                      <a:endParaRPr lang="en-US" dirty="0"/>
                    </a:p>
                  </a:txBody>
                  <a:tcPr/>
                </a:tc>
                <a:tc>
                  <a:txBody>
                    <a:bodyPr/>
                    <a:lstStyle/>
                    <a:p>
                      <a:r>
                        <a:rPr lang="en-US" dirty="0"/>
                        <a:t>Cost of</a:t>
                      </a:r>
                      <a:r>
                        <a:rPr lang="en-US" baseline="0" dirty="0"/>
                        <a:t> Materials for Our Package </a:t>
                      </a:r>
                      <a:endParaRPr lang="en-US" dirty="0"/>
                    </a:p>
                  </a:txBody>
                  <a:tcPr/>
                </a:tc>
                <a:extLst>
                  <a:ext uri="{0D108BD9-81ED-4DB2-BD59-A6C34878D82A}">
                    <a16:rowId xmlns:a16="http://schemas.microsoft.com/office/drawing/2014/main" val="10000"/>
                  </a:ext>
                </a:extLst>
              </a:tr>
              <a:tr h="370840">
                <a:tc>
                  <a:txBody>
                    <a:bodyPr/>
                    <a:lstStyle/>
                    <a:p>
                      <a:r>
                        <a:rPr lang="en-US" dirty="0"/>
                        <a:t>Plastic Baggies </a:t>
                      </a:r>
                    </a:p>
                  </a:txBody>
                  <a:tcPr/>
                </a:tc>
                <a:tc>
                  <a:txBody>
                    <a:bodyPr/>
                    <a:lstStyle/>
                    <a:p>
                      <a:r>
                        <a:rPr lang="en-US" dirty="0"/>
                        <a:t>$0.25/each</a:t>
                      </a:r>
                    </a:p>
                  </a:txBody>
                  <a:tcPr/>
                </a:tc>
                <a:tc>
                  <a:txBody>
                    <a:bodyPr/>
                    <a:lstStyle/>
                    <a:p>
                      <a:r>
                        <a:rPr lang="en-US" dirty="0"/>
                        <a:t>3</a:t>
                      </a:r>
                    </a:p>
                  </a:txBody>
                  <a:tcPr/>
                </a:tc>
                <a:tc>
                  <a:txBody>
                    <a:bodyPr/>
                    <a:lstStyle/>
                    <a:p>
                      <a:r>
                        <a:rPr lang="en-US" dirty="0"/>
                        <a:t>$0.75 </a:t>
                      </a:r>
                    </a:p>
                  </a:txBody>
                  <a:tcPr/>
                </a:tc>
                <a:extLst>
                  <a:ext uri="{0D108BD9-81ED-4DB2-BD59-A6C34878D82A}">
                    <a16:rowId xmlns:a16="http://schemas.microsoft.com/office/drawing/2014/main" val="10001"/>
                  </a:ext>
                </a:extLst>
              </a:tr>
              <a:tr h="370840">
                <a:tc>
                  <a:txBody>
                    <a:bodyPr/>
                    <a:lstStyle/>
                    <a:p>
                      <a:r>
                        <a:rPr lang="en-US" dirty="0"/>
                        <a:t>Cardboard </a:t>
                      </a:r>
                    </a:p>
                  </a:txBody>
                  <a:tcPr/>
                </a:tc>
                <a:tc>
                  <a:txBody>
                    <a:bodyPr/>
                    <a:lstStyle/>
                    <a:p>
                      <a:r>
                        <a:rPr lang="en-US" dirty="0"/>
                        <a:t>$1.00/each</a:t>
                      </a:r>
                      <a:r>
                        <a:rPr lang="en-US" baseline="0" dirty="0"/>
                        <a:t> </a:t>
                      </a:r>
                      <a:endParaRPr lang="en-US" dirty="0"/>
                    </a:p>
                  </a:txBody>
                  <a:tcPr/>
                </a:tc>
                <a:tc>
                  <a:txBody>
                    <a:bodyPr/>
                    <a:lstStyle/>
                    <a:p>
                      <a:r>
                        <a:rPr lang="en-US" dirty="0"/>
                        <a:t>2</a:t>
                      </a:r>
                    </a:p>
                  </a:txBody>
                  <a:tcPr/>
                </a:tc>
                <a:tc>
                  <a:txBody>
                    <a:bodyPr/>
                    <a:lstStyle/>
                    <a:p>
                      <a:r>
                        <a:rPr lang="en-US" dirty="0"/>
                        <a:t>$2.00 </a:t>
                      </a:r>
                    </a:p>
                  </a:txBody>
                  <a:tcPr/>
                </a:tc>
                <a:extLst>
                  <a:ext uri="{0D108BD9-81ED-4DB2-BD59-A6C34878D82A}">
                    <a16:rowId xmlns:a16="http://schemas.microsoft.com/office/drawing/2014/main" val="10002"/>
                  </a:ext>
                </a:extLst>
              </a:tr>
              <a:tr h="370840">
                <a:tc>
                  <a:txBody>
                    <a:bodyPr/>
                    <a:lstStyle/>
                    <a:p>
                      <a:r>
                        <a:rPr lang="en-US" dirty="0"/>
                        <a:t>Hot Glue </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3"/>
                  </a:ext>
                </a:extLst>
              </a:tr>
              <a:tr h="370840">
                <a:tc>
                  <a:txBody>
                    <a:bodyPr/>
                    <a:lstStyle/>
                    <a:p>
                      <a:r>
                        <a:rPr lang="en-US" dirty="0"/>
                        <a:t>Tape </a:t>
                      </a:r>
                    </a:p>
                  </a:txBody>
                  <a:tcPr/>
                </a:tc>
                <a:tc>
                  <a:txBody>
                    <a:bodyPr/>
                    <a:lstStyle/>
                    <a:p>
                      <a:r>
                        <a:rPr lang="en-US" dirty="0"/>
                        <a:t>$0.50/2.5 cm.</a:t>
                      </a:r>
                    </a:p>
                  </a:txBody>
                  <a:tcPr/>
                </a:tc>
                <a:tc>
                  <a:txBody>
                    <a:bodyPr/>
                    <a:lstStyle/>
                    <a:p>
                      <a:r>
                        <a:rPr lang="en-US" dirty="0"/>
                        <a:t>1</a:t>
                      </a:r>
                    </a:p>
                  </a:txBody>
                  <a:tcPr/>
                </a:tc>
                <a:tc>
                  <a:txBody>
                    <a:bodyPr/>
                    <a:lstStyle/>
                    <a:p>
                      <a:r>
                        <a:rPr lang="en-US" dirty="0"/>
                        <a:t>$0.50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944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15" y="229169"/>
            <a:ext cx="10364451" cy="1596177"/>
          </a:xfrm>
        </p:spPr>
        <p:txBody>
          <a:bodyPr/>
          <a:lstStyle/>
          <a:p>
            <a:r>
              <a:rPr lang="en-US" dirty="0"/>
              <a:t>Visual representation of initial material findings </a:t>
            </a:r>
            <a:br>
              <a:rPr lang="en-US" dirty="0"/>
            </a:br>
            <a:endParaRPr lang="en-US" dirty="0"/>
          </a:p>
        </p:txBody>
      </p:sp>
      <p:sp>
        <p:nvSpPr>
          <p:cNvPr id="3" name="Content Placeholder 2"/>
          <p:cNvSpPr>
            <a:spLocks noGrp="1"/>
          </p:cNvSpPr>
          <p:nvPr>
            <p:ph sz="quarter" idx="13"/>
          </p:nvPr>
        </p:nvSpPr>
        <p:spPr>
          <a:xfrm>
            <a:off x="658591" y="1161752"/>
            <a:ext cx="10363826" cy="3424107"/>
          </a:xfrm>
        </p:spPr>
        <p:txBody>
          <a:bodyPr/>
          <a:lstStyle/>
          <a:p>
            <a:pPr algn="ctr"/>
            <a:r>
              <a:rPr lang="en-US" dirty="0"/>
              <a:t>Damage tests on scale from 0(MOST DAMAGED) to 3 (LEAST DAMAGED) </a:t>
            </a:r>
          </a:p>
          <a:p>
            <a:endParaRPr lang="en-US" dirty="0"/>
          </a:p>
        </p:txBody>
      </p:sp>
      <p:graphicFrame>
        <p:nvGraphicFramePr>
          <p:cNvPr id="4" name="Table 3"/>
          <p:cNvGraphicFramePr>
            <a:graphicFrameLocks noGrp="1"/>
          </p:cNvGraphicFramePr>
          <p:nvPr>
            <p:extLst/>
          </p:nvPr>
        </p:nvGraphicFramePr>
        <p:xfrm>
          <a:off x="414770" y="1635760"/>
          <a:ext cx="11094139" cy="4953000"/>
        </p:xfrm>
        <a:graphic>
          <a:graphicData uri="http://schemas.openxmlformats.org/drawingml/2006/table">
            <a:tbl>
              <a:tblPr firstRow="1" bandRow="1">
                <a:tableStyleId>{5C22544A-7EE6-4342-B048-85BDC9FD1C3A}</a:tableStyleId>
              </a:tblPr>
              <a:tblGrid>
                <a:gridCol w="1560960">
                  <a:extLst>
                    <a:ext uri="{9D8B030D-6E8A-4147-A177-3AD203B41FA5}">
                      <a16:colId xmlns:a16="http://schemas.microsoft.com/office/drawing/2014/main" val="20000"/>
                    </a:ext>
                  </a:extLst>
                </a:gridCol>
                <a:gridCol w="904404">
                  <a:extLst>
                    <a:ext uri="{9D8B030D-6E8A-4147-A177-3AD203B41FA5}">
                      <a16:colId xmlns:a16="http://schemas.microsoft.com/office/drawing/2014/main" val="20001"/>
                    </a:ext>
                  </a:extLst>
                </a:gridCol>
                <a:gridCol w="1232682">
                  <a:extLst>
                    <a:ext uri="{9D8B030D-6E8A-4147-A177-3AD203B41FA5}">
                      <a16:colId xmlns:a16="http://schemas.microsoft.com/office/drawing/2014/main" val="20002"/>
                    </a:ext>
                  </a:extLst>
                </a:gridCol>
                <a:gridCol w="1232682">
                  <a:extLst>
                    <a:ext uri="{9D8B030D-6E8A-4147-A177-3AD203B41FA5}">
                      <a16:colId xmlns:a16="http://schemas.microsoft.com/office/drawing/2014/main" val="20003"/>
                    </a:ext>
                  </a:extLst>
                </a:gridCol>
                <a:gridCol w="1232682">
                  <a:extLst>
                    <a:ext uri="{9D8B030D-6E8A-4147-A177-3AD203B41FA5}">
                      <a16:colId xmlns:a16="http://schemas.microsoft.com/office/drawing/2014/main" val="20004"/>
                    </a:ext>
                  </a:extLst>
                </a:gridCol>
                <a:gridCol w="1232682">
                  <a:extLst>
                    <a:ext uri="{9D8B030D-6E8A-4147-A177-3AD203B41FA5}">
                      <a16:colId xmlns:a16="http://schemas.microsoft.com/office/drawing/2014/main" val="20005"/>
                    </a:ext>
                  </a:extLst>
                </a:gridCol>
                <a:gridCol w="1354218">
                  <a:extLst>
                    <a:ext uri="{9D8B030D-6E8A-4147-A177-3AD203B41FA5}">
                      <a16:colId xmlns:a16="http://schemas.microsoft.com/office/drawing/2014/main" val="20006"/>
                    </a:ext>
                  </a:extLst>
                </a:gridCol>
                <a:gridCol w="1227722">
                  <a:extLst>
                    <a:ext uri="{9D8B030D-6E8A-4147-A177-3AD203B41FA5}">
                      <a16:colId xmlns:a16="http://schemas.microsoft.com/office/drawing/2014/main" val="20007"/>
                    </a:ext>
                  </a:extLst>
                </a:gridCol>
                <a:gridCol w="1116107">
                  <a:extLst>
                    <a:ext uri="{9D8B030D-6E8A-4147-A177-3AD203B41FA5}">
                      <a16:colId xmlns:a16="http://schemas.microsoft.com/office/drawing/2014/main" val="20008"/>
                    </a:ext>
                  </a:extLst>
                </a:gridCol>
              </a:tblGrid>
              <a:tr h="370840">
                <a:tc>
                  <a:txBody>
                    <a:bodyPr/>
                    <a:lstStyle/>
                    <a:p>
                      <a:r>
                        <a:rPr lang="en-US" dirty="0"/>
                        <a:t>Material </a:t>
                      </a:r>
                    </a:p>
                  </a:txBody>
                  <a:tcPr/>
                </a:tc>
                <a:tc>
                  <a:txBody>
                    <a:bodyPr/>
                    <a:lstStyle/>
                    <a:p>
                      <a:r>
                        <a:rPr lang="en-US" dirty="0"/>
                        <a:t>Drop test</a:t>
                      </a:r>
                    </a:p>
                  </a:txBody>
                  <a:tcPr/>
                </a:tc>
                <a:tc>
                  <a:txBody>
                    <a:bodyPr/>
                    <a:lstStyle/>
                    <a:p>
                      <a:r>
                        <a:rPr lang="en-US" dirty="0"/>
                        <a:t>Shake test</a:t>
                      </a:r>
                    </a:p>
                  </a:txBody>
                  <a:tcPr/>
                </a:tc>
                <a:tc>
                  <a:txBody>
                    <a:bodyPr/>
                    <a:lstStyle/>
                    <a:p>
                      <a:r>
                        <a:rPr lang="en-US" dirty="0"/>
                        <a:t>Weight test</a:t>
                      </a:r>
                    </a:p>
                  </a:txBody>
                  <a:tcPr/>
                </a:tc>
                <a:tc>
                  <a:txBody>
                    <a:bodyPr/>
                    <a:lstStyle/>
                    <a:p>
                      <a:r>
                        <a:rPr lang="en-US" dirty="0"/>
                        <a:t>Throw test</a:t>
                      </a:r>
                    </a:p>
                  </a:txBody>
                  <a:tcPr/>
                </a:tc>
                <a:tc>
                  <a:txBody>
                    <a:bodyPr/>
                    <a:lstStyle/>
                    <a:p>
                      <a:r>
                        <a:rPr lang="en-US" dirty="0"/>
                        <a:t>Water test</a:t>
                      </a:r>
                    </a:p>
                  </a:txBody>
                  <a:tcPr/>
                </a:tc>
                <a:tc>
                  <a:txBody>
                    <a:bodyPr/>
                    <a:lstStyle/>
                    <a:p>
                      <a:r>
                        <a:rPr lang="en-US" dirty="0"/>
                        <a:t>Heat test</a:t>
                      </a:r>
                    </a:p>
                  </a:txBody>
                  <a:tcPr/>
                </a:tc>
                <a:tc>
                  <a:txBody>
                    <a:bodyPr/>
                    <a:lstStyle/>
                    <a:p>
                      <a:r>
                        <a:rPr lang="en-US" dirty="0"/>
                        <a:t>marketing</a:t>
                      </a:r>
                    </a:p>
                  </a:txBody>
                  <a:tcPr/>
                </a:tc>
                <a:tc>
                  <a:txBody>
                    <a:bodyPr/>
                    <a:lstStyle/>
                    <a:p>
                      <a:r>
                        <a:rPr lang="en-US" dirty="0"/>
                        <a:t>Environmental test </a:t>
                      </a:r>
                    </a:p>
                  </a:txBody>
                  <a:tcPr/>
                </a:tc>
                <a:extLst>
                  <a:ext uri="{0D108BD9-81ED-4DB2-BD59-A6C34878D82A}">
                    <a16:rowId xmlns:a16="http://schemas.microsoft.com/office/drawing/2014/main" val="10000"/>
                  </a:ext>
                </a:extLst>
              </a:tr>
              <a:tr h="370840">
                <a:tc>
                  <a:txBody>
                    <a:bodyPr/>
                    <a:lstStyle/>
                    <a:p>
                      <a:r>
                        <a:rPr lang="en-US" dirty="0"/>
                        <a:t>foil</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recycle</a:t>
                      </a:r>
                    </a:p>
                  </a:txBody>
                  <a:tcPr/>
                </a:tc>
                <a:extLst>
                  <a:ext uri="{0D108BD9-81ED-4DB2-BD59-A6C34878D82A}">
                    <a16:rowId xmlns:a16="http://schemas.microsoft.com/office/drawing/2014/main" val="10001"/>
                  </a:ext>
                </a:extLst>
              </a:tr>
              <a:tr h="370840">
                <a:tc>
                  <a:txBody>
                    <a:bodyPr/>
                    <a:lstStyle/>
                    <a:p>
                      <a:r>
                        <a:rPr lang="en-US" dirty="0"/>
                        <a:t>Wax paper</a:t>
                      </a:r>
                      <a:r>
                        <a:rPr lang="en-US" baseline="0" dirty="0"/>
                        <a:t> </a:t>
                      </a:r>
                      <a:endParaRPr lang="en-US" dirty="0"/>
                    </a:p>
                  </a:txBody>
                  <a:tcPr/>
                </a:tc>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No recycle</a:t>
                      </a:r>
                      <a:r>
                        <a:rPr lang="en-US" baseline="0" dirty="0"/>
                        <a:t> </a:t>
                      </a:r>
                      <a:endParaRPr lang="en-US" dirty="0"/>
                    </a:p>
                  </a:txBody>
                  <a:tcPr/>
                </a:tc>
                <a:extLst>
                  <a:ext uri="{0D108BD9-81ED-4DB2-BD59-A6C34878D82A}">
                    <a16:rowId xmlns:a16="http://schemas.microsoft.com/office/drawing/2014/main" val="10002"/>
                  </a:ext>
                </a:extLst>
              </a:tr>
              <a:tr h="370840">
                <a:tc>
                  <a:txBody>
                    <a:bodyPr/>
                    <a:lstStyle/>
                    <a:p>
                      <a:r>
                        <a:rPr lang="en-US" dirty="0"/>
                        <a:t>Duct tape </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tc>
                  <a:txBody>
                    <a:bodyPr/>
                    <a:lstStyle/>
                    <a:p>
                      <a:r>
                        <a:rPr lang="en-US" dirty="0"/>
                        <a:t>No recycle</a:t>
                      </a:r>
                    </a:p>
                  </a:txBody>
                  <a:tcPr/>
                </a:tc>
                <a:extLst>
                  <a:ext uri="{0D108BD9-81ED-4DB2-BD59-A6C34878D82A}">
                    <a16:rowId xmlns:a16="http://schemas.microsoft.com/office/drawing/2014/main" val="10003"/>
                  </a:ext>
                </a:extLst>
              </a:tr>
              <a:tr h="370840">
                <a:tc>
                  <a:txBody>
                    <a:bodyPr/>
                    <a:lstStyle/>
                    <a:p>
                      <a:r>
                        <a:rPr lang="en-US" dirty="0"/>
                        <a:t>Masking</a:t>
                      </a:r>
                      <a:r>
                        <a:rPr lang="en-US" baseline="0" dirty="0"/>
                        <a:t> tape</a:t>
                      </a:r>
                      <a:endParaRPr lang="en-US" dirty="0"/>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No recycle</a:t>
                      </a:r>
                    </a:p>
                  </a:txBody>
                  <a:tcPr/>
                </a:tc>
                <a:extLst>
                  <a:ext uri="{0D108BD9-81ED-4DB2-BD59-A6C34878D82A}">
                    <a16:rowId xmlns:a16="http://schemas.microsoft.com/office/drawing/2014/main" val="10004"/>
                  </a:ext>
                </a:extLst>
              </a:tr>
              <a:tr h="370840">
                <a:tc>
                  <a:txBody>
                    <a:bodyPr/>
                    <a:lstStyle/>
                    <a:p>
                      <a:r>
                        <a:rPr lang="en-US" dirty="0"/>
                        <a:t>Plastic wrap</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3</a:t>
                      </a:r>
                    </a:p>
                  </a:txBody>
                  <a:tcPr/>
                </a:tc>
                <a:tc>
                  <a:txBody>
                    <a:bodyPr/>
                    <a:lstStyle/>
                    <a:p>
                      <a:r>
                        <a:rPr lang="en-US" dirty="0"/>
                        <a:t>1</a:t>
                      </a:r>
                    </a:p>
                  </a:txBody>
                  <a:tcPr/>
                </a:tc>
                <a:tc>
                  <a:txBody>
                    <a:bodyPr/>
                    <a:lstStyle/>
                    <a:p>
                      <a:r>
                        <a:rPr lang="en-US" dirty="0"/>
                        <a:t>No recycle</a:t>
                      </a:r>
                    </a:p>
                  </a:txBody>
                  <a:tcPr/>
                </a:tc>
                <a:extLst>
                  <a:ext uri="{0D108BD9-81ED-4DB2-BD59-A6C34878D82A}">
                    <a16:rowId xmlns:a16="http://schemas.microsoft.com/office/drawing/2014/main" val="10005"/>
                  </a:ext>
                </a:extLst>
              </a:tr>
              <a:tr h="370840">
                <a:tc>
                  <a:txBody>
                    <a:bodyPr/>
                    <a:lstStyle/>
                    <a:p>
                      <a:r>
                        <a:rPr lang="en-US" dirty="0"/>
                        <a:t>Plastic bag</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No recycle</a:t>
                      </a:r>
                    </a:p>
                  </a:txBody>
                  <a:tcPr/>
                </a:tc>
                <a:extLst>
                  <a:ext uri="{0D108BD9-81ED-4DB2-BD59-A6C34878D82A}">
                    <a16:rowId xmlns:a16="http://schemas.microsoft.com/office/drawing/2014/main" val="10006"/>
                  </a:ext>
                </a:extLst>
              </a:tr>
              <a:tr h="370840">
                <a:tc>
                  <a:txBody>
                    <a:bodyPr/>
                    <a:lstStyle/>
                    <a:p>
                      <a:r>
                        <a:rPr lang="en-US" dirty="0"/>
                        <a:t>cardboard</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tc>
                  <a:txBody>
                    <a:bodyPr/>
                    <a:lstStyle/>
                    <a:p>
                      <a:r>
                        <a:rPr lang="en-US" dirty="0"/>
                        <a:t>recycle</a:t>
                      </a:r>
                    </a:p>
                  </a:txBody>
                  <a:tcPr/>
                </a:tc>
                <a:extLst>
                  <a:ext uri="{0D108BD9-81ED-4DB2-BD59-A6C34878D82A}">
                    <a16:rowId xmlns:a16="http://schemas.microsoft.com/office/drawing/2014/main" val="10007"/>
                  </a:ext>
                </a:extLst>
              </a:tr>
              <a:tr h="370840">
                <a:tc>
                  <a:txBody>
                    <a:bodyPr/>
                    <a:lstStyle/>
                    <a:p>
                      <a:r>
                        <a:rPr lang="en-US" dirty="0"/>
                        <a:t>Newspaper </a:t>
                      </a:r>
                    </a:p>
                  </a:txBody>
                  <a:tcPr/>
                </a:tc>
                <a:tc>
                  <a:txBody>
                    <a:bodyPr/>
                    <a:lstStyle/>
                    <a:p>
                      <a:r>
                        <a:rPr lang="en-US" dirty="0"/>
                        <a:t>2</a:t>
                      </a:r>
                    </a:p>
                  </a:txBody>
                  <a:tcPr/>
                </a:tc>
                <a:tc>
                  <a:txBody>
                    <a:bodyPr/>
                    <a:lstStyle/>
                    <a:p>
                      <a:r>
                        <a:rPr lang="en-US" dirty="0"/>
                        <a:t>2</a:t>
                      </a:r>
                    </a:p>
                  </a:txBody>
                  <a:tcPr/>
                </a:tc>
                <a:tc>
                  <a:txBody>
                    <a:bodyPr/>
                    <a:lstStyle/>
                    <a:p>
                      <a:r>
                        <a:rPr lang="en-US" dirty="0"/>
                        <a:t>3</a:t>
                      </a:r>
                    </a:p>
                  </a:txBody>
                  <a:tcPr/>
                </a:tc>
                <a:tc>
                  <a:txBody>
                    <a:bodyPr/>
                    <a:lstStyle/>
                    <a:p>
                      <a:r>
                        <a:rPr lang="en-US" dirty="0"/>
                        <a:t>2</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recycle</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7288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analysis</a:t>
            </a:r>
          </a:p>
        </p:txBody>
      </p:sp>
      <p:sp>
        <p:nvSpPr>
          <p:cNvPr id="3" name="Content Placeholder 2"/>
          <p:cNvSpPr>
            <a:spLocks noGrp="1"/>
          </p:cNvSpPr>
          <p:nvPr>
            <p:ph sz="quarter" idx="13"/>
          </p:nvPr>
        </p:nvSpPr>
        <p:spPr/>
        <p:txBody>
          <a:bodyPr/>
          <a:lstStyle/>
          <a:p>
            <a:r>
              <a:rPr lang="en-US" dirty="0"/>
              <a:t>Environmentally friendly materials: foil, cardboard, newspaper </a:t>
            </a:r>
          </a:p>
          <a:p>
            <a:r>
              <a:rPr lang="en-US" dirty="0"/>
              <a:t>Waterproof: foil, wax paper, masking tape, plastic wrap, plastic bag</a:t>
            </a:r>
          </a:p>
          <a:p>
            <a:r>
              <a:rPr lang="en-US" dirty="0"/>
              <a:t>We found that cardboard, plastic bag and hot glue were most durable and cost efficient.</a:t>
            </a:r>
          </a:p>
        </p:txBody>
      </p:sp>
    </p:spTree>
    <p:extLst>
      <p:ext uri="{BB962C8B-B14F-4D97-AF65-F5344CB8AC3E}">
        <p14:creationId xmlns:p14="http://schemas.microsoft.com/office/powerpoint/2010/main" val="357975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 of materials chosen for package </a:t>
            </a:r>
            <a:br>
              <a:rPr lang="en-US" dirty="0"/>
            </a:br>
            <a:endParaRPr lang="en-US" dirty="0"/>
          </a:p>
        </p:txBody>
      </p:sp>
      <p:sp>
        <p:nvSpPr>
          <p:cNvPr id="3" name="Content Placeholder 2"/>
          <p:cNvSpPr>
            <a:spLocks noGrp="1"/>
          </p:cNvSpPr>
          <p:nvPr>
            <p:ph sz="quarter" idx="13"/>
          </p:nvPr>
        </p:nvSpPr>
        <p:spPr>
          <a:xfrm>
            <a:off x="913775" y="1828802"/>
            <a:ext cx="10556566" cy="4177552"/>
          </a:xfrm>
        </p:spPr>
        <p:txBody>
          <a:bodyPr>
            <a:normAutofit fontScale="92500" lnSpcReduction="20000"/>
          </a:bodyPr>
          <a:lstStyle/>
          <a:p>
            <a:r>
              <a:rPr lang="en-US" dirty="0"/>
              <a:t>We first chose to use a plastic bag to seal the lotion in so that it would be contained and not explode or get into the package surrounding it to damage it. </a:t>
            </a:r>
          </a:p>
          <a:p>
            <a:pPr marL="0" indent="0">
              <a:buNone/>
            </a:pPr>
            <a:endParaRPr lang="en-US" dirty="0"/>
          </a:p>
          <a:p>
            <a:r>
              <a:rPr lang="en-US" dirty="0"/>
              <a:t>We chose to use cardboard as the main foundation of the package because we found it to be the most sturdy when doing testing</a:t>
            </a:r>
          </a:p>
          <a:p>
            <a:r>
              <a:rPr lang="en-US" dirty="0"/>
              <a:t>we put the cardboard in a rectangle shape in order for it to withstand tests better like putting five textbooks on top of it.</a:t>
            </a:r>
          </a:p>
          <a:p>
            <a:pPr marL="0" indent="0">
              <a:buNone/>
            </a:pPr>
            <a:endParaRPr lang="en-US" dirty="0"/>
          </a:p>
          <a:p>
            <a:r>
              <a:rPr lang="en-US" dirty="0"/>
              <a:t>We then chose to wrap the cardboard box in plastic bags on the outside in order to keep the cardboard dry if the package were to get wet which seemed to be the hardest test against the package </a:t>
            </a:r>
          </a:p>
        </p:txBody>
      </p:sp>
    </p:spTree>
    <p:extLst>
      <p:ext uri="{BB962C8B-B14F-4D97-AF65-F5344CB8AC3E}">
        <p14:creationId xmlns:p14="http://schemas.microsoft.com/office/powerpoint/2010/main" val="55301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package design </a:t>
            </a:r>
          </a:p>
        </p:txBody>
      </p:sp>
      <p:sp>
        <p:nvSpPr>
          <p:cNvPr id="3" name="Content Placeholder 2"/>
          <p:cNvSpPr>
            <a:spLocks noGrp="1"/>
          </p:cNvSpPr>
          <p:nvPr>
            <p:ph sz="quarter" idx="13"/>
          </p:nvPr>
        </p:nvSpPr>
        <p:spPr>
          <a:xfrm>
            <a:off x="913775" y="2084704"/>
            <a:ext cx="10610354" cy="4020261"/>
          </a:xfrm>
        </p:spPr>
        <p:txBody>
          <a:bodyPr/>
          <a:lstStyle/>
          <a:p>
            <a:r>
              <a:rPr lang="en-US" dirty="0"/>
              <a:t>Plastic bag holding lotion, that bag surrounded by rectangular </a:t>
            </a:r>
            <a:r>
              <a:rPr lang="en-US" dirty="0" err="1"/>
              <a:t>carboard</a:t>
            </a:r>
            <a:r>
              <a:rPr lang="en-US" dirty="0"/>
              <a:t> box wrapped in plastic bags. </a:t>
            </a:r>
          </a:p>
          <a:p>
            <a:r>
              <a:rPr lang="en-US" dirty="0"/>
              <a:t>images: </a:t>
            </a:r>
          </a:p>
          <a:p>
            <a:pPr marL="0" indent="0">
              <a:buNone/>
            </a:pPr>
            <a:r>
              <a:rPr lang="en-US" dirty="0"/>
              <a:t>Top view 				side view 			bottom view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5392" y="3801627"/>
            <a:ext cx="2962243" cy="2962243"/>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79716" y="3931302"/>
            <a:ext cx="2832568" cy="28325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714319" y="3833038"/>
            <a:ext cx="3024962" cy="3024962"/>
          </a:xfrm>
          <a:prstGeom prst="rect">
            <a:avLst/>
          </a:prstGeom>
        </p:spPr>
      </p:pic>
    </p:spTree>
    <p:extLst>
      <p:ext uri="{BB962C8B-B14F-4D97-AF65-F5344CB8AC3E}">
        <p14:creationId xmlns:p14="http://schemas.microsoft.com/office/powerpoint/2010/main" val="31433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62365"/>
          </a:xfrm>
        </p:spPr>
        <p:txBody>
          <a:bodyPr>
            <a:normAutofit fontScale="90000"/>
          </a:bodyPr>
          <a:lstStyle/>
          <a:p>
            <a:r>
              <a:rPr lang="en-US" dirty="0"/>
              <a:t>Visual representation of product testing results </a:t>
            </a:r>
            <a:br>
              <a:rPr lang="en-US" dirty="0"/>
            </a:b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41133534"/>
              </p:ext>
            </p:extLst>
          </p:nvPr>
        </p:nvGraphicFramePr>
        <p:xfrm>
          <a:off x="888643" y="2498501"/>
          <a:ext cx="10716174" cy="1280160"/>
        </p:xfrm>
        <a:graphic>
          <a:graphicData uri="http://schemas.openxmlformats.org/drawingml/2006/table">
            <a:tbl>
              <a:tblPr firstRow="1" bandRow="1">
                <a:tableStyleId>{5C22544A-7EE6-4342-B048-85BDC9FD1C3A}</a:tableStyleId>
              </a:tblPr>
              <a:tblGrid>
                <a:gridCol w="1190686">
                  <a:extLst>
                    <a:ext uri="{9D8B030D-6E8A-4147-A177-3AD203B41FA5}">
                      <a16:colId xmlns:a16="http://schemas.microsoft.com/office/drawing/2014/main" val="20000"/>
                    </a:ext>
                  </a:extLst>
                </a:gridCol>
                <a:gridCol w="1190686">
                  <a:extLst>
                    <a:ext uri="{9D8B030D-6E8A-4147-A177-3AD203B41FA5}">
                      <a16:colId xmlns:a16="http://schemas.microsoft.com/office/drawing/2014/main" val="20001"/>
                    </a:ext>
                  </a:extLst>
                </a:gridCol>
                <a:gridCol w="759342">
                  <a:extLst>
                    <a:ext uri="{9D8B030D-6E8A-4147-A177-3AD203B41FA5}">
                      <a16:colId xmlns:a16="http://schemas.microsoft.com/office/drawing/2014/main" val="20002"/>
                    </a:ext>
                  </a:extLst>
                </a:gridCol>
                <a:gridCol w="1294027">
                  <a:extLst>
                    <a:ext uri="{9D8B030D-6E8A-4147-A177-3AD203B41FA5}">
                      <a16:colId xmlns:a16="http://schemas.microsoft.com/office/drawing/2014/main" val="20003"/>
                    </a:ext>
                  </a:extLst>
                </a:gridCol>
                <a:gridCol w="1145754">
                  <a:extLst>
                    <a:ext uri="{9D8B030D-6E8A-4147-A177-3AD203B41FA5}">
                      <a16:colId xmlns:a16="http://schemas.microsoft.com/office/drawing/2014/main" val="20004"/>
                    </a:ext>
                  </a:extLst>
                </a:gridCol>
                <a:gridCol w="1037919">
                  <a:extLst>
                    <a:ext uri="{9D8B030D-6E8A-4147-A177-3AD203B41FA5}">
                      <a16:colId xmlns:a16="http://schemas.microsoft.com/office/drawing/2014/main" val="20005"/>
                    </a:ext>
                  </a:extLst>
                </a:gridCol>
                <a:gridCol w="1051397">
                  <a:extLst>
                    <a:ext uri="{9D8B030D-6E8A-4147-A177-3AD203B41FA5}">
                      <a16:colId xmlns:a16="http://schemas.microsoft.com/office/drawing/2014/main" val="20006"/>
                    </a:ext>
                  </a:extLst>
                </a:gridCol>
                <a:gridCol w="1172714">
                  <a:extLst>
                    <a:ext uri="{9D8B030D-6E8A-4147-A177-3AD203B41FA5}">
                      <a16:colId xmlns:a16="http://schemas.microsoft.com/office/drawing/2014/main" val="20007"/>
                    </a:ext>
                  </a:extLst>
                </a:gridCol>
                <a:gridCol w="1873649">
                  <a:extLst>
                    <a:ext uri="{9D8B030D-6E8A-4147-A177-3AD203B41FA5}">
                      <a16:colId xmlns:a16="http://schemas.microsoft.com/office/drawing/2014/main" val="20008"/>
                    </a:ext>
                  </a:extLst>
                </a:gridCol>
              </a:tblGrid>
              <a:tr h="620762">
                <a:tc>
                  <a:txBody>
                    <a:bodyPr/>
                    <a:lstStyle/>
                    <a:p>
                      <a:r>
                        <a:rPr lang="en-US" dirty="0"/>
                        <a:t>Package</a:t>
                      </a:r>
                      <a:r>
                        <a:rPr lang="en-US" baseline="0" dirty="0"/>
                        <a:t> design </a:t>
                      </a:r>
                      <a:endParaRPr lang="en-US" dirty="0"/>
                    </a:p>
                  </a:txBody>
                  <a:tcPr/>
                </a:tc>
                <a:tc>
                  <a:txBody>
                    <a:bodyPr/>
                    <a:lstStyle/>
                    <a:p>
                      <a:r>
                        <a:rPr lang="en-US" dirty="0"/>
                        <a:t>Drop test</a:t>
                      </a:r>
                    </a:p>
                  </a:txBody>
                  <a:tcPr/>
                </a:tc>
                <a:tc>
                  <a:txBody>
                    <a:bodyPr/>
                    <a:lstStyle/>
                    <a:p>
                      <a:r>
                        <a:rPr lang="en-US" dirty="0"/>
                        <a:t>Shake test</a:t>
                      </a:r>
                    </a:p>
                  </a:txBody>
                  <a:tcPr/>
                </a:tc>
                <a:tc>
                  <a:txBody>
                    <a:bodyPr/>
                    <a:lstStyle/>
                    <a:p>
                      <a:r>
                        <a:rPr lang="en-US" dirty="0"/>
                        <a:t>Weight test</a:t>
                      </a:r>
                    </a:p>
                  </a:txBody>
                  <a:tcPr/>
                </a:tc>
                <a:tc>
                  <a:txBody>
                    <a:bodyPr/>
                    <a:lstStyle/>
                    <a:p>
                      <a:r>
                        <a:rPr lang="en-US" dirty="0"/>
                        <a:t>Throw test</a:t>
                      </a:r>
                    </a:p>
                  </a:txBody>
                  <a:tcPr/>
                </a:tc>
                <a:tc>
                  <a:txBody>
                    <a:bodyPr/>
                    <a:lstStyle/>
                    <a:p>
                      <a:r>
                        <a:rPr lang="en-US" dirty="0"/>
                        <a:t>Water test</a:t>
                      </a:r>
                    </a:p>
                  </a:txBody>
                  <a:tcPr/>
                </a:tc>
                <a:tc>
                  <a:txBody>
                    <a:bodyPr/>
                    <a:lstStyle/>
                    <a:p>
                      <a:r>
                        <a:rPr lang="en-US" dirty="0"/>
                        <a:t>Heat test </a:t>
                      </a:r>
                    </a:p>
                  </a:txBody>
                  <a:tcPr/>
                </a:tc>
                <a:tc>
                  <a:txBody>
                    <a:bodyPr/>
                    <a:lstStyle/>
                    <a:p>
                      <a:r>
                        <a:rPr lang="en-US" dirty="0"/>
                        <a:t>Marketing test </a:t>
                      </a:r>
                    </a:p>
                  </a:txBody>
                  <a:tcPr/>
                </a:tc>
                <a:tc>
                  <a:txBody>
                    <a:bodyPr/>
                    <a:lstStyle/>
                    <a:p>
                      <a:r>
                        <a:rPr lang="en-US" dirty="0"/>
                        <a:t>Environmental test </a:t>
                      </a:r>
                    </a:p>
                  </a:txBody>
                  <a:tcPr/>
                </a:tc>
                <a:extLst>
                  <a:ext uri="{0D108BD9-81ED-4DB2-BD59-A6C34878D82A}">
                    <a16:rowId xmlns:a16="http://schemas.microsoft.com/office/drawing/2014/main" val="10000"/>
                  </a:ext>
                </a:extLst>
              </a:tr>
              <a:tr h="620762">
                <a:tc>
                  <a:txBody>
                    <a:bodyPr/>
                    <a:lstStyle/>
                    <a:p>
                      <a:r>
                        <a:rPr lang="en-US" dirty="0"/>
                        <a:t>#1</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1</a:t>
                      </a:r>
                    </a:p>
                  </a:txBody>
                  <a:tcPr/>
                </a:tc>
                <a:tc>
                  <a:txBody>
                    <a:bodyPr/>
                    <a:lstStyle/>
                    <a:p>
                      <a:r>
                        <a:rPr lang="en-US" dirty="0"/>
                        <a:t>Some recycle some</a:t>
                      </a:r>
                      <a:r>
                        <a:rPr lang="en-US" baseline="0" dirty="0"/>
                        <a:t> non recycle</a:t>
                      </a:r>
                      <a:endParaRPr lang="en-US"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2770093" y="1290918"/>
            <a:ext cx="6925235" cy="646331"/>
          </a:xfrm>
          <a:prstGeom prst="rect">
            <a:avLst/>
          </a:prstGeom>
          <a:noFill/>
        </p:spPr>
        <p:txBody>
          <a:bodyPr wrap="square" rtlCol="0">
            <a:spAutoFit/>
          </a:bodyPr>
          <a:lstStyle/>
          <a:p>
            <a:pPr algn="ctr"/>
            <a:r>
              <a:rPr lang="en-US" b="1" dirty="0"/>
              <a:t>DAMAGE TESTS FOR PACKAGE NUMBER 1 </a:t>
            </a:r>
          </a:p>
          <a:p>
            <a:pPr marL="285750" indent="-285750">
              <a:buFont typeface="Arial" panose="020B0604020202020204" pitchFamily="34" charset="0"/>
              <a:buChar char="•"/>
            </a:pPr>
            <a:r>
              <a:rPr lang="en-US" b="1" dirty="0"/>
              <a:t>ON SCALE FROM 0 (MOST DAMAGED) TO 3 (LEAST DAMAGED</a:t>
            </a:r>
            <a:r>
              <a:rPr lang="en-US" dirty="0"/>
              <a:t>)</a:t>
            </a:r>
          </a:p>
        </p:txBody>
      </p:sp>
    </p:spTree>
    <p:extLst>
      <p:ext uri="{BB962C8B-B14F-4D97-AF65-F5344CB8AC3E}">
        <p14:creationId xmlns:p14="http://schemas.microsoft.com/office/powerpoint/2010/main" val="307861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Spf</a:t>
            </a:r>
            <a:r>
              <a:rPr lang="en-US" dirty="0"/>
              <a:t> and ld50 constraints</a:t>
            </a:r>
          </a:p>
        </p:txBody>
      </p:sp>
      <p:sp>
        <p:nvSpPr>
          <p:cNvPr id="3" name="Content Placeholder 2"/>
          <p:cNvSpPr>
            <a:spLocks noGrp="1"/>
          </p:cNvSpPr>
          <p:nvPr>
            <p:ph sz="quarter" idx="13"/>
          </p:nvPr>
        </p:nvSpPr>
        <p:spPr/>
        <p:txBody>
          <a:bodyPr/>
          <a:lstStyle/>
          <a:p>
            <a:pPr marL="0" indent="0">
              <a:buNone/>
            </a:pPr>
            <a:r>
              <a:rPr lang="en-US" dirty="0"/>
              <a:t>Max </a:t>
            </a:r>
            <a:r>
              <a:rPr lang="en-US" dirty="0" err="1"/>
              <a:t>Spf</a:t>
            </a:r>
            <a:r>
              <a:rPr lang="en-US" dirty="0"/>
              <a:t> values </a:t>
            </a:r>
          </a:p>
          <a:p>
            <a:r>
              <a:rPr lang="en-US" dirty="0"/>
              <a:t>Benzophenone restraint: must be less than 6% of total </a:t>
            </a:r>
          </a:p>
          <a:p>
            <a:r>
              <a:rPr lang="en-US" dirty="0"/>
              <a:t>om-</a:t>
            </a:r>
            <a:r>
              <a:rPr lang="en-US" dirty="0" err="1"/>
              <a:t>cinnamate</a:t>
            </a:r>
            <a:r>
              <a:rPr lang="en-US" dirty="0"/>
              <a:t>: must be less than 7.5% of total </a:t>
            </a:r>
          </a:p>
          <a:p>
            <a:endParaRPr lang="en-US" dirty="0"/>
          </a:p>
          <a:p>
            <a:pPr marL="0" indent="0">
              <a:buNone/>
            </a:pPr>
            <a:r>
              <a:rPr lang="en-US" dirty="0"/>
              <a:t>Max ld50</a:t>
            </a:r>
          </a:p>
          <a:p>
            <a:r>
              <a:rPr lang="en-US" dirty="0"/>
              <a:t>We want an e-coli survival rate of 50-100% </a:t>
            </a:r>
          </a:p>
          <a:p>
            <a:pPr marL="0" indent="0">
              <a:buNone/>
            </a:pPr>
            <a:endParaRPr lang="en-US" dirty="0"/>
          </a:p>
        </p:txBody>
      </p:sp>
    </p:spTree>
    <p:extLst>
      <p:ext uri="{BB962C8B-B14F-4D97-AF65-F5344CB8AC3E}">
        <p14:creationId xmlns:p14="http://schemas.microsoft.com/office/powerpoint/2010/main" val="33019785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367</TotalTime>
  <Words>1173</Words>
  <Application>Microsoft Office PowerPoint</Application>
  <PresentationFormat>Widescreen</PresentationFormat>
  <Paragraphs>298</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Tw Cen MT</vt:lpstr>
      <vt:lpstr>Droplet</vt:lpstr>
      <vt:lpstr>SPF Stage Gate</vt:lpstr>
      <vt:lpstr>Cost analysis of sunscreen materials </vt:lpstr>
      <vt:lpstr>Preliminary cost of package </vt:lpstr>
      <vt:lpstr>Visual representation of initial material findings  </vt:lpstr>
      <vt:lpstr>Material analysis</vt:lpstr>
      <vt:lpstr>Justification of materials chosen for package  </vt:lpstr>
      <vt:lpstr>Initial package design </vt:lpstr>
      <vt:lpstr>Visual representation of product testing results  </vt:lpstr>
      <vt:lpstr>Spf and ld50 constraints</vt:lpstr>
      <vt:lpstr>Oxy-benzone Ld50 test</vt:lpstr>
      <vt:lpstr>Cinnamate ld50 tests </vt:lpstr>
      <vt:lpstr>Recommendations for formula mix</vt:lpstr>
      <vt:lpstr>Benzophenone </vt:lpstr>
      <vt:lpstr>Ethylhexylmethoxycinnamate (Om-Cinnamate)</vt:lpstr>
      <vt:lpstr>Final cost of package </vt:lpstr>
      <vt:lpstr>Final package design  </vt:lpstr>
      <vt:lpstr>Visual representation of product testing results  </vt:lpstr>
      <vt:lpstr>Daphnia test </vt:lpstr>
      <vt:lpstr>Daphnia Cinnamate test results </vt:lpstr>
      <vt:lpstr>Daphnia Oxy test Results </vt:lpstr>
      <vt:lpstr>Conclusion </vt:lpstr>
      <vt:lpstr>Works cited</vt:lpstr>
    </vt:vector>
  </TitlesOfParts>
  <Company>RPCS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SPF Stage Gate</dc:title>
  <dc:creator>Kielty, Jaden</dc:creator>
  <cp:lastModifiedBy>Bennett, Payton</cp:lastModifiedBy>
  <cp:revision>16</cp:revision>
  <dcterms:created xsi:type="dcterms:W3CDTF">2016-03-07T19:35:12Z</dcterms:created>
  <dcterms:modified xsi:type="dcterms:W3CDTF">2016-10-06T15:09:31Z</dcterms:modified>
</cp:coreProperties>
</file>