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Old Standard TT" panose="020B0604020202020204" charset="0"/>
      <p:regular r:id="rId11"/>
      <p:bold r:id="rId12"/>
      <p:italic r:id="rId13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E960B4-9FE8-4443-8788-ED17F6B895C1}">
  <a:tblStyle styleId="{90E960B4-9FE8-4443-8788-ED17F6B895C1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26608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4190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0365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5579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1753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4204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0431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5118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534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00"/>
            <a:ext cx="9144000" cy="17117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599" cy="787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599" cy="21062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4000" b="1"/>
            </a:lvl1pPr>
            <a:lvl2pPr algn="ctr">
              <a:spcBef>
                <a:spcPts val="0"/>
              </a:spcBef>
              <a:buSzPct val="100000"/>
              <a:defRPr sz="14000" b="1"/>
            </a:lvl2pPr>
            <a:lvl3pPr algn="ctr">
              <a:spcBef>
                <a:spcPts val="0"/>
              </a:spcBef>
              <a:buSzPct val="100000"/>
              <a:defRPr sz="14000" b="1"/>
            </a:lvl3pPr>
            <a:lvl4pPr algn="ctr">
              <a:spcBef>
                <a:spcPts val="0"/>
              </a:spcBef>
              <a:buSzPct val="100000"/>
              <a:defRPr sz="14000" b="1"/>
            </a:lvl4pPr>
            <a:lvl5pPr algn="ctr">
              <a:spcBef>
                <a:spcPts val="0"/>
              </a:spcBef>
              <a:buSzPct val="100000"/>
              <a:defRPr sz="14000" b="1"/>
            </a:lvl5pPr>
            <a:lvl6pPr algn="ctr">
              <a:spcBef>
                <a:spcPts val="0"/>
              </a:spcBef>
              <a:buSzPct val="100000"/>
              <a:defRPr sz="14000" b="1"/>
            </a:lvl6pPr>
            <a:lvl7pPr algn="ctr">
              <a:spcBef>
                <a:spcPts val="0"/>
              </a:spcBef>
              <a:buSzPct val="100000"/>
              <a:defRPr sz="14000" b="1"/>
            </a:lvl7pPr>
            <a:lvl8pPr algn="ctr">
              <a:spcBef>
                <a:spcPts val="0"/>
              </a:spcBef>
              <a:buSzPct val="100000"/>
              <a:defRPr sz="14000" b="1"/>
            </a:lvl8pPr>
            <a:lvl9pPr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899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899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686399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199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Seven Bridges of Konigsberg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599" cy="78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Alex Martinson and Keziah Palmer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Leonhard Euler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★"/>
            </a:pPr>
            <a:r>
              <a:rPr lang="en"/>
              <a:t>Born 15th of April 1707 in Basel, Switzerland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★"/>
            </a:pPr>
            <a:r>
              <a:rPr lang="en"/>
              <a:t>Enrolled in university of Basel at the age of 14 to prepare for ministry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buChar char="○"/>
            </a:pPr>
            <a:r>
              <a:rPr lang="en"/>
              <a:t>Johan Bernoulli discovered Euhler’s potential for mathmatics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★"/>
            </a:pPr>
            <a:r>
              <a:rPr lang="en"/>
              <a:t> 1723 he got his masters in philosophy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★"/>
            </a:pPr>
            <a:r>
              <a:rPr lang="en"/>
              <a:t>Studied works by Varignon, Descartes, Newton, Galileo, van Schooten, Jacob Bernoulli, Hermann, Taylor and Wallis.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★"/>
            </a:pPr>
            <a:r>
              <a:rPr lang="en"/>
              <a:t>Wrote many essays some won him awards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★"/>
            </a:pPr>
            <a:r>
              <a:rPr lang="en"/>
              <a:t>Moved to St. Petersberg to teach mathmatics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buChar char="★"/>
            </a:pPr>
            <a:r>
              <a:rPr lang="en"/>
              <a:t>After his death the university continued to publish his works for over  50 years.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0025" y="140822"/>
            <a:ext cx="1118225" cy="1444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Problem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spcBef>
                <a:spcPts val="0"/>
              </a:spcBef>
              <a:buSzPct val="100000"/>
              <a:buChar char="★"/>
            </a:pPr>
            <a:r>
              <a:rPr lang="en" sz="3000"/>
              <a:t>Can you cross over every bridge to each landmass without crossing over a bridge more than once?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Solution ( Graphing the Theory)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599" cy="367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★"/>
            </a:pPr>
            <a:r>
              <a:rPr lang="en" dirty="0"/>
              <a:t>No the problem is not possible. There has to be an even amount of bridges in order to reach each landmass once without crossing over a bridge more than </a:t>
            </a:r>
            <a:r>
              <a:rPr lang="en" dirty="0" smtClean="0"/>
              <a:t>once.</a:t>
            </a:r>
          </a:p>
          <a:p>
            <a:pPr lvl="0" rtl="0">
              <a:spcBef>
                <a:spcPts val="0"/>
              </a:spcBef>
              <a:buNone/>
            </a:pPr>
            <a:endParaRPr dirty="0" smtClean="0"/>
          </a:p>
          <a:p>
            <a:pPr marL="577850" lvl="1" rtl="0">
              <a:spcBef>
                <a:spcPts val="0"/>
              </a:spcBef>
              <a:buSzPct val="100000"/>
            </a:pPr>
            <a:r>
              <a:rPr lang="en" sz="1700" dirty="0" smtClean="0"/>
              <a:t>Theorem: Euler paths exist only if a network has zero or two odd vertices.</a:t>
            </a:r>
          </a:p>
          <a:p>
            <a:pPr marL="1371600" lvl="2" indent="-336550" rtl="0">
              <a:spcBef>
                <a:spcPts val="0"/>
              </a:spcBef>
              <a:buSzPct val="100000"/>
              <a:buChar char="■"/>
            </a:pPr>
            <a:r>
              <a:rPr lang="en" sz="1700" dirty="0" smtClean="0"/>
              <a:t>A </a:t>
            </a:r>
            <a:r>
              <a:rPr lang="en" sz="1700" dirty="0"/>
              <a:t>network figure is made up of points connected by arcs.</a:t>
            </a:r>
          </a:p>
          <a:p>
            <a:pPr marL="1371600" lvl="2" indent="-336550" rtl="0">
              <a:spcBef>
                <a:spcPts val="0"/>
              </a:spcBef>
              <a:buSzPct val="100000"/>
              <a:buChar char="■"/>
            </a:pPr>
            <a:r>
              <a:rPr lang="en" sz="1700" dirty="0"/>
              <a:t>Vertices are considered  to be odd only if it has a odd number of arcs leading to its point. If not, then the vertex is known to be even.</a:t>
            </a:r>
          </a:p>
          <a:p>
            <a:pPr marL="1371600" lvl="2" indent="-336550" rtl="0">
              <a:spcBef>
                <a:spcPts val="0"/>
              </a:spcBef>
              <a:buSzPct val="100000"/>
              <a:buChar char="■"/>
            </a:pPr>
            <a:r>
              <a:rPr lang="en" sz="1700" dirty="0"/>
              <a:t>Euler paths are measured to be continuous paths that pass through every arc only one time.     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Proving this Theory </a:t>
            </a:r>
          </a:p>
        </p:txBody>
      </p:sp>
      <p:graphicFrame>
        <p:nvGraphicFramePr>
          <p:cNvPr id="81" name="Shape 81"/>
          <p:cNvGraphicFramePr/>
          <p:nvPr/>
        </p:nvGraphicFramePr>
        <p:xfrm>
          <a:off x="417850" y="1238250"/>
          <a:ext cx="8345750" cy="2864970"/>
        </p:xfrm>
        <a:graphic>
          <a:graphicData uri="http://schemas.openxmlformats.org/drawingml/2006/table">
            <a:tbl>
              <a:tblPr>
                <a:noFill/>
                <a:tableStyleId>{90E960B4-9FE8-4443-8788-ED17F6B895C1}</a:tableStyleId>
              </a:tblPr>
              <a:tblGrid>
                <a:gridCol w="1669150"/>
                <a:gridCol w="1669150"/>
                <a:gridCol w="1669150"/>
                <a:gridCol w="1669150"/>
                <a:gridCol w="1669150"/>
              </a:tblGrid>
              <a:tr h="4949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600"/>
                        <a:t>Shape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200"/>
                        <a:t>Euler Path?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200"/>
                        <a:t>Vertices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200"/>
                        <a:t>Even Degree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200"/>
                        <a:t>Odd Degree </a:t>
                      </a:r>
                    </a:p>
                  </a:txBody>
                  <a:tcPr marL="91425" marR="91425" marT="91425" marB="91425"/>
                </a:tc>
              </a:tr>
              <a:tr h="4759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100"/>
                        <a:t>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4759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100"/>
                        <a:t>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4759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100"/>
                        <a:t>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4759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sz="2100"/>
                        <a:t>D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Topology Connection 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SzPct val="100000"/>
              <a:buChar char="★"/>
            </a:pPr>
            <a:r>
              <a:rPr lang="en" sz="2200"/>
              <a:t>Topology: the stretching or shrinking an object to form into another object.</a:t>
            </a:r>
          </a:p>
          <a:p>
            <a:pPr lvl="0" rtl="0">
              <a:spcBef>
                <a:spcPts val="0"/>
              </a:spcBef>
              <a:buNone/>
            </a:pPr>
            <a:endParaRPr sz="2200"/>
          </a:p>
          <a:p>
            <a:pPr marL="457200" lvl="0" indent="-368300" rtl="0">
              <a:spcBef>
                <a:spcPts val="0"/>
              </a:spcBef>
              <a:buSzPct val="100000"/>
              <a:buChar char="★"/>
            </a:pPr>
            <a:r>
              <a:rPr lang="en" sz="2200"/>
              <a:t>Topology connects with the seven bridges of Konigsberg, because we stretched the bridge problem in a different format to help you understand how the problem is impossible. For example in class we changed certain letters to form another letter.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2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Works Cited 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599" cy="3779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 Works Cited </a:t>
            </a:r>
          </a:p>
          <a:p>
            <a:pPr marL="457200" lv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“The Beginnings of Topology...” </a:t>
            </a:r>
            <a:r>
              <a:rPr lang="en" sz="1100" i="1">
                <a:latin typeface="Times New Roman"/>
                <a:ea typeface="Times New Roman"/>
                <a:cs typeface="Times New Roman"/>
                <a:sym typeface="Times New Roman"/>
              </a:rPr>
              <a:t>Math Forum</a:t>
            </a: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. N.p., Aug. 1998. Web. 16 Nov. 2015. &lt;http://mathforum.org/isaac/problems/bridges1.html&gt;.</a:t>
            </a:r>
          </a:p>
          <a:p>
            <a:pPr marL="457200" lv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“Leonard Euler’s Solution to the Konigsberg Bridge Problem.” </a:t>
            </a:r>
            <a:r>
              <a:rPr lang="en" sz="1100" i="1">
                <a:latin typeface="Times New Roman"/>
                <a:ea typeface="Times New Roman"/>
                <a:cs typeface="Times New Roman"/>
                <a:sym typeface="Times New Roman"/>
              </a:rPr>
              <a:t>Mathematical Association of America</a:t>
            </a: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. N.p., 2015. Web. 16 Nov. 2015. &lt;http://www.maa.org/press/periodicals/convergence/leonard-eulers-solution-to-the-konigsberg-bridge-problem&gt;.</a:t>
            </a:r>
          </a:p>
          <a:p>
            <a:pPr marL="457200" lv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“Leonhard Euler.” </a:t>
            </a:r>
            <a:r>
              <a:rPr lang="en" sz="1100" i="1">
                <a:latin typeface="Times New Roman"/>
                <a:ea typeface="Times New Roman"/>
                <a:cs typeface="Times New Roman"/>
                <a:sym typeface="Times New Roman"/>
              </a:rPr>
              <a:t>MacTutor History of Mathematics</a:t>
            </a: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. N.p., Sept. 1998. Web. 16 Nov. 2015. &lt;http://www-history.mcs.st-and.ac.uk/Biographies/Euler.html&gt;.</a:t>
            </a:r>
          </a:p>
          <a:p>
            <a:pPr marL="457200" lv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“The 7 Bridges of Konigsberg.” </a:t>
            </a:r>
            <a:r>
              <a:rPr lang="en" sz="1100" i="1">
                <a:latin typeface="Times New Roman"/>
                <a:ea typeface="Times New Roman"/>
                <a:cs typeface="Times New Roman"/>
                <a:sym typeface="Times New Roman"/>
              </a:rPr>
              <a:t>Kids, Codes, and Computer Science</a:t>
            </a: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. N.p., Nov. 2013. Web. 17 Nov. 2015. &lt;https://www.kidscodecs.com/7-bridges-konigsberg/&gt;.</a:t>
            </a:r>
          </a:p>
          <a:p>
            <a:pPr marL="457200" lv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“Solution for the Seven Bridges of Konigsberg.” </a:t>
            </a:r>
            <a:r>
              <a:rPr lang="en" sz="1100" i="1">
                <a:latin typeface="Times New Roman"/>
                <a:ea typeface="Times New Roman"/>
                <a:cs typeface="Times New Roman"/>
                <a:sym typeface="Times New Roman"/>
              </a:rPr>
              <a:t>YouTube</a:t>
            </a: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. N.p., 4 Apr. 2012. Web. 17 Nov. 2015. &lt;https://www.youtube.com/watch?v=RTRO-K2LJLo&gt;.</a:t>
            </a:r>
          </a:p>
          <a:p>
            <a:pPr>
              <a:spcBef>
                <a:spcPts val="0"/>
              </a:spcBef>
              <a:buNone/>
            </a:pPr>
            <a:endParaRPr sz="11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Thank You!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468</Words>
  <Application>Microsoft Office PowerPoint</Application>
  <PresentationFormat>On-screen Show (16:9)</PresentationFormat>
  <Paragraphs>42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Old Standard TT</vt:lpstr>
      <vt:lpstr>Arial</vt:lpstr>
      <vt:lpstr>paperback</vt:lpstr>
      <vt:lpstr>Seven Bridges of Konigsberg</vt:lpstr>
      <vt:lpstr>Leonhard Euler</vt:lpstr>
      <vt:lpstr>Problem</vt:lpstr>
      <vt:lpstr>Solution ( Graphing the Theory)  </vt:lpstr>
      <vt:lpstr>Proving this Theory </vt:lpstr>
      <vt:lpstr>Topology Connection </vt:lpstr>
      <vt:lpstr>Works Cited 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Bridges of Konigsberg</dc:title>
  <dc:creator>Palmer, Keziah</dc:creator>
  <cp:lastModifiedBy>Palmer, Keziah</cp:lastModifiedBy>
  <cp:revision>4</cp:revision>
  <dcterms:modified xsi:type="dcterms:W3CDTF">2015-11-19T20:53:45Z</dcterms:modified>
</cp:coreProperties>
</file>