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 id="263" r:id="rId8"/>
    <p:sldId id="264" r:id="rId9"/>
    <p:sldId id="265"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D7CC2A1-916C-48EF-A24C-1D49E9C7B57D}" type="datetimeFigureOut">
              <a:rPr lang="en-US" smtClean="0"/>
              <a:t>11/18/2015</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766C22D-8D40-4092-A97C-AC01CCFE7B19}" type="slidenum">
              <a:rPr lang="en-US" smtClean="0"/>
              <a:t>‹#›</a:t>
            </a:fld>
            <a:endParaRPr lang="en-US"/>
          </a:p>
        </p:txBody>
      </p:sp>
    </p:spTree>
    <p:extLst>
      <p:ext uri="{BB962C8B-B14F-4D97-AF65-F5344CB8AC3E}">
        <p14:creationId xmlns:p14="http://schemas.microsoft.com/office/powerpoint/2010/main" val="37911322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CC2A1-916C-48EF-A24C-1D49E9C7B57D}"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369788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CC2A1-916C-48EF-A24C-1D49E9C7B57D}"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397198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CC2A1-916C-48EF-A24C-1D49E9C7B57D}"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153300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D7CC2A1-916C-48EF-A24C-1D49E9C7B57D}" type="datetimeFigureOut">
              <a:rPr lang="en-US" smtClean="0"/>
              <a:t>11/18/2015</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12718751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7CC2A1-916C-48EF-A24C-1D49E9C7B57D}"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86736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CC2A1-916C-48EF-A24C-1D49E9C7B57D}"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159660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CC2A1-916C-48EF-A24C-1D49E9C7B57D}"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163632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CC2A1-916C-48EF-A24C-1D49E9C7B57D}"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6C22D-8D40-4092-A97C-AC01CCFE7B19}" type="slidenum">
              <a:rPr lang="en-US" smtClean="0"/>
              <a:t>‹#›</a:t>
            </a:fld>
            <a:endParaRPr lang="en-US"/>
          </a:p>
        </p:txBody>
      </p:sp>
    </p:spTree>
    <p:extLst>
      <p:ext uri="{BB962C8B-B14F-4D97-AF65-F5344CB8AC3E}">
        <p14:creationId xmlns:p14="http://schemas.microsoft.com/office/powerpoint/2010/main" val="362198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D7CC2A1-916C-48EF-A24C-1D49E9C7B57D}" type="datetimeFigureOut">
              <a:rPr lang="en-US" smtClean="0"/>
              <a:t>11/18/2015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766C22D-8D40-4092-A97C-AC01CCFE7B19}"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960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D7CC2A1-916C-48EF-A24C-1D49E9C7B57D}" type="datetimeFigureOut">
              <a:rPr lang="en-US" smtClean="0"/>
              <a:t>11/18/2015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766C22D-8D40-4092-A97C-AC01CCFE7B19}"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647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D7CC2A1-916C-48EF-A24C-1D49E9C7B57D}" type="datetimeFigureOut">
              <a:rPr lang="en-US" smtClean="0"/>
              <a:t>11/18/2015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766C22D-8D40-4092-A97C-AC01CCFE7B19}" type="slidenum">
              <a:rPr lang="en-US" smtClean="0"/>
              <a:t>‹#›</a:t>
            </a:fld>
            <a:endParaRPr lang="en-US"/>
          </a:p>
        </p:txBody>
      </p:sp>
    </p:spTree>
    <p:extLst>
      <p:ext uri="{BB962C8B-B14F-4D97-AF65-F5344CB8AC3E}">
        <p14:creationId xmlns:p14="http://schemas.microsoft.com/office/powerpoint/2010/main" val="8277488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aulbourke.net/fractals/gasket/" TargetMode="External"/><Relationship Id="rId2" Type="http://schemas.openxmlformats.org/officeDocument/2006/relationships/hyperlink" Target="http://1.bp.blogspot.com/_TP9AX9E0uBU/TBENEJTFirI/AAAAAAAAADU/A0gW1qftJaI/s1600/sierpinski+triangle.jpg" TargetMode="External"/><Relationship Id="rId1" Type="http://schemas.openxmlformats.org/officeDocument/2006/relationships/slideLayout" Target="../slideLayouts/slideLayout2.xml"/><Relationship Id="rId6" Type="http://schemas.openxmlformats.org/officeDocument/2006/relationships/hyperlink" Target="http://www.math.cornell.edu/~lipa/mec/lesson4.html" TargetMode="External"/><Relationship Id="rId5" Type="http://schemas.openxmlformats.org/officeDocument/2006/relationships/hyperlink" Target="https://www.youtube.com/watch?v=QsMvoui5WlQ" TargetMode="External"/><Relationship Id="rId4" Type="http://schemas.openxmlformats.org/officeDocument/2006/relationships/hyperlink" Target="http://farm7.staticflickr.com/6124/6006952127_272a396f84_b.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QsMvoui5Wl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Sierpinski</a:t>
            </a:r>
            <a:r>
              <a:rPr lang="en-US" dirty="0" smtClean="0"/>
              <a:t> Shapes</a:t>
            </a:r>
            <a:endParaRPr lang="en-US" dirty="0"/>
          </a:p>
        </p:txBody>
      </p:sp>
      <p:sp>
        <p:nvSpPr>
          <p:cNvPr id="3" name="Subtitle 2"/>
          <p:cNvSpPr>
            <a:spLocks noGrp="1"/>
          </p:cNvSpPr>
          <p:nvPr>
            <p:ph type="subTitle" idx="1"/>
          </p:nvPr>
        </p:nvSpPr>
        <p:spPr/>
        <p:txBody>
          <a:bodyPr/>
          <a:lstStyle/>
          <a:p>
            <a:r>
              <a:rPr lang="en-US" dirty="0" smtClean="0"/>
              <a:t>By Quinn Alban &amp; Kendall Lambert</a:t>
            </a:r>
            <a:endParaRPr lang="en-US" dirty="0"/>
          </a:p>
        </p:txBody>
      </p:sp>
    </p:spTree>
    <p:extLst>
      <p:ext uri="{BB962C8B-B14F-4D97-AF65-F5344CB8AC3E}">
        <p14:creationId xmlns:p14="http://schemas.microsoft.com/office/powerpoint/2010/main" val="1669264176"/>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011" y="333501"/>
            <a:ext cx="10058400" cy="1371600"/>
          </a:xfrm>
        </p:spPr>
        <p:txBody>
          <a:bodyPr/>
          <a:lstStyle/>
          <a:p>
            <a:r>
              <a:rPr lang="en-US" dirty="0" smtClean="0"/>
              <a:t>QUIZ TIME!!!!!</a:t>
            </a:r>
            <a:endParaRPr lang="en-US" dirty="0"/>
          </a:p>
        </p:txBody>
      </p:sp>
      <p:sp>
        <p:nvSpPr>
          <p:cNvPr id="3" name="Content Placeholder 2"/>
          <p:cNvSpPr>
            <a:spLocks noGrp="1"/>
          </p:cNvSpPr>
          <p:nvPr>
            <p:ph idx="1"/>
          </p:nvPr>
        </p:nvSpPr>
        <p:spPr>
          <a:xfrm>
            <a:off x="838200" y="1365161"/>
            <a:ext cx="10515600" cy="4747408"/>
          </a:xfrm>
        </p:spPr>
        <p:txBody>
          <a:bodyPr>
            <a:normAutofit/>
          </a:bodyPr>
          <a:lstStyle/>
          <a:p>
            <a:r>
              <a:rPr lang="en-US" dirty="0" smtClean="0"/>
              <a:t>What analogy is similar to </a:t>
            </a:r>
            <a:r>
              <a:rPr lang="en-US" dirty="0" err="1" smtClean="0"/>
              <a:t>sierpinksi</a:t>
            </a:r>
            <a:r>
              <a:rPr lang="en-US" dirty="0" smtClean="0"/>
              <a:t> shapes? </a:t>
            </a:r>
            <a:endParaRPr lang="en-US" dirty="0" smtClean="0"/>
          </a:p>
          <a:p>
            <a:pPr marL="0" indent="0">
              <a:buNone/>
            </a:pPr>
            <a:r>
              <a:rPr lang="en-US" dirty="0">
                <a:solidFill>
                  <a:srgbClr val="FF0000"/>
                </a:solidFill>
                <a:latin typeface="Arial Rounded MT Bold" panose="020F0704030504030204" pitchFamily="34" charset="0"/>
              </a:rPr>
              <a:t>Like taking half a step towards a wall each time</a:t>
            </a:r>
            <a:endParaRPr lang="en-US" dirty="0" smtClean="0">
              <a:solidFill>
                <a:srgbClr val="FF0000"/>
              </a:solidFill>
            </a:endParaRPr>
          </a:p>
          <a:p>
            <a:r>
              <a:rPr lang="en-US" dirty="0" smtClean="0"/>
              <a:t>What </a:t>
            </a:r>
            <a:r>
              <a:rPr lang="en-US" dirty="0" smtClean="0"/>
              <a:t>is a </a:t>
            </a:r>
            <a:r>
              <a:rPr lang="en-US" dirty="0" err="1" smtClean="0"/>
              <a:t>sierpinski</a:t>
            </a:r>
            <a:r>
              <a:rPr lang="en-US" dirty="0" smtClean="0"/>
              <a:t> triangle</a:t>
            </a:r>
            <a:r>
              <a:rPr lang="en-US" dirty="0" smtClean="0"/>
              <a:t>?</a:t>
            </a:r>
          </a:p>
          <a:p>
            <a:pPr marL="0" indent="0">
              <a:buNone/>
            </a:pPr>
            <a:r>
              <a:rPr lang="en-US" sz="2000" dirty="0">
                <a:solidFill>
                  <a:srgbClr val="FF0000"/>
                </a:solidFill>
                <a:latin typeface="Arial Rounded MT Bold" panose="020F0704030504030204" pitchFamily="34" charset="0"/>
              </a:rPr>
              <a:t>triangle with four equal triangles inscribed in it. The central triangle is removed and each of the other three treated as the original was, and so on, creating an infinite regression in a finite space.</a:t>
            </a:r>
            <a:endParaRPr lang="en-US" sz="2000" dirty="0" smtClean="0">
              <a:solidFill>
                <a:srgbClr val="FF0000"/>
              </a:solidFill>
            </a:endParaRPr>
          </a:p>
          <a:p>
            <a:r>
              <a:rPr lang="en-US" dirty="0" smtClean="0"/>
              <a:t>Sponge? </a:t>
            </a:r>
            <a:endParaRPr lang="en-US" dirty="0" smtClean="0"/>
          </a:p>
          <a:p>
            <a:pPr marL="0" indent="0">
              <a:buNone/>
            </a:pPr>
            <a:r>
              <a:rPr lang="en-US" dirty="0">
                <a:solidFill>
                  <a:srgbClr val="FF0000"/>
                </a:solidFill>
                <a:latin typeface="Arial Rounded MT Bold" panose="020F0704030504030204" pitchFamily="34" charset="0"/>
              </a:rPr>
              <a:t>a hole is cut out of the cube and pushed all the way </a:t>
            </a:r>
            <a:r>
              <a:rPr lang="en-US" dirty="0" smtClean="0">
                <a:solidFill>
                  <a:srgbClr val="FF0000"/>
                </a:solidFill>
                <a:latin typeface="Arial Rounded MT Bold" panose="020F0704030504030204" pitchFamily="34" charset="0"/>
              </a:rPr>
              <a:t>through, repeating infinitely.</a:t>
            </a:r>
            <a:endParaRPr lang="en-US" dirty="0" smtClean="0">
              <a:solidFill>
                <a:srgbClr val="FF0000"/>
              </a:solidFill>
            </a:endParaRPr>
          </a:p>
          <a:p>
            <a:r>
              <a:rPr lang="en-US" dirty="0" smtClean="0"/>
              <a:t>Carpet</a:t>
            </a:r>
            <a:r>
              <a:rPr lang="en-US" dirty="0" smtClean="0"/>
              <a:t>?</a:t>
            </a:r>
          </a:p>
          <a:p>
            <a:pPr marL="0" indent="0">
              <a:buNone/>
            </a:pPr>
            <a:r>
              <a:rPr lang="en-US" dirty="0">
                <a:solidFill>
                  <a:srgbClr val="FF0000"/>
                </a:solidFill>
                <a:latin typeface="Arial Rounded MT Bold" panose="020F0704030504030204" pitchFamily="34" charset="0"/>
              </a:rPr>
              <a:t>cutting a hole in the middle of a flat square, and repeating this step indefinitely</a:t>
            </a:r>
            <a:endParaRPr lang="en-US" dirty="0" smtClean="0">
              <a:solidFill>
                <a:srgbClr val="FF0000"/>
              </a:solidFill>
            </a:endParaRPr>
          </a:p>
          <a:p>
            <a:r>
              <a:rPr lang="en-US" dirty="0" smtClean="0"/>
              <a:t>BONUS: Where was he born and raised</a:t>
            </a:r>
            <a:r>
              <a:rPr lang="en-US" dirty="0" smtClean="0"/>
              <a:t>?</a:t>
            </a:r>
          </a:p>
          <a:p>
            <a:pPr marL="0" indent="0">
              <a:buNone/>
            </a:pPr>
            <a:r>
              <a:rPr lang="en-US" dirty="0" smtClean="0">
                <a:solidFill>
                  <a:srgbClr val="FF0000"/>
                </a:solidFill>
                <a:latin typeface="Arial Rounded MT Bold" panose="020F0704030504030204" pitchFamily="34" charset="0"/>
              </a:rPr>
              <a:t>POLAND!!!!</a:t>
            </a:r>
            <a:endParaRPr lang="en-US"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4041368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838200" y="1825625"/>
            <a:ext cx="10515600" cy="3055468"/>
          </a:xfrm>
          <a:ln>
            <a:solidFill>
              <a:schemeClr val="tx1"/>
            </a:solidFill>
          </a:ln>
        </p:spPr>
        <p:txBody>
          <a:bodyPr/>
          <a:lstStyle/>
          <a:p>
            <a:r>
              <a:rPr lang="en-US" u="sng" dirty="0">
                <a:hlinkClick r:id="rId2"/>
              </a:rPr>
              <a:t>http://1.bp.blogspot.com/_</a:t>
            </a:r>
            <a:r>
              <a:rPr lang="en-US" u="sng" dirty="0" smtClean="0">
                <a:hlinkClick r:id="rId2"/>
              </a:rPr>
              <a:t>TP9AX9E0uBU/TBENEJTFirI/AAAAAAAAADU/A0gW1qftJaI/s1600/sierpinski+triangle.jpg</a:t>
            </a:r>
            <a:r>
              <a:rPr lang="en-US" u="sng" dirty="0" smtClean="0"/>
              <a:t> </a:t>
            </a:r>
            <a:endParaRPr lang="en" dirty="0"/>
          </a:p>
          <a:p>
            <a:r>
              <a:rPr lang="en-US" u="sng" dirty="0">
                <a:hlinkClick r:id="rId3"/>
              </a:rPr>
              <a:t>http://paulbourke.net/fractals/gasket/</a:t>
            </a:r>
          </a:p>
          <a:p>
            <a:r>
              <a:rPr lang="en-US" u="sng" dirty="0">
                <a:hlinkClick r:id="rId4"/>
              </a:rPr>
              <a:t>http://farm7.staticflickr.com/6124/6006952127_272a396f84_b.jpg</a:t>
            </a:r>
            <a:r>
              <a:rPr lang="en-US" dirty="0"/>
              <a:t> </a:t>
            </a:r>
          </a:p>
          <a:p>
            <a:r>
              <a:rPr lang="en-US" u="sng" dirty="0">
                <a:hlinkClick r:id="rId5" tooltip="https://www.youtube.com/watch?v=QsMvoui5WlQ&#10;Cmd+Click or tap to follow the link"/>
              </a:rPr>
              <a:t>https://</a:t>
            </a:r>
            <a:r>
              <a:rPr lang="en-US" u="sng" dirty="0" smtClean="0">
                <a:hlinkClick r:id="rId5" tooltip="https://www.youtube.com/watch?v=QsMvoui5WlQ&#10;Cmd+Click or tap to follow the link"/>
              </a:rPr>
              <a:t>www.youtube.com/watch?v=QsMvoui5WlQ</a:t>
            </a:r>
            <a:endParaRPr lang="en-US" dirty="0"/>
          </a:p>
          <a:p>
            <a:r>
              <a:rPr lang="en-US" u="sng" dirty="0">
                <a:hlinkClick r:id="rId6"/>
              </a:rPr>
              <a:t>http://www.math.cornell.edu/~lipa/mec/lesson4.html</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55846571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01" y="389922"/>
            <a:ext cx="10515600" cy="1325563"/>
          </a:xfrm>
        </p:spPr>
        <p:txBody>
          <a:bodyPr/>
          <a:lstStyle/>
          <a:p>
            <a:r>
              <a:rPr lang="en-US" dirty="0" smtClean="0"/>
              <a:t>Who is Mr. </a:t>
            </a:r>
            <a:r>
              <a:rPr lang="en-US" dirty="0" err="1" smtClean="0"/>
              <a:t>Sierpinski</a:t>
            </a:r>
            <a:r>
              <a:rPr lang="en-US" dirty="0" smtClean="0"/>
              <a:t>?</a:t>
            </a:r>
            <a:endParaRPr lang="en-US" dirty="0"/>
          </a:p>
        </p:txBody>
      </p:sp>
      <p:sp>
        <p:nvSpPr>
          <p:cNvPr id="5" name="Rectangle 4"/>
          <p:cNvSpPr/>
          <p:nvPr/>
        </p:nvSpPr>
        <p:spPr>
          <a:xfrm>
            <a:off x="517301" y="1892627"/>
            <a:ext cx="5497133" cy="4154984"/>
          </a:xfrm>
          <a:prstGeom prst="rect">
            <a:avLst/>
          </a:prstGeom>
          <a:ln>
            <a:solidFill>
              <a:schemeClr val="tx1"/>
            </a:solidFill>
          </a:ln>
        </p:spPr>
        <p:txBody>
          <a:bodyPr wrap="square">
            <a:spAutoFit/>
          </a:bodyPr>
          <a:lstStyle/>
          <a:p>
            <a:r>
              <a:rPr lang="en-US" sz="2400" dirty="0" err="1" smtClean="0">
                <a:effectLst/>
                <a:latin typeface="Arial Rounded MT Bold" panose="020F0704030504030204" pitchFamily="34" charset="0"/>
                <a:ea typeface="Calibri" panose="020F0502020204030204" pitchFamily="34" charset="0"/>
              </a:rPr>
              <a:t>Waclaw</a:t>
            </a:r>
            <a:r>
              <a:rPr lang="en-US" sz="2400" dirty="0" smtClean="0">
                <a:effectLst/>
                <a:latin typeface="Arial Rounded MT Bold" panose="020F0704030504030204" pitchFamily="34" charset="0"/>
                <a:ea typeface="Calibri" panose="020F0502020204030204" pitchFamily="34" charset="0"/>
              </a:rPr>
              <a:t> </a:t>
            </a:r>
            <a:r>
              <a:rPr lang="en-US" sz="2400" dirty="0" err="1" smtClean="0">
                <a:effectLst/>
                <a:latin typeface="Arial Rounded MT Bold" panose="020F0704030504030204" pitchFamily="34" charset="0"/>
                <a:ea typeface="Calibri" panose="020F0502020204030204" pitchFamily="34" charset="0"/>
              </a:rPr>
              <a:t>Sierpinski</a:t>
            </a:r>
            <a:r>
              <a:rPr lang="en-US" sz="2400" dirty="0" smtClean="0">
                <a:effectLst/>
                <a:latin typeface="Arial Rounded MT Bold" panose="020F0704030504030204" pitchFamily="34" charset="0"/>
                <a:ea typeface="Calibri" panose="020F0502020204030204" pitchFamily="34" charset="0"/>
              </a:rPr>
              <a:t> was born on</a:t>
            </a:r>
            <a:r>
              <a:rPr lang="en-US" sz="2400" dirty="0">
                <a:latin typeface="Arial Rounded MT Bold" panose="020F0704030504030204" pitchFamily="34" charset="0"/>
                <a:ea typeface="Calibri" panose="020F0502020204030204" pitchFamily="34" charset="0"/>
              </a:rPr>
              <a:t> M</a:t>
            </a:r>
            <a:r>
              <a:rPr lang="en-US" sz="2400" dirty="0" smtClean="0">
                <a:effectLst/>
                <a:latin typeface="Arial Rounded MT Bold" panose="020F0704030504030204" pitchFamily="34" charset="0"/>
                <a:ea typeface="Calibri" panose="020F0502020204030204" pitchFamily="34" charset="0"/>
              </a:rPr>
              <a:t>arch 14, 1882, and died on </a:t>
            </a:r>
            <a:r>
              <a:rPr lang="en-US" sz="2400" dirty="0">
                <a:latin typeface="Arial Rounded MT Bold" panose="020F0704030504030204" pitchFamily="34" charset="0"/>
                <a:ea typeface="Calibri" panose="020F0502020204030204" pitchFamily="34" charset="0"/>
              </a:rPr>
              <a:t>O</a:t>
            </a:r>
            <a:r>
              <a:rPr lang="en-US" sz="2400" dirty="0" smtClean="0">
                <a:effectLst/>
                <a:latin typeface="Arial Rounded MT Bold" panose="020F0704030504030204" pitchFamily="34" charset="0"/>
                <a:ea typeface="Calibri" panose="020F0502020204030204" pitchFamily="34" charset="0"/>
              </a:rPr>
              <a:t>ctober 21, 1969.</a:t>
            </a:r>
            <a:r>
              <a:rPr lang="en-US" sz="2400" dirty="0">
                <a:latin typeface="Arial Rounded MT Bold" panose="020F0704030504030204" pitchFamily="34" charset="0"/>
                <a:ea typeface="Calibri" panose="020F0502020204030204" pitchFamily="34" charset="0"/>
              </a:rPr>
              <a:t> </a:t>
            </a:r>
            <a:r>
              <a:rPr lang="en-US" sz="2400" dirty="0" smtClean="0">
                <a:latin typeface="Arial Rounded MT Bold" panose="020F0704030504030204" pitchFamily="34" charset="0"/>
                <a:ea typeface="Calibri" panose="020F0502020204030204" pitchFamily="34" charset="0"/>
              </a:rPr>
              <a:t>He lived in Poland for his whole life, and studied various branches of math. He was known for</a:t>
            </a:r>
            <a:r>
              <a:rPr lang="en-US" sz="2400" dirty="0" smtClean="0">
                <a:effectLst/>
                <a:latin typeface="Arial Rounded MT Bold" panose="020F0704030504030204" pitchFamily="34" charset="0"/>
                <a:ea typeface="Calibri" panose="020F0502020204030204" pitchFamily="34" charset="0"/>
              </a:rPr>
              <a:t> outstanding contributions to </a:t>
            </a:r>
            <a:r>
              <a:rPr lang="en-US" sz="2400" u="none" strike="noStrike" dirty="0" smtClean="0">
                <a:effectLst/>
                <a:latin typeface="Arial Rounded MT Bold" panose="020F0704030504030204" pitchFamily="34" charset="0"/>
                <a:ea typeface="Calibri" panose="020F0502020204030204" pitchFamily="34" charset="0"/>
              </a:rPr>
              <a:t>set theory</a:t>
            </a:r>
            <a:r>
              <a:rPr lang="en-US" sz="2400" dirty="0" smtClean="0">
                <a:effectLst/>
                <a:latin typeface="Arial Rounded MT Bold" panose="020F0704030504030204" pitchFamily="34" charset="0"/>
                <a:ea typeface="Calibri" panose="020F0502020204030204" pitchFamily="34" charset="0"/>
              </a:rPr>
              <a:t>, </a:t>
            </a:r>
            <a:r>
              <a:rPr lang="en-US" sz="2400" u="none" strike="noStrike" dirty="0" smtClean="0">
                <a:effectLst/>
                <a:latin typeface="Arial Rounded MT Bold" panose="020F0704030504030204" pitchFamily="34" charset="0"/>
                <a:ea typeface="Calibri" panose="020F0502020204030204" pitchFamily="34" charset="0"/>
              </a:rPr>
              <a:t>number theory</a:t>
            </a:r>
            <a:r>
              <a:rPr lang="en-US" sz="2400" dirty="0" smtClean="0">
                <a:effectLst/>
                <a:latin typeface="Arial Rounded MT Bold" panose="020F0704030504030204" pitchFamily="34" charset="0"/>
                <a:ea typeface="Calibri" panose="020F0502020204030204" pitchFamily="34" charset="0"/>
              </a:rPr>
              <a:t>, theory of </a:t>
            </a:r>
            <a:r>
              <a:rPr lang="en-US" sz="2400" u="none" strike="noStrike" dirty="0" smtClean="0">
                <a:effectLst/>
                <a:latin typeface="Arial Rounded MT Bold" panose="020F0704030504030204" pitchFamily="34" charset="0"/>
                <a:ea typeface="Calibri" panose="020F0502020204030204" pitchFamily="34" charset="0"/>
              </a:rPr>
              <a:t>functions</a:t>
            </a:r>
            <a:r>
              <a:rPr lang="en-US" sz="2400" dirty="0" smtClean="0">
                <a:effectLst/>
                <a:latin typeface="Arial Rounded MT Bold" panose="020F0704030504030204" pitchFamily="34" charset="0"/>
                <a:ea typeface="Calibri" panose="020F0502020204030204" pitchFamily="34" charset="0"/>
              </a:rPr>
              <a:t> and </a:t>
            </a:r>
            <a:r>
              <a:rPr lang="en-US" sz="2400" strike="noStrike" dirty="0" smtClean="0">
                <a:effectLst/>
                <a:latin typeface="Arial Rounded MT Bold" panose="020F0704030504030204" pitchFamily="34" charset="0"/>
                <a:ea typeface="Calibri" panose="020F0502020204030204" pitchFamily="34" charset="0"/>
              </a:rPr>
              <a:t>topology</a:t>
            </a:r>
            <a:r>
              <a:rPr lang="en-US" sz="2400" dirty="0" smtClean="0">
                <a:effectLst/>
                <a:latin typeface="Arial Rounded MT Bold" panose="020F0704030504030204" pitchFamily="34" charset="0"/>
                <a:ea typeface="Calibri" panose="020F0502020204030204" pitchFamily="34" charset="0"/>
              </a:rPr>
              <a:t>. He created the idea of </a:t>
            </a:r>
            <a:r>
              <a:rPr lang="en-US" sz="2400" dirty="0" err="1" smtClean="0">
                <a:effectLst/>
                <a:latin typeface="Arial Rounded MT Bold" panose="020F0704030504030204" pitchFamily="34" charset="0"/>
                <a:ea typeface="Calibri" panose="020F0502020204030204" pitchFamily="34" charset="0"/>
              </a:rPr>
              <a:t>Sierpinksi</a:t>
            </a:r>
            <a:r>
              <a:rPr lang="en-US" sz="2400" dirty="0" smtClean="0">
                <a:effectLst/>
                <a:latin typeface="Arial Rounded MT Bold" panose="020F0704030504030204" pitchFamily="34" charset="0"/>
                <a:ea typeface="Calibri" panose="020F0502020204030204" pitchFamily="34" charset="0"/>
              </a:rPr>
              <a:t> </a:t>
            </a:r>
            <a:r>
              <a:rPr lang="en-US" sz="2400" dirty="0">
                <a:latin typeface="Arial Rounded MT Bold" panose="020F0704030504030204" pitchFamily="34" charset="0"/>
                <a:ea typeface="Calibri" panose="020F0502020204030204" pitchFamily="34" charset="0"/>
              </a:rPr>
              <a:t>s</a:t>
            </a:r>
            <a:r>
              <a:rPr lang="en-US" sz="2400" dirty="0" smtClean="0">
                <a:effectLst/>
                <a:latin typeface="Arial Rounded MT Bold" panose="020F0704030504030204" pitchFamily="34" charset="0"/>
                <a:ea typeface="Calibri" panose="020F0502020204030204" pitchFamily="34" charset="0"/>
              </a:rPr>
              <a:t>hapes such as the </a:t>
            </a:r>
            <a:r>
              <a:rPr lang="en-US" sz="2400" dirty="0" err="1" smtClean="0">
                <a:effectLst/>
                <a:latin typeface="Arial Rounded MT Bold" panose="020F0704030504030204" pitchFamily="34" charset="0"/>
                <a:ea typeface="Calibri" panose="020F0502020204030204" pitchFamily="34" charset="0"/>
              </a:rPr>
              <a:t>Sierpinksi</a:t>
            </a:r>
            <a:r>
              <a:rPr lang="en-US" sz="2400" dirty="0" smtClean="0">
                <a:effectLst/>
                <a:latin typeface="Arial Rounded MT Bold" panose="020F0704030504030204" pitchFamily="34" charset="0"/>
                <a:ea typeface="Calibri" panose="020F0502020204030204" pitchFamily="34" charset="0"/>
              </a:rPr>
              <a:t> triangle, carpet, sponge.</a:t>
            </a:r>
            <a:endParaRPr lang="en-US" sz="2400" dirty="0">
              <a:latin typeface="Arial Rounded MT Bold" panose="020F0704030504030204" pitchFamily="34" charset="0"/>
            </a:endParaRPr>
          </a:p>
        </p:txBody>
      </p:sp>
      <p:pic>
        <p:nvPicPr>
          <p:cNvPr id="6" name="Picture 5"/>
          <p:cNvPicPr>
            <a:picLocks noChangeAspect="1"/>
          </p:cNvPicPr>
          <p:nvPr/>
        </p:nvPicPr>
        <p:blipFill>
          <a:blip r:embed="rId2"/>
          <a:stretch>
            <a:fillRect/>
          </a:stretch>
        </p:blipFill>
        <p:spPr>
          <a:xfrm>
            <a:off x="7378919" y="1892627"/>
            <a:ext cx="3152381" cy="4361905"/>
          </a:xfrm>
          <a:prstGeom prst="rect">
            <a:avLst/>
          </a:prstGeom>
        </p:spPr>
      </p:pic>
    </p:spTree>
    <p:extLst>
      <p:ext uri="{BB962C8B-B14F-4D97-AF65-F5344CB8AC3E}">
        <p14:creationId xmlns:p14="http://schemas.microsoft.com/office/powerpoint/2010/main" val="20813918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a:t>
            </a:r>
            <a:r>
              <a:rPr lang="en-US" dirty="0" err="1" smtClean="0"/>
              <a:t>Sierpinski</a:t>
            </a:r>
            <a:r>
              <a:rPr lang="en-US" dirty="0" smtClean="0"/>
              <a:t> Shape Consist of?</a:t>
            </a:r>
            <a:endParaRPr lang="en-US" dirty="0"/>
          </a:p>
        </p:txBody>
      </p:sp>
      <p:sp>
        <p:nvSpPr>
          <p:cNvPr id="3" name="Content Placeholder 2"/>
          <p:cNvSpPr>
            <a:spLocks noGrp="1"/>
          </p:cNvSpPr>
          <p:nvPr>
            <p:ph idx="1"/>
          </p:nvPr>
        </p:nvSpPr>
        <p:spPr>
          <a:xfrm>
            <a:off x="838200" y="2211992"/>
            <a:ext cx="10515600" cy="2205462"/>
          </a:xfrm>
          <a:ln>
            <a:solidFill>
              <a:schemeClr val="tx1"/>
            </a:solidFill>
          </a:ln>
        </p:spPr>
        <p:txBody>
          <a:bodyPr/>
          <a:lstStyle/>
          <a:p>
            <a:r>
              <a:rPr lang="en-US" sz="2400" dirty="0" smtClean="0">
                <a:latin typeface="Arial Rounded MT Bold" panose="020F0704030504030204" pitchFamily="34" charset="0"/>
              </a:rPr>
              <a:t>All </a:t>
            </a:r>
            <a:r>
              <a:rPr lang="en-US" sz="2400" dirty="0" err="1" smtClean="0">
                <a:latin typeface="Arial Rounded MT Bold" panose="020F0704030504030204" pitchFamily="34" charset="0"/>
              </a:rPr>
              <a:t>Sierpinski</a:t>
            </a:r>
            <a:r>
              <a:rPr lang="en-US" sz="2400" dirty="0" smtClean="0">
                <a:latin typeface="Arial Rounded MT Bold" panose="020F0704030504030204" pitchFamily="34" charset="0"/>
              </a:rPr>
              <a:t> shapes share the same properties. </a:t>
            </a:r>
            <a:r>
              <a:rPr lang="en-US" sz="2400" dirty="0" err="1" smtClean="0">
                <a:latin typeface="Arial Rounded MT Bold" panose="020F0704030504030204" pitchFamily="34" charset="0"/>
              </a:rPr>
              <a:t>Sierpinski</a:t>
            </a:r>
            <a:r>
              <a:rPr lang="en-US" sz="2400" dirty="0" smtClean="0">
                <a:latin typeface="Arial Rounded MT Bold" panose="020F0704030504030204" pitchFamily="34" charset="0"/>
              </a:rPr>
              <a:t> shapes involve an infinite number of holes being cut out of a set shape, yet the shape never fully disappears. </a:t>
            </a:r>
          </a:p>
          <a:p>
            <a:r>
              <a:rPr lang="en-US" sz="2400" dirty="0">
                <a:latin typeface="Arial Rounded MT Bold" panose="020F0704030504030204" pitchFamily="34" charset="0"/>
              </a:rPr>
              <a:t>Analogy: Like taking half a step towards a wall each time- you will never reach the </a:t>
            </a:r>
            <a:r>
              <a:rPr lang="en-US" sz="2400" dirty="0" smtClean="0">
                <a:latin typeface="Arial Rounded MT Bold" panose="020F0704030504030204" pitchFamily="34" charset="0"/>
              </a:rPr>
              <a:t>wall, The </a:t>
            </a:r>
            <a:r>
              <a:rPr lang="en-US" sz="2400" dirty="0">
                <a:latin typeface="Arial Rounded MT Bold" panose="020F0704030504030204" pitchFamily="34" charset="0"/>
              </a:rPr>
              <a:t>shape will never be entirely cut </a:t>
            </a:r>
            <a:r>
              <a:rPr lang="en-US" sz="2400" dirty="0" smtClean="0">
                <a:latin typeface="Arial Rounded MT Bold" panose="020F0704030504030204" pitchFamily="34" charset="0"/>
              </a:rPr>
              <a:t>out.</a:t>
            </a:r>
            <a:endParaRPr lang="en-US" sz="24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2820857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765"/>
            <a:ext cx="10515600" cy="1325563"/>
          </a:xfrm>
        </p:spPr>
        <p:txBody>
          <a:bodyPr/>
          <a:lstStyle/>
          <a:p>
            <a:r>
              <a:rPr lang="en-US" dirty="0" err="1" smtClean="0"/>
              <a:t>Sierpinksi</a:t>
            </a:r>
            <a:r>
              <a:rPr lang="en-US" dirty="0" smtClean="0"/>
              <a:t> Triangles- What are they? </a:t>
            </a:r>
            <a:endParaRPr lang="en-US" dirty="0"/>
          </a:p>
        </p:txBody>
      </p:sp>
      <p:sp>
        <p:nvSpPr>
          <p:cNvPr id="3" name="Content Placeholder 2"/>
          <p:cNvSpPr>
            <a:spLocks noGrp="1"/>
          </p:cNvSpPr>
          <p:nvPr>
            <p:ph idx="1"/>
          </p:nvPr>
        </p:nvSpPr>
        <p:spPr>
          <a:xfrm>
            <a:off x="838200" y="1825625"/>
            <a:ext cx="10515600" cy="1767581"/>
          </a:xfrm>
          <a:ln>
            <a:solidFill>
              <a:schemeClr val="tx1"/>
            </a:solidFill>
          </a:ln>
        </p:spPr>
        <p:txBody>
          <a:bodyPr/>
          <a:lstStyle/>
          <a:p>
            <a:r>
              <a:rPr lang="en-US" sz="2400" dirty="0" err="1" smtClean="0">
                <a:latin typeface="Arial Rounded MT Bold" panose="020F0704030504030204" pitchFamily="34" charset="0"/>
              </a:rPr>
              <a:t>Sierpinski</a:t>
            </a:r>
            <a:r>
              <a:rPr lang="en-US" sz="2400" dirty="0" smtClean="0">
                <a:latin typeface="Arial Rounded MT Bold" panose="020F0704030504030204" pitchFamily="34" charset="0"/>
              </a:rPr>
              <a:t> </a:t>
            </a:r>
            <a:r>
              <a:rPr lang="en-US" sz="2400" dirty="0">
                <a:latin typeface="Arial Rounded MT Bold" panose="020F0704030504030204" pitchFamily="34" charset="0"/>
              </a:rPr>
              <a:t>Triangles are a fractal based on a triangle with four equal triangles inscribed in it. The central triangle is removed and each of the other three treated as the original was, and so on, creating an infinite regression in a finite space.</a:t>
            </a:r>
          </a:p>
          <a:p>
            <a:pPr marL="0" indent="0">
              <a:buNone/>
            </a:pPr>
            <a:endParaRPr lang="en-US" dirty="0"/>
          </a:p>
        </p:txBody>
      </p:sp>
      <p:pic>
        <p:nvPicPr>
          <p:cNvPr id="5" name="Picture 4"/>
          <p:cNvPicPr>
            <a:picLocks noChangeAspect="1"/>
          </p:cNvPicPr>
          <p:nvPr/>
        </p:nvPicPr>
        <p:blipFill rotWithShape="1">
          <a:blip r:embed="rId2"/>
          <a:srcRect r="15878"/>
          <a:stretch/>
        </p:blipFill>
        <p:spPr>
          <a:xfrm>
            <a:off x="4176967" y="3929800"/>
            <a:ext cx="3838066" cy="2660158"/>
          </a:xfrm>
          <a:prstGeom prst="rect">
            <a:avLst/>
          </a:prstGeom>
        </p:spPr>
      </p:pic>
      <p:pic>
        <p:nvPicPr>
          <p:cNvPr id="6" name="Picture 5"/>
          <p:cNvPicPr>
            <a:picLocks noChangeAspect="1"/>
          </p:cNvPicPr>
          <p:nvPr/>
        </p:nvPicPr>
        <p:blipFill>
          <a:blip r:embed="rId3"/>
          <a:stretch>
            <a:fillRect/>
          </a:stretch>
        </p:blipFill>
        <p:spPr>
          <a:xfrm>
            <a:off x="0" y="3925775"/>
            <a:ext cx="3834716" cy="2664183"/>
          </a:xfrm>
          <a:prstGeom prst="rect">
            <a:avLst/>
          </a:prstGeom>
        </p:spPr>
      </p:pic>
      <p:pic>
        <p:nvPicPr>
          <p:cNvPr id="7" name="Picture 6"/>
          <p:cNvPicPr>
            <a:picLocks noChangeAspect="1"/>
          </p:cNvPicPr>
          <p:nvPr/>
        </p:nvPicPr>
        <p:blipFill>
          <a:blip r:embed="rId4"/>
          <a:stretch>
            <a:fillRect/>
          </a:stretch>
        </p:blipFill>
        <p:spPr>
          <a:xfrm>
            <a:off x="8357284" y="3925775"/>
            <a:ext cx="3834716" cy="2664183"/>
          </a:xfrm>
          <a:prstGeom prst="rect">
            <a:avLst/>
          </a:prstGeom>
        </p:spPr>
      </p:pic>
    </p:spTree>
    <p:extLst>
      <p:ext uri="{BB962C8B-B14F-4D97-AF65-F5344CB8AC3E}">
        <p14:creationId xmlns:p14="http://schemas.microsoft.com/office/powerpoint/2010/main" val="411736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Sierpinski</a:t>
            </a:r>
            <a:r>
              <a:rPr lang="en-US" dirty="0" smtClean="0"/>
              <a:t> Triangles- Visual Explanation</a:t>
            </a:r>
            <a:endParaRPr lang="en-US" dirty="0"/>
          </a:p>
        </p:txBody>
      </p:sp>
      <p:sp>
        <p:nvSpPr>
          <p:cNvPr id="3" name="Content Placeholder 2"/>
          <p:cNvSpPr>
            <a:spLocks noGrp="1"/>
          </p:cNvSpPr>
          <p:nvPr>
            <p:ph idx="1"/>
          </p:nvPr>
        </p:nvSpPr>
        <p:spPr>
          <a:xfrm>
            <a:off x="838200" y="1825625"/>
            <a:ext cx="10515600" cy="2231220"/>
          </a:xfrm>
          <a:ln>
            <a:solidFill>
              <a:schemeClr val="tx1"/>
            </a:solidFill>
          </a:ln>
        </p:spPr>
        <p:txBody>
          <a:bodyPr>
            <a:normAutofit lnSpcReduction="10000"/>
          </a:bodyPr>
          <a:lstStyle/>
          <a:p>
            <a:r>
              <a:rPr lang="en-US" sz="2400" dirty="0">
                <a:latin typeface="Arial Rounded MT Bold" panose="020F0704030504030204" pitchFamily="34" charset="0"/>
              </a:rPr>
              <a:t>When one of the four equal triangles are removed, it creates three separate triangles. Those new tree triangles also consist of four equal measure triangles. Removing one of those four, again, creates three separate triangles with four equal triangles within. This pattern goes on forever as </a:t>
            </a:r>
            <a:r>
              <a:rPr lang="en-US" sz="2400" dirty="0" err="1" smtClean="0">
                <a:latin typeface="Arial Rounded MT Bold" panose="020F0704030504030204" pitchFamily="34" charset="0"/>
              </a:rPr>
              <a:t>sierpinski</a:t>
            </a:r>
            <a:r>
              <a:rPr lang="en-US" sz="2400" dirty="0" smtClean="0">
                <a:latin typeface="Arial Rounded MT Bold" panose="020F0704030504030204" pitchFamily="34" charset="0"/>
              </a:rPr>
              <a:t> </a:t>
            </a:r>
            <a:r>
              <a:rPr lang="en-US" sz="2400" dirty="0">
                <a:latin typeface="Arial Rounded MT Bold" panose="020F0704030504030204" pitchFamily="34" charset="0"/>
              </a:rPr>
              <a:t>triangles have an infinite number of triangles.</a:t>
            </a:r>
          </a:p>
        </p:txBody>
      </p:sp>
      <p:pic>
        <p:nvPicPr>
          <p:cNvPr id="4" name="Picture 3"/>
          <p:cNvPicPr>
            <a:picLocks noChangeAspect="1"/>
          </p:cNvPicPr>
          <p:nvPr/>
        </p:nvPicPr>
        <p:blipFill>
          <a:blip r:embed="rId2"/>
          <a:stretch>
            <a:fillRect/>
          </a:stretch>
        </p:blipFill>
        <p:spPr>
          <a:xfrm>
            <a:off x="3778989" y="4341056"/>
            <a:ext cx="4098588" cy="2516944"/>
          </a:xfrm>
          <a:prstGeom prst="rect">
            <a:avLst/>
          </a:prstGeom>
        </p:spPr>
      </p:pic>
    </p:spTree>
    <p:extLst>
      <p:ext uri="{BB962C8B-B14F-4D97-AF65-F5344CB8AC3E}">
        <p14:creationId xmlns:p14="http://schemas.microsoft.com/office/powerpoint/2010/main" val="223736631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Sierpinski</a:t>
            </a:r>
            <a:r>
              <a:rPr lang="en-US" dirty="0" smtClean="0"/>
              <a:t> Triangles- Visual aid</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QsMvoui5WlQ"/>
          <p:cNvPicPr>
            <a:picLocks noRot="1" noChangeAspect="1"/>
          </p:cNvPicPr>
          <p:nvPr>
            <a:videoFile r:link="rId1"/>
          </p:nvPr>
        </p:nvPicPr>
        <p:blipFill>
          <a:blip r:embed="rId3"/>
          <a:stretch>
            <a:fillRect/>
          </a:stretch>
        </p:blipFill>
        <p:spPr>
          <a:xfrm>
            <a:off x="2354687" y="1825625"/>
            <a:ext cx="7217813" cy="4060020"/>
          </a:xfrm>
          <a:prstGeom prst="rect">
            <a:avLst/>
          </a:prstGeom>
        </p:spPr>
      </p:pic>
    </p:spTree>
    <p:extLst>
      <p:ext uri="{BB962C8B-B14F-4D97-AF65-F5344CB8AC3E}">
        <p14:creationId xmlns:p14="http://schemas.microsoft.com/office/powerpoint/2010/main" val="21197724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Sierpinski</a:t>
            </a:r>
            <a:r>
              <a:rPr lang="en-US" dirty="0" smtClean="0"/>
              <a:t> Sponge</a:t>
            </a:r>
            <a:endParaRPr lang="en-US" dirty="0"/>
          </a:p>
        </p:txBody>
      </p:sp>
      <p:sp>
        <p:nvSpPr>
          <p:cNvPr id="3" name="Content Placeholder 2"/>
          <p:cNvSpPr>
            <a:spLocks noGrp="1"/>
          </p:cNvSpPr>
          <p:nvPr>
            <p:ph idx="1"/>
          </p:nvPr>
        </p:nvSpPr>
        <p:spPr>
          <a:xfrm>
            <a:off x="838200" y="1825625"/>
            <a:ext cx="10515600" cy="2102431"/>
          </a:xfrm>
          <a:ln>
            <a:solidFill>
              <a:schemeClr val="tx1"/>
            </a:solidFill>
          </a:ln>
        </p:spPr>
        <p:txBody>
          <a:bodyPr>
            <a:normAutofit/>
          </a:bodyPr>
          <a:lstStyle/>
          <a:p>
            <a:r>
              <a:rPr lang="en-US" sz="2400" dirty="0" smtClean="0">
                <a:latin typeface="Arial Rounded MT Bold" panose="020F0704030504030204" pitchFamily="34" charset="0"/>
              </a:rPr>
              <a:t>The same concept as </a:t>
            </a:r>
            <a:r>
              <a:rPr lang="en-US" sz="2400" dirty="0" err="1" smtClean="0">
                <a:latin typeface="Arial Rounded MT Bold" panose="020F0704030504030204" pitchFamily="34" charset="0"/>
              </a:rPr>
              <a:t>Sierpinski</a:t>
            </a:r>
            <a:r>
              <a:rPr lang="en-US" sz="2400" dirty="0" smtClean="0">
                <a:latin typeface="Arial Rounded MT Bold" panose="020F0704030504030204" pitchFamily="34" charset="0"/>
              </a:rPr>
              <a:t> Triangles </a:t>
            </a:r>
            <a:r>
              <a:rPr lang="en-US" sz="2400" dirty="0">
                <a:latin typeface="Arial Rounded MT Bold" panose="020F0704030504030204" pitchFamily="34" charset="0"/>
              </a:rPr>
              <a:t>goes with </a:t>
            </a:r>
            <a:r>
              <a:rPr lang="en-US" sz="2400" dirty="0" err="1" smtClean="0">
                <a:latin typeface="Arial Rounded MT Bold" panose="020F0704030504030204" pitchFamily="34" charset="0"/>
              </a:rPr>
              <a:t>Sierpinksi</a:t>
            </a:r>
            <a:r>
              <a:rPr lang="en-US" sz="2400" dirty="0" smtClean="0">
                <a:latin typeface="Arial Rounded MT Bold" panose="020F0704030504030204" pitchFamily="34" charset="0"/>
              </a:rPr>
              <a:t> </a:t>
            </a:r>
            <a:r>
              <a:rPr lang="en-US" sz="2400" dirty="0">
                <a:latin typeface="Arial Rounded MT Bold" panose="020F0704030504030204" pitchFamily="34" charset="0"/>
              </a:rPr>
              <a:t>sponges- except in this instance, a </a:t>
            </a:r>
            <a:r>
              <a:rPr lang="en-US" sz="2400" dirty="0" smtClean="0">
                <a:latin typeface="Arial Rounded MT Bold" panose="020F0704030504030204" pitchFamily="34" charset="0"/>
              </a:rPr>
              <a:t>hole </a:t>
            </a:r>
            <a:r>
              <a:rPr lang="en-US" sz="2400" dirty="0">
                <a:latin typeface="Arial Rounded MT Bold" panose="020F0704030504030204" pitchFamily="34" charset="0"/>
              </a:rPr>
              <a:t>is </a:t>
            </a:r>
            <a:r>
              <a:rPr lang="en-US" sz="2400" dirty="0" smtClean="0">
                <a:latin typeface="Arial Rounded MT Bold" panose="020F0704030504030204" pitchFamily="34" charset="0"/>
              </a:rPr>
              <a:t>cut </a:t>
            </a:r>
            <a:r>
              <a:rPr lang="en-US" sz="2400" dirty="0">
                <a:latin typeface="Arial Rounded MT Bold" panose="020F0704030504030204" pitchFamily="34" charset="0"/>
              </a:rPr>
              <a:t>out of the cube and pushed all the way through. However, like the </a:t>
            </a:r>
            <a:r>
              <a:rPr lang="en-US" sz="2400" dirty="0" err="1" smtClean="0">
                <a:latin typeface="Arial Rounded MT Bold" panose="020F0704030504030204" pitchFamily="34" charset="0"/>
              </a:rPr>
              <a:t>Sierpinski</a:t>
            </a:r>
            <a:r>
              <a:rPr lang="en-US" sz="2400" dirty="0" smtClean="0">
                <a:latin typeface="Arial Rounded MT Bold" panose="020F0704030504030204" pitchFamily="34" charset="0"/>
              </a:rPr>
              <a:t> </a:t>
            </a:r>
            <a:r>
              <a:rPr lang="en-US" sz="2400" dirty="0">
                <a:latin typeface="Arial Rounded MT Bold" panose="020F0704030504030204" pitchFamily="34" charset="0"/>
              </a:rPr>
              <a:t>triangle, this goes on infinitely, meaning the entire shape will never disappear or be fully cut out. </a:t>
            </a:r>
          </a:p>
        </p:txBody>
      </p:sp>
      <p:pic>
        <p:nvPicPr>
          <p:cNvPr id="4" name="Picture 3"/>
          <p:cNvPicPr>
            <a:picLocks noChangeAspect="1"/>
          </p:cNvPicPr>
          <p:nvPr/>
        </p:nvPicPr>
        <p:blipFill>
          <a:blip r:embed="rId2"/>
          <a:stretch>
            <a:fillRect/>
          </a:stretch>
        </p:blipFill>
        <p:spPr>
          <a:xfrm>
            <a:off x="3058788" y="4480113"/>
            <a:ext cx="5827634" cy="1784904"/>
          </a:xfrm>
          <a:prstGeom prst="rect">
            <a:avLst/>
          </a:prstGeom>
        </p:spPr>
      </p:pic>
    </p:spTree>
    <p:extLst>
      <p:ext uri="{BB962C8B-B14F-4D97-AF65-F5344CB8AC3E}">
        <p14:creationId xmlns:p14="http://schemas.microsoft.com/office/powerpoint/2010/main" val="3555422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Sierpinski</a:t>
            </a:r>
            <a:r>
              <a:rPr lang="en-US" dirty="0" smtClean="0"/>
              <a:t> Carpet</a:t>
            </a:r>
            <a:endParaRPr lang="en-US" dirty="0"/>
          </a:p>
        </p:txBody>
      </p:sp>
      <p:sp>
        <p:nvSpPr>
          <p:cNvPr id="3" name="Content Placeholder 2"/>
          <p:cNvSpPr>
            <a:spLocks noGrp="1"/>
          </p:cNvSpPr>
          <p:nvPr>
            <p:ph idx="1"/>
          </p:nvPr>
        </p:nvSpPr>
        <p:spPr>
          <a:xfrm>
            <a:off x="838200" y="1825625"/>
            <a:ext cx="10515600" cy="1857733"/>
          </a:xfrm>
          <a:ln>
            <a:solidFill>
              <a:schemeClr val="tx1"/>
            </a:solidFill>
          </a:ln>
        </p:spPr>
        <p:txBody>
          <a:bodyPr>
            <a:normAutofit/>
          </a:bodyPr>
          <a:lstStyle/>
          <a:p>
            <a:r>
              <a:rPr lang="en-US" sz="2400" dirty="0">
                <a:latin typeface="Arial Rounded MT Bold" panose="020F0704030504030204" pitchFamily="34" charset="0"/>
              </a:rPr>
              <a:t>the </a:t>
            </a:r>
            <a:r>
              <a:rPr lang="en-US" sz="2400" dirty="0" err="1">
                <a:latin typeface="Arial Rounded MT Bold" panose="020F0704030504030204" pitchFamily="34" charset="0"/>
              </a:rPr>
              <a:t>S</a:t>
            </a:r>
            <a:r>
              <a:rPr lang="en-US" sz="2400" dirty="0" err="1" smtClean="0">
                <a:latin typeface="Arial Rounded MT Bold" panose="020F0704030504030204" pitchFamily="34" charset="0"/>
              </a:rPr>
              <a:t>ierpinski</a:t>
            </a:r>
            <a:r>
              <a:rPr lang="en-US" sz="2400" dirty="0" smtClean="0">
                <a:latin typeface="Arial Rounded MT Bold" panose="020F0704030504030204" pitchFamily="34" charset="0"/>
              </a:rPr>
              <a:t> </a:t>
            </a:r>
            <a:r>
              <a:rPr lang="en-US" sz="2400" dirty="0">
                <a:latin typeface="Arial Rounded MT Bold" panose="020F0704030504030204" pitchFamily="34" charset="0"/>
              </a:rPr>
              <a:t>carpet, is very similar to the triangle. this fractal is generated by cutting a hole in the middle of a </a:t>
            </a:r>
            <a:r>
              <a:rPr lang="en-US" sz="2400" dirty="0" smtClean="0">
                <a:latin typeface="Arial Rounded MT Bold" panose="020F0704030504030204" pitchFamily="34" charset="0"/>
              </a:rPr>
              <a:t>flat square</a:t>
            </a:r>
            <a:r>
              <a:rPr lang="en-US" sz="2400" dirty="0">
                <a:latin typeface="Arial Rounded MT Bold" panose="020F0704030504030204" pitchFamily="34" charset="0"/>
              </a:rPr>
              <a:t>, and repeating this step indefinitely. it never reaches an </a:t>
            </a:r>
            <a:r>
              <a:rPr lang="en-US" sz="2400" dirty="0" smtClean="0">
                <a:latin typeface="Arial Rounded MT Bold" panose="020F0704030504030204" pitchFamily="34" charset="0"/>
              </a:rPr>
              <a:t>end of </a:t>
            </a:r>
            <a:r>
              <a:rPr lang="en-US" sz="2400" dirty="0">
                <a:latin typeface="Arial Rounded MT Bold" panose="020F0704030504030204" pitchFamily="34" charset="0"/>
              </a:rPr>
              <a:t>when it will be completely cut </a:t>
            </a:r>
            <a:r>
              <a:rPr lang="en-US" sz="2400" dirty="0" smtClean="0">
                <a:latin typeface="Arial Rounded MT Bold" panose="020F0704030504030204" pitchFamily="34" charset="0"/>
              </a:rPr>
              <a:t>out.</a:t>
            </a:r>
            <a:endParaRPr lang="en-US" sz="24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2924578" y="4598274"/>
            <a:ext cx="5987603" cy="1092427"/>
          </a:xfrm>
          <a:prstGeom prst="rect">
            <a:avLst/>
          </a:prstGeom>
        </p:spPr>
      </p:pic>
    </p:spTree>
    <p:extLst>
      <p:ext uri="{BB962C8B-B14F-4D97-AF65-F5344CB8AC3E}">
        <p14:creationId xmlns:p14="http://schemas.microsoft.com/office/powerpoint/2010/main" val="3714962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Sierpinski</a:t>
            </a:r>
            <a:r>
              <a:rPr lang="en-US" dirty="0" smtClean="0"/>
              <a:t> Carpet- Creative </a:t>
            </a:r>
            <a:r>
              <a:rPr lang="en-US" dirty="0"/>
              <a:t>U</a:t>
            </a:r>
            <a:r>
              <a:rPr lang="en-US" dirty="0" smtClean="0"/>
              <a:t>ses</a:t>
            </a:r>
            <a:endParaRPr lang="en-US" dirty="0"/>
          </a:p>
        </p:txBody>
      </p:sp>
      <p:sp>
        <p:nvSpPr>
          <p:cNvPr id="3" name="Content Placeholder 2"/>
          <p:cNvSpPr>
            <a:spLocks noGrp="1"/>
          </p:cNvSpPr>
          <p:nvPr>
            <p:ph idx="1"/>
          </p:nvPr>
        </p:nvSpPr>
        <p:spPr>
          <a:xfrm>
            <a:off x="838200" y="1825625"/>
            <a:ext cx="10515600" cy="1342578"/>
          </a:xfrm>
          <a:ln>
            <a:solidFill>
              <a:schemeClr val="tx1"/>
            </a:solidFill>
          </a:ln>
        </p:spPr>
        <p:txBody>
          <a:bodyPr>
            <a:noAutofit/>
          </a:bodyPr>
          <a:lstStyle/>
          <a:p>
            <a:r>
              <a:rPr lang="en-US" sz="2800" dirty="0" smtClean="0">
                <a:latin typeface="Arial Rounded MT Bold" panose="020F0704030504030204" pitchFamily="34" charset="0"/>
              </a:rPr>
              <a:t>This pattern </a:t>
            </a:r>
            <a:r>
              <a:rPr lang="en-US" sz="2800" dirty="0">
                <a:latin typeface="Arial Rounded MT Bold" panose="020F0704030504030204" pitchFamily="34" charset="0"/>
              </a:rPr>
              <a:t>that is used </a:t>
            </a:r>
            <a:r>
              <a:rPr lang="en-US" sz="2800" dirty="0" smtClean="0">
                <a:latin typeface="Arial Rounded MT Bold" panose="020F0704030504030204" pitchFamily="34" charset="0"/>
              </a:rPr>
              <a:t>everywhere, and </a:t>
            </a:r>
            <a:r>
              <a:rPr lang="en-US" sz="2800" dirty="0">
                <a:latin typeface="Arial Rounded MT Bold" panose="020F0704030504030204" pitchFamily="34" charset="0"/>
              </a:rPr>
              <a:t>most people don’t even think of </a:t>
            </a:r>
            <a:r>
              <a:rPr lang="en-US" sz="2800" dirty="0" smtClean="0">
                <a:latin typeface="Arial Rounded MT Bold" panose="020F0704030504030204" pitchFamily="34" charset="0"/>
              </a:rPr>
              <a:t>it as math. This is an example of hoe people use this pattern artistically and creatively. </a:t>
            </a:r>
            <a:endParaRPr lang="en-US" sz="28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2398377" y="3361385"/>
            <a:ext cx="7395246" cy="3144453"/>
          </a:xfrm>
          <a:prstGeom prst="rect">
            <a:avLst/>
          </a:prstGeom>
        </p:spPr>
      </p:pic>
    </p:spTree>
    <p:extLst>
      <p:ext uri="{BB962C8B-B14F-4D97-AF65-F5344CB8AC3E}">
        <p14:creationId xmlns:p14="http://schemas.microsoft.com/office/powerpoint/2010/main" val="7769424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57</TotalTime>
  <Words>551</Words>
  <Application>Microsoft Office PowerPoint</Application>
  <PresentationFormat>Widescreen</PresentationFormat>
  <Paragraphs>35</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Rounded MT Bold</vt:lpstr>
      <vt:lpstr>Calibri</vt:lpstr>
      <vt:lpstr>Century Gothic</vt:lpstr>
      <vt:lpstr>Garamond</vt:lpstr>
      <vt:lpstr>Savon</vt:lpstr>
      <vt:lpstr>Sierpinski Shapes</vt:lpstr>
      <vt:lpstr>Who is Mr. Sierpinski?</vt:lpstr>
      <vt:lpstr>What does a Sierpinski Shape Consist of?</vt:lpstr>
      <vt:lpstr>Sierpinksi Triangles- What are they? </vt:lpstr>
      <vt:lpstr>Sierpinski Triangles- Visual Explanation</vt:lpstr>
      <vt:lpstr>Sierpinski Triangles- Visual aid</vt:lpstr>
      <vt:lpstr>Sierpinski Sponge</vt:lpstr>
      <vt:lpstr>Sierpinski Carpet</vt:lpstr>
      <vt:lpstr>Sierpinski Carpet- Creative Uses</vt:lpstr>
      <vt:lpstr>QUIZ TIME!!!!!</vt:lpstr>
      <vt:lpstr>Bibliography</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Sierpinski Shapes</dc:title>
  <dc:creator>Lambert, Kendall</dc:creator>
  <cp:lastModifiedBy>Lambert, Kendall</cp:lastModifiedBy>
  <cp:revision>17</cp:revision>
  <dcterms:created xsi:type="dcterms:W3CDTF">2015-11-17T19:44:53Z</dcterms:created>
  <dcterms:modified xsi:type="dcterms:W3CDTF">2015-11-18T20:02:44Z</dcterms:modified>
</cp:coreProperties>
</file>