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57" r:id="rId5"/>
    <p:sldId id="259" r:id="rId6"/>
    <p:sldId id="260" r:id="rId7"/>
    <p:sldId id="262" r:id="rId8"/>
    <p:sldId id="261" r:id="rId9"/>
    <p:sldId id="264" r:id="rId10"/>
    <p:sldId id="265"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4F5F3C-1B8D-48AE-AA9E-C8BD83DA691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CB57-34C0-4D03-8938-7F7A783CB7B1}" type="slidenum">
              <a:rPr lang="en-US" smtClean="0"/>
              <a:t>‹#›</a:t>
            </a:fld>
            <a:endParaRPr lang="en-US"/>
          </a:p>
        </p:txBody>
      </p:sp>
    </p:spTree>
    <p:extLst>
      <p:ext uri="{BB962C8B-B14F-4D97-AF65-F5344CB8AC3E}">
        <p14:creationId xmlns:p14="http://schemas.microsoft.com/office/powerpoint/2010/main" val="540317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F5F3C-1B8D-48AE-AA9E-C8BD83DA691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CB57-34C0-4D03-8938-7F7A783CB7B1}" type="slidenum">
              <a:rPr lang="en-US" smtClean="0"/>
              <a:t>‹#›</a:t>
            </a:fld>
            <a:endParaRPr lang="en-US"/>
          </a:p>
        </p:txBody>
      </p:sp>
    </p:spTree>
    <p:extLst>
      <p:ext uri="{BB962C8B-B14F-4D97-AF65-F5344CB8AC3E}">
        <p14:creationId xmlns:p14="http://schemas.microsoft.com/office/powerpoint/2010/main" val="1631061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F5F3C-1B8D-48AE-AA9E-C8BD83DA691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CB57-34C0-4D03-8938-7F7A783CB7B1}" type="slidenum">
              <a:rPr lang="en-US" smtClean="0"/>
              <a:t>‹#›</a:t>
            </a:fld>
            <a:endParaRPr lang="en-US"/>
          </a:p>
        </p:txBody>
      </p:sp>
    </p:spTree>
    <p:extLst>
      <p:ext uri="{BB962C8B-B14F-4D97-AF65-F5344CB8AC3E}">
        <p14:creationId xmlns:p14="http://schemas.microsoft.com/office/powerpoint/2010/main" val="1972401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F5F3C-1B8D-48AE-AA9E-C8BD83DA691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CB57-34C0-4D03-8938-7F7A783CB7B1}" type="slidenum">
              <a:rPr lang="en-US" smtClean="0"/>
              <a:t>‹#›</a:t>
            </a:fld>
            <a:endParaRPr lang="en-US"/>
          </a:p>
        </p:txBody>
      </p:sp>
    </p:spTree>
    <p:extLst>
      <p:ext uri="{BB962C8B-B14F-4D97-AF65-F5344CB8AC3E}">
        <p14:creationId xmlns:p14="http://schemas.microsoft.com/office/powerpoint/2010/main" val="369833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4F5F3C-1B8D-48AE-AA9E-C8BD83DA691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CB57-34C0-4D03-8938-7F7A783CB7B1}" type="slidenum">
              <a:rPr lang="en-US" smtClean="0"/>
              <a:t>‹#›</a:t>
            </a:fld>
            <a:endParaRPr lang="en-US"/>
          </a:p>
        </p:txBody>
      </p:sp>
    </p:spTree>
    <p:extLst>
      <p:ext uri="{BB962C8B-B14F-4D97-AF65-F5344CB8AC3E}">
        <p14:creationId xmlns:p14="http://schemas.microsoft.com/office/powerpoint/2010/main" val="4170132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4F5F3C-1B8D-48AE-AA9E-C8BD83DA6914}"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3CB57-34C0-4D03-8938-7F7A783CB7B1}" type="slidenum">
              <a:rPr lang="en-US" smtClean="0"/>
              <a:t>‹#›</a:t>
            </a:fld>
            <a:endParaRPr lang="en-US"/>
          </a:p>
        </p:txBody>
      </p:sp>
    </p:spTree>
    <p:extLst>
      <p:ext uri="{BB962C8B-B14F-4D97-AF65-F5344CB8AC3E}">
        <p14:creationId xmlns:p14="http://schemas.microsoft.com/office/powerpoint/2010/main" val="201504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4F5F3C-1B8D-48AE-AA9E-C8BD83DA6914}" type="datetimeFigureOut">
              <a:rPr lang="en-US" smtClean="0"/>
              <a:t>5/23/2016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23CB57-34C0-4D03-8938-7F7A783CB7B1}" type="slidenum">
              <a:rPr lang="en-US" smtClean="0"/>
              <a:t>‹#›</a:t>
            </a:fld>
            <a:endParaRPr lang="en-US"/>
          </a:p>
        </p:txBody>
      </p:sp>
    </p:spTree>
    <p:extLst>
      <p:ext uri="{BB962C8B-B14F-4D97-AF65-F5344CB8AC3E}">
        <p14:creationId xmlns:p14="http://schemas.microsoft.com/office/powerpoint/2010/main" val="2040537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4F5F3C-1B8D-48AE-AA9E-C8BD83DA6914}" type="datetimeFigureOut">
              <a:rPr lang="en-US" smtClean="0"/>
              <a:t>5/23/2016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23CB57-34C0-4D03-8938-7F7A783CB7B1}" type="slidenum">
              <a:rPr lang="en-US" smtClean="0"/>
              <a:t>‹#›</a:t>
            </a:fld>
            <a:endParaRPr lang="en-US"/>
          </a:p>
        </p:txBody>
      </p:sp>
    </p:spTree>
    <p:extLst>
      <p:ext uri="{BB962C8B-B14F-4D97-AF65-F5344CB8AC3E}">
        <p14:creationId xmlns:p14="http://schemas.microsoft.com/office/powerpoint/2010/main" val="55872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F5F3C-1B8D-48AE-AA9E-C8BD83DA6914}" type="datetimeFigureOut">
              <a:rPr lang="en-US" smtClean="0"/>
              <a:t>5/23/2016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23CB57-34C0-4D03-8938-7F7A783CB7B1}" type="slidenum">
              <a:rPr lang="en-US" smtClean="0"/>
              <a:t>‹#›</a:t>
            </a:fld>
            <a:endParaRPr lang="en-US"/>
          </a:p>
        </p:txBody>
      </p:sp>
    </p:spTree>
    <p:extLst>
      <p:ext uri="{BB962C8B-B14F-4D97-AF65-F5344CB8AC3E}">
        <p14:creationId xmlns:p14="http://schemas.microsoft.com/office/powerpoint/2010/main" val="1959963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4F5F3C-1B8D-48AE-AA9E-C8BD83DA6914}"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3CB57-34C0-4D03-8938-7F7A783CB7B1}" type="slidenum">
              <a:rPr lang="en-US" smtClean="0"/>
              <a:t>‹#›</a:t>
            </a:fld>
            <a:endParaRPr lang="en-US"/>
          </a:p>
        </p:txBody>
      </p:sp>
    </p:spTree>
    <p:extLst>
      <p:ext uri="{BB962C8B-B14F-4D97-AF65-F5344CB8AC3E}">
        <p14:creationId xmlns:p14="http://schemas.microsoft.com/office/powerpoint/2010/main" val="1512382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4F5F3C-1B8D-48AE-AA9E-C8BD83DA6914}"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3CB57-34C0-4D03-8938-7F7A783CB7B1}" type="slidenum">
              <a:rPr lang="en-US" smtClean="0"/>
              <a:t>‹#›</a:t>
            </a:fld>
            <a:endParaRPr lang="en-US"/>
          </a:p>
        </p:txBody>
      </p:sp>
    </p:spTree>
    <p:extLst>
      <p:ext uri="{BB962C8B-B14F-4D97-AF65-F5344CB8AC3E}">
        <p14:creationId xmlns:p14="http://schemas.microsoft.com/office/powerpoint/2010/main" val="278255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F5F3C-1B8D-48AE-AA9E-C8BD83DA6914}" type="datetimeFigureOut">
              <a:rPr lang="en-US" smtClean="0"/>
              <a:t>5/23/2016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3CB57-34C0-4D03-8938-7F7A783CB7B1}" type="slidenum">
              <a:rPr lang="en-US" smtClean="0"/>
              <a:t>‹#›</a:t>
            </a:fld>
            <a:endParaRPr lang="en-US"/>
          </a:p>
        </p:txBody>
      </p:sp>
    </p:spTree>
    <p:extLst>
      <p:ext uri="{BB962C8B-B14F-4D97-AF65-F5344CB8AC3E}">
        <p14:creationId xmlns:p14="http://schemas.microsoft.com/office/powerpoint/2010/main" val="4251195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media" Target="NULL"/><Relationship Id="rId1" Type="http://schemas.openxmlformats.org/officeDocument/2006/relationships/audio" Target="NULL" TargetMode="External"/><Relationship Id="rId4" Type="http://schemas.openxmlformats.org/officeDocument/2006/relationships/image" Target="NULL"/></Relationships>
</file>

<file path=ppt/slides/_rels/slide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50000" b="-5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scene3d>
              <a:camera prst="obliqueTopLeft"/>
              <a:lightRig rig="threePt" dir="t"/>
            </a:scene3d>
          </a:bodyPr>
          <a:lstStyle/>
          <a:p>
            <a:r>
              <a:rPr lang="en-US" sz="11500" b="1" dirty="0" smtClean="0">
                <a:ln w="12700">
                  <a:solidFill>
                    <a:srgbClr val="7030A0"/>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rPr>
              <a:t>A5 on Mars</a:t>
            </a:r>
            <a:r>
              <a:rPr lang="en-US" b="1" dirty="0" smtClean="0">
                <a:ln w="22225">
                  <a:solidFill>
                    <a:srgbClr val="7030A0"/>
                  </a:solidFill>
                  <a:prstDash val="solid"/>
                </a:ln>
                <a:solidFill>
                  <a:schemeClr val="accent2">
                    <a:lumMod val="40000"/>
                    <a:lumOff val="60000"/>
                  </a:schemeClr>
                </a:solidFill>
              </a:rPr>
              <a:t/>
            </a:r>
            <a:br>
              <a:rPr lang="en-US" b="1" dirty="0" smtClean="0">
                <a:ln w="22225">
                  <a:solidFill>
                    <a:srgbClr val="7030A0"/>
                  </a:solidFill>
                  <a:prstDash val="solid"/>
                </a:ln>
                <a:solidFill>
                  <a:schemeClr val="accent2">
                    <a:lumMod val="40000"/>
                    <a:lumOff val="60000"/>
                  </a:schemeClr>
                </a:solidFill>
              </a:rPr>
            </a:br>
            <a:endParaRPr lang="en-US" dirty="0">
              <a:ln w="22225">
                <a:solidFill>
                  <a:srgbClr val="7030A0"/>
                </a:solidFill>
                <a:prstDash val="solid"/>
              </a:ln>
            </a:endParaRPr>
          </a:p>
        </p:txBody>
      </p:sp>
      <p:sp>
        <p:nvSpPr>
          <p:cNvPr id="3" name="Subtitle 2"/>
          <p:cNvSpPr>
            <a:spLocks noGrp="1"/>
          </p:cNvSpPr>
          <p:nvPr>
            <p:ph type="subTitle" idx="1"/>
          </p:nvPr>
        </p:nvSpPr>
        <p:spPr/>
        <p:txBody>
          <a:bodyPr/>
          <a:lstStyle/>
          <a:p>
            <a:r>
              <a:rPr lang="en-US" dirty="0" err="1" smtClean="0">
                <a:solidFill>
                  <a:schemeClr val="bg1"/>
                </a:solidFill>
              </a:rPr>
              <a:t>By:Amber</a:t>
            </a:r>
            <a:r>
              <a:rPr lang="en-US" dirty="0" smtClean="0">
                <a:solidFill>
                  <a:schemeClr val="bg1"/>
                </a:solidFill>
              </a:rPr>
              <a:t> Bustard and Logan Void</a:t>
            </a:r>
            <a:endParaRPr lang="en-US" dirty="0">
              <a:solidFill>
                <a:schemeClr val="bg1"/>
              </a:solidFill>
            </a:endParaRPr>
          </a:p>
        </p:txBody>
      </p:sp>
      <p:pic>
        <p:nvPicPr>
          <p:cNvPr id="4" name="John Williams - Star Wars Main Theme (FULL)">
            <a:hlinkClick r:id="" action="ppaction://media"/>
          </p:cNvPr>
          <p:cNvPicPr>
            <a:picLocks noChangeAspect="1"/>
          </p:cNvPicPr>
          <p:nvPr>
            <a:audioFile r:link="rId1"/>
            <p:extLst>
              <p:ext uri="{DAA4B4D4-6D71-4841-9C94-3DE7FCFB9230}">
                <p14:media xmlns:p14="http://schemas.microsoft.com/office/powerpoint/2010/main" r:embed="rId2">
                  <p14:fade in="2500"/>
                </p14:media>
              </p:ext>
            </p:extLst>
          </p:nvPr>
        </p:nvPicPr>
        <p:blipFill>
          <a:blip r:embed="rId4"/>
          <a:stretch>
            <a:fillRect/>
          </a:stretch>
        </p:blipFill>
        <p:spPr>
          <a:xfrm>
            <a:off x="495300" y="5638800"/>
            <a:ext cx="609600" cy="609600"/>
          </a:xfrm>
          <a:prstGeom prst="rect">
            <a:avLst/>
          </a:prstGeom>
        </p:spPr>
      </p:pic>
    </p:spTree>
    <p:extLst>
      <p:ext uri="{BB962C8B-B14F-4D97-AF65-F5344CB8AC3E}">
        <p14:creationId xmlns:p14="http://schemas.microsoft.com/office/powerpoint/2010/main" val="164816205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par>
                          <p:cTn id="7" fill="hold">
                            <p:stCondLst>
                              <p:cond delay="0"/>
                            </p:stCondLst>
                            <p:childTnLst>
                              <p:par>
                                <p:cTn id="8" presetID="26"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80">
                                          <p:stCondLst>
                                            <p:cond delay="0"/>
                                          </p:stCondLst>
                                        </p:cTn>
                                        <p:tgtEl>
                                          <p:spTgt spid="2"/>
                                        </p:tgtEl>
                                      </p:cBhvr>
                                    </p:animEffect>
                                    <p:anim calcmode="lin" valueType="num">
                                      <p:cBhvr>
                                        <p:cTn id="11"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6" dur="26">
                                          <p:stCondLst>
                                            <p:cond delay="650"/>
                                          </p:stCondLst>
                                        </p:cTn>
                                        <p:tgtEl>
                                          <p:spTgt spid="2"/>
                                        </p:tgtEl>
                                      </p:cBhvr>
                                      <p:to x="100000" y="60000"/>
                                    </p:animScale>
                                    <p:animScale>
                                      <p:cBhvr>
                                        <p:cTn id="17" dur="166" decel="50000">
                                          <p:stCondLst>
                                            <p:cond delay="676"/>
                                          </p:stCondLst>
                                        </p:cTn>
                                        <p:tgtEl>
                                          <p:spTgt spid="2"/>
                                        </p:tgtEl>
                                      </p:cBhvr>
                                      <p:to x="100000" y="100000"/>
                                    </p:animScale>
                                    <p:animScale>
                                      <p:cBhvr>
                                        <p:cTn id="18" dur="26">
                                          <p:stCondLst>
                                            <p:cond delay="1312"/>
                                          </p:stCondLst>
                                        </p:cTn>
                                        <p:tgtEl>
                                          <p:spTgt spid="2"/>
                                        </p:tgtEl>
                                      </p:cBhvr>
                                      <p:to x="100000" y="80000"/>
                                    </p:animScale>
                                    <p:animScale>
                                      <p:cBhvr>
                                        <p:cTn id="19" dur="166" decel="50000">
                                          <p:stCondLst>
                                            <p:cond delay="1338"/>
                                          </p:stCondLst>
                                        </p:cTn>
                                        <p:tgtEl>
                                          <p:spTgt spid="2"/>
                                        </p:tgtEl>
                                      </p:cBhvr>
                                      <p:to x="100000" y="100000"/>
                                    </p:animScale>
                                    <p:animScale>
                                      <p:cBhvr>
                                        <p:cTn id="20" dur="26">
                                          <p:stCondLst>
                                            <p:cond delay="1642"/>
                                          </p:stCondLst>
                                        </p:cTn>
                                        <p:tgtEl>
                                          <p:spTgt spid="2"/>
                                        </p:tgtEl>
                                      </p:cBhvr>
                                      <p:to x="100000" y="90000"/>
                                    </p:animScale>
                                    <p:animScale>
                                      <p:cBhvr>
                                        <p:cTn id="21" dur="166" decel="50000">
                                          <p:stCondLst>
                                            <p:cond delay="1668"/>
                                          </p:stCondLst>
                                        </p:cTn>
                                        <p:tgtEl>
                                          <p:spTgt spid="2"/>
                                        </p:tgtEl>
                                      </p:cBhvr>
                                      <p:to x="100000" y="100000"/>
                                    </p:animScale>
                                    <p:animScale>
                                      <p:cBhvr>
                                        <p:cTn id="22" dur="26">
                                          <p:stCondLst>
                                            <p:cond delay="1808"/>
                                          </p:stCondLst>
                                        </p:cTn>
                                        <p:tgtEl>
                                          <p:spTgt spid="2"/>
                                        </p:tgtEl>
                                      </p:cBhvr>
                                      <p:to x="100000" y="95000"/>
                                    </p:animScale>
                                    <p:animScale>
                                      <p:cBhvr>
                                        <p:cTn id="23" dur="166" decel="50000">
                                          <p:stCondLst>
                                            <p:cond delay="1834"/>
                                          </p:stCondLst>
                                        </p:cTn>
                                        <p:tgtEl>
                                          <p:spTgt spid="2"/>
                                        </p:tgtEl>
                                      </p:cBhvr>
                                      <p:to x="100000" y="100000"/>
                                    </p:animScale>
                                  </p:childTnLst>
                                </p:cTn>
                              </p:par>
                            </p:childTnLst>
                          </p:cTn>
                        </p:par>
                        <p:par>
                          <p:cTn id="24" fill="hold">
                            <p:stCondLst>
                              <p:cond delay="2000"/>
                            </p:stCondLst>
                            <p:childTnLst>
                              <p:par>
                                <p:cTn id="25" presetID="14" presetClass="entr" presetSubtype="10" fill="hold" grpId="0"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28" repeatCount="indefinite" fill="hold" display="0">
                  <p:stCondLst>
                    <p:cond delay="indefinite"/>
                  </p:stCondLst>
                  <p:endCondLst>
                    <p:cond evt="onStopAudio" delay="0">
                      <p:tgtEl>
                        <p:sldTgt/>
                      </p:tgtEl>
                    </p:cond>
                  </p:endCondLst>
                </p:cTn>
                <p:tgtEl>
                  <p:spTgt spid="4"/>
                </p:tgtEl>
              </p:cMediaNode>
            </p:audio>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6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7325" y="-203259"/>
            <a:ext cx="10515600" cy="1325563"/>
          </a:xfrm>
        </p:spPr>
        <p:txBody>
          <a:bodyPr/>
          <a:lstStyle/>
          <a:p>
            <a:pPr algn="ctr"/>
            <a:r>
              <a:rPr lang="en-US" dirty="0" smtClean="0"/>
              <a:t>When Times get a little Rocky…</a:t>
            </a:r>
            <a:endParaRPr lang="en-US" dirty="0"/>
          </a:p>
        </p:txBody>
      </p:sp>
      <p:sp>
        <p:nvSpPr>
          <p:cNvPr id="7" name="Rectangle 6"/>
          <p:cNvSpPr/>
          <p:nvPr/>
        </p:nvSpPr>
        <p:spPr>
          <a:xfrm>
            <a:off x="6907896" y="5263079"/>
            <a:ext cx="1361088" cy="1200329"/>
          </a:xfrm>
          <a:prstGeom prst="rect">
            <a:avLst/>
          </a:prstGeom>
        </p:spPr>
        <p:txBody>
          <a:bodyPr wrap="square">
            <a:spAutoFit/>
          </a:bodyPr>
          <a:lstStyle/>
          <a:p>
            <a:r>
              <a:rPr lang="en-US" dirty="0"/>
              <a:t>Tells the C </a:t>
            </a:r>
            <a:r>
              <a:rPr lang="en-US" dirty="0" smtClean="0"/>
              <a:t>motor to stop the wheel.</a:t>
            </a:r>
            <a:endParaRPr lang="en-US" dirty="0"/>
          </a:p>
        </p:txBody>
      </p:sp>
      <p:sp>
        <p:nvSpPr>
          <p:cNvPr id="8" name="Rectangle 7"/>
          <p:cNvSpPr/>
          <p:nvPr/>
        </p:nvSpPr>
        <p:spPr>
          <a:xfrm>
            <a:off x="8268984" y="5204229"/>
            <a:ext cx="1361088" cy="1200329"/>
          </a:xfrm>
          <a:prstGeom prst="rect">
            <a:avLst/>
          </a:prstGeom>
        </p:spPr>
        <p:txBody>
          <a:bodyPr wrap="square">
            <a:spAutoFit/>
          </a:bodyPr>
          <a:lstStyle/>
          <a:p>
            <a:r>
              <a:rPr lang="en-US" dirty="0"/>
              <a:t>Tells the B</a:t>
            </a:r>
            <a:r>
              <a:rPr lang="en-US" dirty="0" smtClean="0"/>
              <a:t> motor to stop the wheel.</a:t>
            </a:r>
            <a:endParaRPr lang="en-US" dirty="0"/>
          </a:p>
        </p:txBody>
      </p:sp>
      <p:sp>
        <p:nvSpPr>
          <p:cNvPr id="9" name="TextBox 8"/>
          <p:cNvSpPr txBox="1"/>
          <p:nvPr/>
        </p:nvSpPr>
        <p:spPr>
          <a:xfrm>
            <a:off x="1791969" y="4740054"/>
            <a:ext cx="1348090" cy="1754326"/>
          </a:xfrm>
          <a:prstGeom prst="rect">
            <a:avLst/>
          </a:prstGeom>
          <a:noFill/>
        </p:spPr>
        <p:txBody>
          <a:bodyPr wrap="square" rtlCol="0">
            <a:spAutoFit/>
          </a:bodyPr>
          <a:lstStyle/>
          <a:p>
            <a:r>
              <a:rPr lang="en-US" dirty="0" smtClean="0"/>
              <a:t>Tells the C motor to turn the wheel backwards at 75%</a:t>
            </a:r>
            <a:endParaRPr lang="en-US" dirty="0"/>
          </a:p>
        </p:txBody>
      </p:sp>
      <p:sp>
        <p:nvSpPr>
          <p:cNvPr id="10" name="TextBox 9"/>
          <p:cNvSpPr txBox="1"/>
          <p:nvPr/>
        </p:nvSpPr>
        <p:spPr>
          <a:xfrm>
            <a:off x="3052801" y="4740054"/>
            <a:ext cx="1348090" cy="1754326"/>
          </a:xfrm>
          <a:prstGeom prst="rect">
            <a:avLst/>
          </a:prstGeom>
          <a:noFill/>
        </p:spPr>
        <p:txBody>
          <a:bodyPr wrap="square" rtlCol="0">
            <a:spAutoFit/>
          </a:bodyPr>
          <a:lstStyle/>
          <a:p>
            <a:r>
              <a:rPr lang="en-US" dirty="0" smtClean="0"/>
              <a:t>Tells the B motor to turn the wheel backwards at 75%</a:t>
            </a:r>
            <a:endParaRPr lang="en-US" dirty="0"/>
          </a:p>
        </p:txBody>
      </p:sp>
      <p:sp>
        <p:nvSpPr>
          <p:cNvPr id="11" name="Rectangle 10"/>
          <p:cNvSpPr/>
          <p:nvPr/>
        </p:nvSpPr>
        <p:spPr>
          <a:xfrm>
            <a:off x="4400891" y="4740054"/>
            <a:ext cx="1158915" cy="1754326"/>
          </a:xfrm>
          <a:prstGeom prst="rect">
            <a:avLst/>
          </a:prstGeom>
        </p:spPr>
        <p:txBody>
          <a:bodyPr wrap="square">
            <a:spAutoFit/>
          </a:bodyPr>
          <a:lstStyle/>
          <a:p>
            <a:r>
              <a:rPr lang="en-US" dirty="0"/>
              <a:t>Tells the </a:t>
            </a:r>
            <a:r>
              <a:rPr lang="en-US" dirty="0" smtClean="0"/>
              <a:t>C </a:t>
            </a:r>
            <a:r>
              <a:rPr lang="en-US" dirty="0"/>
              <a:t>motor to turn the wheel </a:t>
            </a:r>
            <a:r>
              <a:rPr lang="en-US" dirty="0" smtClean="0"/>
              <a:t>for 3000 degrees</a:t>
            </a:r>
          </a:p>
        </p:txBody>
      </p:sp>
      <p:sp>
        <p:nvSpPr>
          <p:cNvPr id="12" name="Rectangle 11"/>
          <p:cNvSpPr/>
          <p:nvPr/>
        </p:nvSpPr>
        <p:spPr>
          <a:xfrm>
            <a:off x="5661723" y="4740054"/>
            <a:ext cx="1212141" cy="1754326"/>
          </a:xfrm>
          <a:prstGeom prst="rect">
            <a:avLst/>
          </a:prstGeom>
        </p:spPr>
        <p:txBody>
          <a:bodyPr wrap="square">
            <a:spAutoFit/>
          </a:bodyPr>
          <a:lstStyle/>
          <a:p>
            <a:r>
              <a:rPr lang="en-US" dirty="0"/>
              <a:t>Tells the </a:t>
            </a:r>
            <a:r>
              <a:rPr lang="en-US" dirty="0" smtClean="0"/>
              <a:t>B motor </a:t>
            </a:r>
            <a:r>
              <a:rPr lang="en-US" dirty="0"/>
              <a:t>to turn the wheel </a:t>
            </a:r>
            <a:r>
              <a:rPr lang="en-US" dirty="0" smtClean="0"/>
              <a:t>for 3000 degrees</a:t>
            </a:r>
          </a:p>
        </p:txBody>
      </p:sp>
      <p:sp>
        <p:nvSpPr>
          <p:cNvPr id="13" name="Rectangle 12"/>
          <p:cNvSpPr/>
          <p:nvPr/>
        </p:nvSpPr>
        <p:spPr>
          <a:xfrm>
            <a:off x="933450" y="696430"/>
            <a:ext cx="11563350" cy="1785104"/>
          </a:xfrm>
          <a:prstGeom prst="rect">
            <a:avLst/>
          </a:prstGeom>
        </p:spPr>
        <p:txBody>
          <a:bodyPr wrap="square">
            <a:spAutoFit/>
          </a:bodyPr>
          <a:lstStyle/>
          <a:p>
            <a:r>
              <a:rPr lang="en-US" sz="2200" dirty="0" smtClean="0">
                <a:solidFill>
                  <a:srgbClr val="FF0000"/>
                </a:solidFill>
              </a:rPr>
              <a:t>The plan to  </a:t>
            </a:r>
            <a:r>
              <a:rPr lang="en-US" sz="2200" dirty="0">
                <a:solidFill>
                  <a:srgbClr val="FF0000"/>
                </a:solidFill>
              </a:rPr>
              <a:t>transverse the </a:t>
            </a:r>
            <a:r>
              <a:rPr lang="en-US" sz="2200" dirty="0" smtClean="0">
                <a:solidFill>
                  <a:srgbClr val="FF0000"/>
                </a:solidFill>
              </a:rPr>
              <a:t>rough </a:t>
            </a:r>
            <a:r>
              <a:rPr lang="en-US" sz="2200" dirty="0">
                <a:solidFill>
                  <a:srgbClr val="FF0000"/>
                </a:solidFill>
              </a:rPr>
              <a:t>terrain, the robot will be programmed to go backwards at 75%. Going backwards is better for the robot than forwards because it eliminates the problem of the front wheel getting caught on any rocks, since the back wheels will be the first to o over the rocks. 75% is the best to have the robot go at because it generates enough speed and power for the robot to get over the rocks without getting stuck. </a:t>
            </a:r>
          </a:p>
        </p:txBody>
      </p:sp>
      <p:cxnSp>
        <p:nvCxnSpPr>
          <p:cNvPr id="14" name="Straight Arrow Connector 13"/>
          <p:cNvCxnSpPr/>
          <p:nvPr/>
        </p:nvCxnSpPr>
        <p:spPr>
          <a:xfrm>
            <a:off x="2466014" y="3860292"/>
            <a:ext cx="0" cy="9144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3710355" y="3860293"/>
            <a:ext cx="0" cy="8229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5021007" y="3670382"/>
            <a:ext cx="0" cy="5486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a:off x="6267793" y="3787815"/>
            <a:ext cx="0" cy="8229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7588440" y="3787815"/>
            <a:ext cx="0" cy="12801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8765559" y="3787815"/>
            <a:ext cx="0" cy="12801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94316250"/>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6"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80">
                                          <p:stCondLst>
                                            <p:cond delay="0"/>
                                          </p:stCondLst>
                                        </p:cTn>
                                        <p:tgtEl>
                                          <p:spTgt spid="9"/>
                                        </p:tgtEl>
                                      </p:cBhvr>
                                    </p:animEffect>
                                    <p:anim calcmode="lin" valueType="num">
                                      <p:cBhvr>
                                        <p:cTn id="17"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2" dur="26">
                                          <p:stCondLst>
                                            <p:cond delay="650"/>
                                          </p:stCondLst>
                                        </p:cTn>
                                        <p:tgtEl>
                                          <p:spTgt spid="9"/>
                                        </p:tgtEl>
                                      </p:cBhvr>
                                      <p:to x="100000" y="60000"/>
                                    </p:animScale>
                                    <p:animScale>
                                      <p:cBhvr>
                                        <p:cTn id="23" dur="166" decel="50000">
                                          <p:stCondLst>
                                            <p:cond delay="676"/>
                                          </p:stCondLst>
                                        </p:cTn>
                                        <p:tgtEl>
                                          <p:spTgt spid="9"/>
                                        </p:tgtEl>
                                      </p:cBhvr>
                                      <p:to x="100000" y="100000"/>
                                    </p:animScale>
                                    <p:animScale>
                                      <p:cBhvr>
                                        <p:cTn id="24" dur="26">
                                          <p:stCondLst>
                                            <p:cond delay="1312"/>
                                          </p:stCondLst>
                                        </p:cTn>
                                        <p:tgtEl>
                                          <p:spTgt spid="9"/>
                                        </p:tgtEl>
                                      </p:cBhvr>
                                      <p:to x="100000" y="80000"/>
                                    </p:animScale>
                                    <p:animScale>
                                      <p:cBhvr>
                                        <p:cTn id="25" dur="166" decel="50000">
                                          <p:stCondLst>
                                            <p:cond delay="1338"/>
                                          </p:stCondLst>
                                        </p:cTn>
                                        <p:tgtEl>
                                          <p:spTgt spid="9"/>
                                        </p:tgtEl>
                                      </p:cBhvr>
                                      <p:to x="100000" y="100000"/>
                                    </p:animScale>
                                    <p:animScale>
                                      <p:cBhvr>
                                        <p:cTn id="26" dur="26">
                                          <p:stCondLst>
                                            <p:cond delay="1642"/>
                                          </p:stCondLst>
                                        </p:cTn>
                                        <p:tgtEl>
                                          <p:spTgt spid="9"/>
                                        </p:tgtEl>
                                      </p:cBhvr>
                                      <p:to x="100000" y="90000"/>
                                    </p:animScale>
                                    <p:animScale>
                                      <p:cBhvr>
                                        <p:cTn id="27" dur="166" decel="50000">
                                          <p:stCondLst>
                                            <p:cond delay="1668"/>
                                          </p:stCondLst>
                                        </p:cTn>
                                        <p:tgtEl>
                                          <p:spTgt spid="9"/>
                                        </p:tgtEl>
                                      </p:cBhvr>
                                      <p:to x="100000" y="100000"/>
                                    </p:animScale>
                                    <p:animScale>
                                      <p:cBhvr>
                                        <p:cTn id="28" dur="26">
                                          <p:stCondLst>
                                            <p:cond delay="1808"/>
                                          </p:stCondLst>
                                        </p:cTn>
                                        <p:tgtEl>
                                          <p:spTgt spid="9"/>
                                        </p:tgtEl>
                                      </p:cBhvr>
                                      <p:to x="100000" y="95000"/>
                                    </p:animScale>
                                    <p:animScale>
                                      <p:cBhvr>
                                        <p:cTn id="29" dur="166" decel="50000">
                                          <p:stCondLst>
                                            <p:cond delay="1834"/>
                                          </p:stCondLst>
                                        </p:cTn>
                                        <p:tgtEl>
                                          <p:spTgt spid="9"/>
                                        </p:tgtEl>
                                      </p:cBhvr>
                                      <p:to x="100000" y="100000"/>
                                    </p:animScale>
                                  </p:childTnLst>
                                </p:cTn>
                              </p:par>
                            </p:childTnLst>
                          </p:cTn>
                        </p:par>
                        <p:par>
                          <p:cTn id="30" fill="hold">
                            <p:stCondLst>
                              <p:cond delay="4500"/>
                            </p:stCondLst>
                            <p:childTnLst>
                              <p:par>
                                <p:cTn id="31" presetID="10" presetClass="entr" presetSubtype="0"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par>
                          <p:cTn id="34" fill="hold">
                            <p:stCondLst>
                              <p:cond delay="5000"/>
                            </p:stCondLst>
                            <p:childTnLst>
                              <p:par>
                                <p:cTn id="35" presetID="26"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80">
                                          <p:stCondLst>
                                            <p:cond delay="0"/>
                                          </p:stCondLst>
                                        </p:cTn>
                                        <p:tgtEl>
                                          <p:spTgt spid="10"/>
                                        </p:tgtEl>
                                      </p:cBhvr>
                                    </p:animEffect>
                                    <p:anim calcmode="lin" valueType="num">
                                      <p:cBhvr>
                                        <p:cTn id="3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3" dur="26">
                                          <p:stCondLst>
                                            <p:cond delay="650"/>
                                          </p:stCondLst>
                                        </p:cTn>
                                        <p:tgtEl>
                                          <p:spTgt spid="10"/>
                                        </p:tgtEl>
                                      </p:cBhvr>
                                      <p:to x="100000" y="60000"/>
                                    </p:animScale>
                                    <p:animScale>
                                      <p:cBhvr>
                                        <p:cTn id="44" dur="166" decel="50000">
                                          <p:stCondLst>
                                            <p:cond delay="676"/>
                                          </p:stCondLst>
                                        </p:cTn>
                                        <p:tgtEl>
                                          <p:spTgt spid="10"/>
                                        </p:tgtEl>
                                      </p:cBhvr>
                                      <p:to x="100000" y="100000"/>
                                    </p:animScale>
                                    <p:animScale>
                                      <p:cBhvr>
                                        <p:cTn id="45" dur="26">
                                          <p:stCondLst>
                                            <p:cond delay="1312"/>
                                          </p:stCondLst>
                                        </p:cTn>
                                        <p:tgtEl>
                                          <p:spTgt spid="10"/>
                                        </p:tgtEl>
                                      </p:cBhvr>
                                      <p:to x="100000" y="80000"/>
                                    </p:animScale>
                                    <p:animScale>
                                      <p:cBhvr>
                                        <p:cTn id="46" dur="166" decel="50000">
                                          <p:stCondLst>
                                            <p:cond delay="1338"/>
                                          </p:stCondLst>
                                        </p:cTn>
                                        <p:tgtEl>
                                          <p:spTgt spid="10"/>
                                        </p:tgtEl>
                                      </p:cBhvr>
                                      <p:to x="100000" y="100000"/>
                                    </p:animScale>
                                    <p:animScale>
                                      <p:cBhvr>
                                        <p:cTn id="47" dur="26">
                                          <p:stCondLst>
                                            <p:cond delay="1642"/>
                                          </p:stCondLst>
                                        </p:cTn>
                                        <p:tgtEl>
                                          <p:spTgt spid="10"/>
                                        </p:tgtEl>
                                      </p:cBhvr>
                                      <p:to x="100000" y="90000"/>
                                    </p:animScale>
                                    <p:animScale>
                                      <p:cBhvr>
                                        <p:cTn id="48" dur="166" decel="50000">
                                          <p:stCondLst>
                                            <p:cond delay="1668"/>
                                          </p:stCondLst>
                                        </p:cTn>
                                        <p:tgtEl>
                                          <p:spTgt spid="10"/>
                                        </p:tgtEl>
                                      </p:cBhvr>
                                      <p:to x="100000" y="100000"/>
                                    </p:animScale>
                                    <p:animScale>
                                      <p:cBhvr>
                                        <p:cTn id="49" dur="26">
                                          <p:stCondLst>
                                            <p:cond delay="1808"/>
                                          </p:stCondLst>
                                        </p:cTn>
                                        <p:tgtEl>
                                          <p:spTgt spid="10"/>
                                        </p:tgtEl>
                                      </p:cBhvr>
                                      <p:to x="100000" y="95000"/>
                                    </p:animScale>
                                    <p:animScale>
                                      <p:cBhvr>
                                        <p:cTn id="50" dur="166" decel="50000">
                                          <p:stCondLst>
                                            <p:cond delay="1834"/>
                                          </p:stCondLst>
                                        </p:cTn>
                                        <p:tgtEl>
                                          <p:spTgt spid="10"/>
                                        </p:tgtEl>
                                      </p:cBhvr>
                                      <p:to x="100000" y="100000"/>
                                    </p:animScale>
                                  </p:childTnLst>
                                </p:cTn>
                              </p:par>
                            </p:childTnLst>
                          </p:cTn>
                        </p:par>
                        <p:par>
                          <p:cTn id="51" fill="hold">
                            <p:stCondLst>
                              <p:cond delay="7000"/>
                            </p:stCondLst>
                            <p:childTnLst>
                              <p:par>
                                <p:cTn id="52" presetID="10" presetClass="entr" presetSubtype="0" fill="hold" nodeType="after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childTnLst>
                          </p:cTn>
                        </p:par>
                        <p:par>
                          <p:cTn id="55" fill="hold">
                            <p:stCondLst>
                              <p:cond delay="7500"/>
                            </p:stCondLst>
                            <p:childTnLst>
                              <p:par>
                                <p:cTn id="56" presetID="10" presetClass="entr" presetSubtype="0"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500"/>
                                        <p:tgtEl>
                                          <p:spTgt spid="16"/>
                                        </p:tgtEl>
                                      </p:cBhvr>
                                    </p:animEffect>
                                  </p:childTnLst>
                                </p:cTn>
                              </p:par>
                            </p:childTnLst>
                          </p:cTn>
                        </p:par>
                        <p:par>
                          <p:cTn id="59" fill="hold">
                            <p:stCondLst>
                              <p:cond delay="8000"/>
                            </p:stCondLst>
                            <p:childTnLst>
                              <p:par>
                                <p:cTn id="60" presetID="26" presetClass="entr" presetSubtype="0" fill="hold" grpId="0" nodeType="after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wipe(down)">
                                      <p:cBhvr>
                                        <p:cTn id="62" dur="580">
                                          <p:stCondLst>
                                            <p:cond delay="0"/>
                                          </p:stCondLst>
                                        </p:cTn>
                                        <p:tgtEl>
                                          <p:spTgt spid="11"/>
                                        </p:tgtEl>
                                      </p:cBhvr>
                                    </p:animEffect>
                                    <p:anim calcmode="lin" valueType="num">
                                      <p:cBhvr>
                                        <p:cTn id="63"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68" dur="26">
                                          <p:stCondLst>
                                            <p:cond delay="650"/>
                                          </p:stCondLst>
                                        </p:cTn>
                                        <p:tgtEl>
                                          <p:spTgt spid="11"/>
                                        </p:tgtEl>
                                      </p:cBhvr>
                                      <p:to x="100000" y="60000"/>
                                    </p:animScale>
                                    <p:animScale>
                                      <p:cBhvr>
                                        <p:cTn id="69" dur="166" decel="50000">
                                          <p:stCondLst>
                                            <p:cond delay="676"/>
                                          </p:stCondLst>
                                        </p:cTn>
                                        <p:tgtEl>
                                          <p:spTgt spid="11"/>
                                        </p:tgtEl>
                                      </p:cBhvr>
                                      <p:to x="100000" y="100000"/>
                                    </p:animScale>
                                    <p:animScale>
                                      <p:cBhvr>
                                        <p:cTn id="70" dur="26">
                                          <p:stCondLst>
                                            <p:cond delay="1312"/>
                                          </p:stCondLst>
                                        </p:cTn>
                                        <p:tgtEl>
                                          <p:spTgt spid="11"/>
                                        </p:tgtEl>
                                      </p:cBhvr>
                                      <p:to x="100000" y="80000"/>
                                    </p:animScale>
                                    <p:animScale>
                                      <p:cBhvr>
                                        <p:cTn id="71" dur="166" decel="50000">
                                          <p:stCondLst>
                                            <p:cond delay="1338"/>
                                          </p:stCondLst>
                                        </p:cTn>
                                        <p:tgtEl>
                                          <p:spTgt spid="11"/>
                                        </p:tgtEl>
                                      </p:cBhvr>
                                      <p:to x="100000" y="100000"/>
                                    </p:animScale>
                                    <p:animScale>
                                      <p:cBhvr>
                                        <p:cTn id="72" dur="26">
                                          <p:stCondLst>
                                            <p:cond delay="1642"/>
                                          </p:stCondLst>
                                        </p:cTn>
                                        <p:tgtEl>
                                          <p:spTgt spid="11"/>
                                        </p:tgtEl>
                                      </p:cBhvr>
                                      <p:to x="100000" y="90000"/>
                                    </p:animScale>
                                    <p:animScale>
                                      <p:cBhvr>
                                        <p:cTn id="73" dur="166" decel="50000">
                                          <p:stCondLst>
                                            <p:cond delay="1668"/>
                                          </p:stCondLst>
                                        </p:cTn>
                                        <p:tgtEl>
                                          <p:spTgt spid="11"/>
                                        </p:tgtEl>
                                      </p:cBhvr>
                                      <p:to x="100000" y="100000"/>
                                    </p:animScale>
                                    <p:animScale>
                                      <p:cBhvr>
                                        <p:cTn id="74" dur="26">
                                          <p:stCondLst>
                                            <p:cond delay="1808"/>
                                          </p:stCondLst>
                                        </p:cTn>
                                        <p:tgtEl>
                                          <p:spTgt spid="11"/>
                                        </p:tgtEl>
                                      </p:cBhvr>
                                      <p:to x="100000" y="95000"/>
                                    </p:animScale>
                                    <p:animScale>
                                      <p:cBhvr>
                                        <p:cTn id="75" dur="166" decel="50000">
                                          <p:stCondLst>
                                            <p:cond delay="1834"/>
                                          </p:stCondLst>
                                        </p:cTn>
                                        <p:tgtEl>
                                          <p:spTgt spid="11"/>
                                        </p:tgtEl>
                                      </p:cBhvr>
                                      <p:to x="100000" y="100000"/>
                                    </p:animScale>
                                  </p:childTnLst>
                                </p:cTn>
                              </p:par>
                            </p:childTnLst>
                          </p:cTn>
                        </p:par>
                        <p:par>
                          <p:cTn id="76" fill="hold">
                            <p:stCondLst>
                              <p:cond delay="10000"/>
                            </p:stCondLst>
                            <p:childTnLst>
                              <p:par>
                                <p:cTn id="77" presetID="10" presetClass="entr" presetSubtype="0" fill="hold"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500"/>
                                        <p:tgtEl>
                                          <p:spTgt spid="17"/>
                                        </p:tgtEl>
                                      </p:cBhvr>
                                    </p:animEffect>
                                  </p:childTnLst>
                                </p:cTn>
                              </p:par>
                            </p:childTnLst>
                          </p:cTn>
                        </p:par>
                        <p:par>
                          <p:cTn id="80" fill="hold">
                            <p:stCondLst>
                              <p:cond delay="10500"/>
                            </p:stCondLst>
                            <p:childTnLst>
                              <p:par>
                                <p:cTn id="81" presetID="26" presetClass="entr" presetSubtype="0" fill="hold" grpId="0" nodeType="after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wipe(down)">
                                      <p:cBhvr>
                                        <p:cTn id="83" dur="580">
                                          <p:stCondLst>
                                            <p:cond delay="0"/>
                                          </p:stCondLst>
                                        </p:cTn>
                                        <p:tgtEl>
                                          <p:spTgt spid="12"/>
                                        </p:tgtEl>
                                      </p:cBhvr>
                                    </p:animEffect>
                                    <p:anim calcmode="lin" valueType="num">
                                      <p:cBhvr>
                                        <p:cTn id="8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89" dur="26">
                                          <p:stCondLst>
                                            <p:cond delay="650"/>
                                          </p:stCondLst>
                                        </p:cTn>
                                        <p:tgtEl>
                                          <p:spTgt spid="12"/>
                                        </p:tgtEl>
                                      </p:cBhvr>
                                      <p:to x="100000" y="60000"/>
                                    </p:animScale>
                                    <p:animScale>
                                      <p:cBhvr>
                                        <p:cTn id="90" dur="166" decel="50000">
                                          <p:stCondLst>
                                            <p:cond delay="676"/>
                                          </p:stCondLst>
                                        </p:cTn>
                                        <p:tgtEl>
                                          <p:spTgt spid="12"/>
                                        </p:tgtEl>
                                      </p:cBhvr>
                                      <p:to x="100000" y="100000"/>
                                    </p:animScale>
                                    <p:animScale>
                                      <p:cBhvr>
                                        <p:cTn id="91" dur="26">
                                          <p:stCondLst>
                                            <p:cond delay="1312"/>
                                          </p:stCondLst>
                                        </p:cTn>
                                        <p:tgtEl>
                                          <p:spTgt spid="12"/>
                                        </p:tgtEl>
                                      </p:cBhvr>
                                      <p:to x="100000" y="80000"/>
                                    </p:animScale>
                                    <p:animScale>
                                      <p:cBhvr>
                                        <p:cTn id="92" dur="166" decel="50000">
                                          <p:stCondLst>
                                            <p:cond delay="1338"/>
                                          </p:stCondLst>
                                        </p:cTn>
                                        <p:tgtEl>
                                          <p:spTgt spid="12"/>
                                        </p:tgtEl>
                                      </p:cBhvr>
                                      <p:to x="100000" y="100000"/>
                                    </p:animScale>
                                    <p:animScale>
                                      <p:cBhvr>
                                        <p:cTn id="93" dur="26">
                                          <p:stCondLst>
                                            <p:cond delay="1642"/>
                                          </p:stCondLst>
                                        </p:cTn>
                                        <p:tgtEl>
                                          <p:spTgt spid="12"/>
                                        </p:tgtEl>
                                      </p:cBhvr>
                                      <p:to x="100000" y="90000"/>
                                    </p:animScale>
                                    <p:animScale>
                                      <p:cBhvr>
                                        <p:cTn id="94" dur="166" decel="50000">
                                          <p:stCondLst>
                                            <p:cond delay="1668"/>
                                          </p:stCondLst>
                                        </p:cTn>
                                        <p:tgtEl>
                                          <p:spTgt spid="12"/>
                                        </p:tgtEl>
                                      </p:cBhvr>
                                      <p:to x="100000" y="100000"/>
                                    </p:animScale>
                                    <p:animScale>
                                      <p:cBhvr>
                                        <p:cTn id="95" dur="26">
                                          <p:stCondLst>
                                            <p:cond delay="1808"/>
                                          </p:stCondLst>
                                        </p:cTn>
                                        <p:tgtEl>
                                          <p:spTgt spid="12"/>
                                        </p:tgtEl>
                                      </p:cBhvr>
                                      <p:to x="100000" y="95000"/>
                                    </p:animScale>
                                    <p:animScale>
                                      <p:cBhvr>
                                        <p:cTn id="96" dur="166" decel="50000">
                                          <p:stCondLst>
                                            <p:cond delay="1834"/>
                                          </p:stCondLst>
                                        </p:cTn>
                                        <p:tgtEl>
                                          <p:spTgt spid="12"/>
                                        </p:tgtEl>
                                      </p:cBhvr>
                                      <p:to x="100000" y="100000"/>
                                    </p:animScale>
                                  </p:childTnLst>
                                </p:cTn>
                              </p:par>
                              <p:par>
                                <p:cTn id="97" presetID="10" presetClass="entr" presetSubtype="0" fill="hold" nodeType="withEffect">
                                  <p:stCondLst>
                                    <p:cond delay="0"/>
                                  </p:stCondLst>
                                  <p:childTnLst>
                                    <p:set>
                                      <p:cBhvr>
                                        <p:cTn id="98" dur="1" fill="hold">
                                          <p:stCondLst>
                                            <p:cond delay="0"/>
                                          </p:stCondLst>
                                        </p:cTn>
                                        <p:tgtEl>
                                          <p:spTgt spid="18"/>
                                        </p:tgtEl>
                                        <p:attrNameLst>
                                          <p:attrName>style.visibility</p:attrName>
                                        </p:attrNameLst>
                                      </p:cBhvr>
                                      <p:to>
                                        <p:strVal val="visible"/>
                                      </p:to>
                                    </p:set>
                                    <p:animEffect transition="in" filter="fade">
                                      <p:cBhvr>
                                        <p:cTn id="99" dur="500"/>
                                        <p:tgtEl>
                                          <p:spTgt spid="18"/>
                                        </p:tgtEl>
                                      </p:cBhvr>
                                    </p:animEffect>
                                  </p:childTnLst>
                                </p:cTn>
                              </p:par>
                            </p:childTnLst>
                          </p:cTn>
                        </p:par>
                        <p:par>
                          <p:cTn id="100" fill="hold">
                            <p:stCondLst>
                              <p:cond delay="12500"/>
                            </p:stCondLst>
                            <p:childTnLst>
                              <p:par>
                                <p:cTn id="101" presetID="26" presetClass="entr" presetSubtype="0" fill="hold" grpId="0" nodeType="afterEffect">
                                  <p:stCondLst>
                                    <p:cond delay="0"/>
                                  </p:stCondLst>
                                  <p:childTnLst>
                                    <p:set>
                                      <p:cBhvr>
                                        <p:cTn id="102" dur="1" fill="hold">
                                          <p:stCondLst>
                                            <p:cond delay="0"/>
                                          </p:stCondLst>
                                        </p:cTn>
                                        <p:tgtEl>
                                          <p:spTgt spid="7"/>
                                        </p:tgtEl>
                                        <p:attrNameLst>
                                          <p:attrName>style.visibility</p:attrName>
                                        </p:attrNameLst>
                                      </p:cBhvr>
                                      <p:to>
                                        <p:strVal val="visible"/>
                                      </p:to>
                                    </p:set>
                                    <p:animEffect transition="in" filter="wipe(down)">
                                      <p:cBhvr>
                                        <p:cTn id="103" dur="580">
                                          <p:stCondLst>
                                            <p:cond delay="0"/>
                                          </p:stCondLst>
                                        </p:cTn>
                                        <p:tgtEl>
                                          <p:spTgt spid="7"/>
                                        </p:tgtEl>
                                      </p:cBhvr>
                                    </p:animEffect>
                                    <p:anim calcmode="lin" valueType="num">
                                      <p:cBhvr>
                                        <p:cTn id="10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09" dur="26">
                                          <p:stCondLst>
                                            <p:cond delay="650"/>
                                          </p:stCondLst>
                                        </p:cTn>
                                        <p:tgtEl>
                                          <p:spTgt spid="7"/>
                                        </p:tgtEl>
                                      </p:cBhvr>
                                      <p:to x="100000" y="60000"/>
                                    </p:animScale>
                                    <p:animScale>
                                      <p:cBhvr>
                                        <p:cTn id="110" dur="166" decel="50000">
                                          <p:stCondLst>
                                            <p:cond delay="676"/>
                                          </p:stCondLst>
                                        </p:cTn>
                                        <p:tgtEl>
                                          <p:spTgt spid="7"/>
                                        </p:tgtEl>
                                      </p:cBhvr>
                                      <p:to x="100000" y="100000"/>
                                    </p:animScale>
                                    <p:animScale>
                                      <p:cBhvr>
                                        <p:cTn id="111" dur="26">
                                          <p:stCondLst>
                                            <p:cond delay="1312"/>
                                          </p:stCondLst>
                                        </p:cTn>
                                        <p:tgtEl>
                                          <p:spTgt spid="7"/>
                                        </p:tgtEl>
                                      </p:cBhvr>
                                      <p:to x="100000" y="80000"/>
                                    </p:animScale>
                                    <p:animScale>
                                      <p:cBhvr>
                                        <p:cTn id="112" dur="166" decel="50000">
                                          <p:stCondLst>
                                            <p:cond delay="1338"/>
                                          </p:stCondLst>
                                        </p:cTn>
                                        <p:tgtEl>
                                          <p:spTgt spid="7"/>
                                        </p:tgtEl>
                                      </p:cBhvr>
                                      <p:to x="100000" y="100000"/>
                                    </p:animScale>
                                    <p:animScale>
                                      <p:cBhvr>
                                        <p:cTn id="113" dur="26">
                                          <p:stCondLst>
                                            <p:cond delay="1642"/>
                                          </p:stCondLst>
                                        </p:cTn>
                                        <p:tgtEl>
                                          <p:spTgt spid="7"/>
                                        </p:tgtEl>
                                      </p:cBhvr>
                                      <p:to x="100000" y="90000"/>
                                    </p:animScale>
                                    <p:animScale>
                                      <p:cBhvr>
                                        <p:cTn id="114" dur="166" decel="50000">
                                          <p:stCondLst>
                                            <p:cond delay="1668"/>
                                          </p:stCondLst>
                                        </p:cTn>
                                        <p:tgtEl>
                                          <p:spTgt spid="7"/>
                                        </p:tgtEl>
                                      </p:cBhvr>
                                      <p:to x="100000" y="100000"/>
                                    </p:animScale>
                                    <p:animScale>
                                      <p:cBhvr>
                                        <p:cTn id="115" dur="26">
                                          <p:stCondLst>
                                            <p:cond delay="1808"/>
                                          </p:stCondLst>
                                        </p:cTn>
                                        <p:tgtEl>
                                          <p:spTgt spid="7"/>
                                        </p:tgtEl>
                                      </p:cBhvr>
                                      <p:to x="100000" y="95000"/>
                                    </p:animScale>
                                    <p:animScale>
                                      <p:cBhvr>
                                        <p:cTn id="116" dur="166" decel="50000">
                                          <p:stCondLst>
                                            <p:cond delay="1834"/>
                                          </p:stCondLst>
                                        </p:cTn>
                                        <p:tgtEl>
                                          <p:spTgt spid="7"/>
                                        </p:tgtEl>
                                      </p:cBhvr>
                                      <p:to x="100000" y="100000"/>
                                    </p:animScale>
                                  </p:childTnLst>
                                </p:cTn>
                              </p:par>
                            </p:childTnLst>
                          </p:cTn>
                        </p:par>
                        <p:par>
                          <p:cTn id="117" fill="hold">
                            <p:stCondLst>
                              <p:cond delay="14500"/>
                            </p:stCondLst>
                            <p:childTnLst>
                              <p:par>
                                <p:cTn id="118" presetID="10" presetClass="entr" presetSubtype="0" fill="hold" nodeType="afterEffect">
                                  <p:stCondLst>
                                    <p:cond delay="0"/>
                                  </p:stCondLst>
                                  <p:childTnLst>
                                    <p:set>
                                      <p:cBhvr>
                                        <p:cTn id="119" dur="1" fill="hold">
                                          <p:stCondLst>
                                            <p:cond delay="0"/>
                                          </p:stCondLst>
                                        </p:cTn>
                                        <p:tgtEl>
                                          <p:spTgt spid="19"/>
                                        </p:tgtEl>
                                        <p:attrNameLst>
                                          <p:attrName>style.visibility</p:attrName>
                                        </p:attrNameLst>
                                      </p:cBhvr>
                                      <p:to>
                                        <p:strVal val="visible"/>
                                      </p:to>
                                    </p:set>
                                    <p:animEffect transition="in" filter="fade">
                                      <p:cBhvr>
                                        <p:cTn id="120" dur="500"/>
                                        <p:tgtEl>
                                          <p:spTgt spid="19"/>
                                        </p:tgtEl>
                                      </p:cBhvr>
                                    </p:animEffect>
                                  </p:childTnLst>
                                </p:cTn>
                              </p:par>
                            </p:childTnLst>
                          </p:cTn>
                        </p:par>
                        <p:par>
                          <p:cTn id="121" fill="hold">
                            <p:stCondLst>
                              <p:cond delay="15000"/>
                            </p:stCondLst>
                            <p:childTnLst>
                              <p:par>
                                <p:cTn id="122" presetID="26" presetClass="entr" presetSubtype="0" fill="hold" grpId="0" nodeType="afterEffect">
                                  <p:stCondLst>
                                    <p:cond delay="0"/>
                                  </p:stCondLst>
                                  <p:childTnLst>
                                    <p:set>
                                      <p:cBhvr>
                                        <p:cTn id="123" dur="1" fill="hold">
                                          <p:stCondLst>
                                            <p:cond delay="0"/>
                                          </p:stCondLst>
                                        </p:cTn>
                                        <p:tgtEl>
                                          <p:spTgt spid="8"/>
                                        </p:tgtEl>
                                        <p:attrNameLst>
                                          <p:attrName>style.visibility</p:attrName>
                                        </p:attrNameLst>
                                      </p:cBhvr>
                                      <p:to>
                                        <p:strVal val="visible"/>
                                      </p:to>
                                    </p:set>
                                    <p:animEffect transition="in" filter="wipe(down)">
                                      <p:cBhvr>
                                        <p:cTn id="124" dur="580">
                                          <p:stCondLst>
                                            <p:cond delay="0"/>
                                          </p:stCondLst>
                                        </p:cTn>
                                        <p:tgtEl>
                                          <p:spTgt spid="8"/>
                                        </p:tgtEl>
                                      </p:cBhvr>
                                    </p:animEffect>
                                    <p:anim calcmode="lin" valueType="num">
                                      <p:cBhvr>
                                        <p:cTn id="12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2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2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2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0" dur="26">
                                          <p:stCondLst>
                                            <p:cond delay="650"/>
                                          </p:stCondLst>
                                        </p:cTn>
                                        <p:tgtEl>
                                          <p:spTgt spid="8"/>
                                        </p:tgtEl>
                                      </p:cBhvr>
                                      <p:to x="100000" y="60000"/>
                                    </p:animScale>
                                    <p:animScale>
                                      <p:cBhvr>
                                        <p:cTn id="131" dur="166" decel="50000">
                                          <p:stCondLst>
                                            <p:cond delay="676"/>
                                          </p:stCondLst>
                                        </p:cTn>
                                        <p:tgtEl>
                                          <p:spTgt spid="8"/>
                                        </p:tgtEl>
                                      </p:cBhvr>
                                      <p:to x="100000" y="100000"/>
                                    </p:animScale>
                                    <p:animScale>
                                      <p:cBhvr>
                                        <p:cTn id="132" dur="26">
                                          <p:stCondLst>
                                            <p:cond delay="1312"/>
                                          </p:stCondLst>
                                        </p:cTn>
                                        <p:tgtEl>
                                          <p:spTgt spid="8"/>
                                        </p:tgtEl>
                                      </p:cBhvr>
                                      <p:to x="100000" y="80000"/>
                                    </p:animScale>
                                    <p:animScale>
                                      <p:cBhvr>
                                        <p:cTn id="133" dur="166" decel="50000">
                                          <p:stCondLst>
                                            <p:cond delay="1338"/>
                                          </p:stCondLst>
                                        </p:cTn>
                                        <p:tgtEl>
                                          <p:spTgt spid="8"/>
                                        </p:tgtEl>
                                      </p:cBhvr>
                                      <p:to x="100000" y="100000"/>
                                    </p:animScale>
                                    <p:animScale>
                                      <p:cBhvr>
                                        <p:cTn id="134" dur="26">
                                          <p:stCondLst>
                                            <p:cond delay="1642"/>
                                          </p:stCondLst>
                                        </p:cTn>
                                        <p:tgtEl>
                                          <p:spTgt spid="8"/>
                                        </p:tgtEl>
                                      </p:cBhvr>
                                      <p:to x="100000" y="90000"/>
                                    </p:animScale>
                                    <p:animScale>
                                      <p:cBhvr>
                                        <p:cTn id="135" dur="166" decel="50000">
                                          <p:stCondLst>
                                            <p:cond delay="1668"/>
                                          </p:stCondLst>
                                        </p:cTn>
                                        <p:tgtEl>
                                          <p:spTgt spid="8"/>
                                        </p:tgtEl>
                                      </p:cBhvr>
                                      <p:to x="100000" y="100000"/>
                                    </p:animScale>
                                    <p:animScale>
                                      <p:cBhvr>
                                        <p:cTn id="136" dur="26">
                                          <p:stCondLst>
                                            <p:cond delay="1808"/>
                                          </p:stCondLst>
                                        </p:cTn>
                                        <p:tgtEl>
                                          <p:spTgt spid="8"/>
                                        </p:tgtEl>
                                      </p:cBhvr>
                                      <p:to x="100000" y="95000"/>
                                    </p:animScale>
                                    <p:animScale>
                                      <p:cBhvr>
                                        <p:cTn id="137"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t>Under the Tunnel</a:t>
            </a:r>
            <a:endParaRPr lang="en-US" dirty="0"/>
          </a:p>
        </p:txBody>
      </p:sp>
      <p:sp>
        <p:nvSpPr>
          <p:cNvPr id="3" name="Content Placeholder 2"/>
          <p:cNvSpPr>
            <a:spLocks noGrp="1"/>
          </p:cNvSpPr>
          <p:nvPr>
            <p:ph idx="1"/>
          </p:nvPr>
        </p:nvSpPr>
        <p:spPr>
          <a:xfrm>
            <a:off x="1162050" y="930275"/>
            <a:ext cx="11029950" cy="4351338"/>
          </a:xfrm>
        </p:spPr>
        <p:txBody>
          <a:bodyPr>
            <a:normAutofit/>
          </a:bodyPr>
          <a:lstStyle/>
          <a:p>
            <a:pPr marL="0" indent="0">
              <a:buNone/>
            </a:pPr>
            <a:r>
              <a:rPr lang="en-US" sz="2000" dirty="0">
                <a:solidFill>
                  <a:srgbClr val="FF0000"/>
                </a:solidFill>
              </a:rPr>
              <a:t>  Using the diagram, we saw that the tunnel was about two feet long, so we have the robot programmed to go at 50% speed and travel for 1350 degrees, having the robot ravel about 2.5 feet. The extra 6 inches is there to ensure that the robot can get through the entire tunnel. This program will go both forward and backward so the robot is not limited to one direction. </a:t>
            </a:r>
          </a:p>
          <a:p>
            <a:endParaRPr lang="en-US" sz="3200" dirty="0"/>
          </a:p>
        </p:txBody>
      </p:sp>
      <p:sp>
        <p:nvSpPr>
          <p:cNvPr id="4" name="TextBox 3"/>
          <p:cNvSpPr txBox="1"/>
          <p:nvPr/>
        </p:nvSpPr>
        <p:spPr>
          <a:xfrm>
            <a:off x="2433335" y="4875190"/>
            <a:ext cx="1348090" cy="1754326"/>
          </a:xfrm>
          <a:prstGeom prst="rect">
            <a:avLst/>
          </a:prstGeom>
          <a:noFill/>
        </p:spPr>
        <p:txBody>
          <a:bodyPr wrap="square" rtlCol="0">
            <a:spAutoFit/>
          </a:bodyPr>
          <a:lstStyle/>
          <a:p>
            <a:r>
              <a:rPr lang="en-US" dirty="0" smtClean="0"/>
              <a:t>Tells the C motor to turn the wheel forwards at 50%</a:t>
            </a:r>
            <a:endParaRPr lang="en-US" dirty="0"/>
          </a:p>
        </p:txBody>
      </p:sp>
      <p:cxnSp>
        <p:nvCxnSpPr>
          <p:cNvPr id="5" name="Straight Arrow Connector 4"/>
          <p:cNvCxnSpPr/>
          <p:nvPr/>
        </p:nvCxnSpPr>
        <p:spPr>
          <a:xfrm>
            <a:off x="2993080" y="3335011"/>
            <a:ext cx="0" cy="12801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a:off x="4478980" y="3335011"/>
            <a:ext cx="0" cy="12801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8993830" y="3335011"/>
            <a:ext cx="0" cy="12801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10498780" y="3335011"/>
            <a:ext cx="0" cy="12801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6041080" y="3335011"/>
            <a:ext cx="0" cy="5486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7450780" y="3335011"/>
            <a:ext cx="0" cy="5486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3952875" y="4875190"/>
            <a:ext cx="1348090" cy="1754326"/>
          </a:xfrm>
          <a:prstGeom prst="rect">
            <a:avLst/>
          </a:prstGeom>
          <a:noFill/>
        </p:spPr>
        <p:txBody>
          <a:bodyPr wrap="square" rtlCol="0">
            <a:spAutoFit/>
          </a:bodyPr>
          <a:lstStyle/>
          <a:p>
            <a:r>
              <a:rPr lang="en-US" dirty="0" smtClean="0"/>
              <a:t>Tells the B motor to turn the wheel forwards at 50% </a:t>
            </a:r>
            <a:endParaRPr lang="en-US" dirty="0"/>
          </a:p>
        </p:txBody>
      </p:sp>
      <p:sp>
        <p:nvSpPr>
          <p:cNvPr id="12" name="Rectangle 11"/>
          <p:cNvSpPr/>
          <p:nvPr/>
        </p:nvSpPr>
        <p:spPr>
          <a:xfrm>
            <a:off x="5591175" y="4740054"/>
            <a:ext cx="1158915" cy="1754326"/>
          </a:xfrm>
          <a:prstGeom prst="rect">
            <a:avLst/>
          </a:prstGeom>
        </p:spPr>
        <p:txBody>
          <a:bodyPr wrap="square">
            <a:spAutoFit/>
          </a:bodyPr>
          <a:lstStyle/>
          <a:p>
            <a:r>
              <a:rPr lang="en-US" dirty="0"/>
              <a:t>Tells the </a:t>
            </a:r>
            <a:r>
              <a:rPr lang="en-US" dirty="0" smtClean="0"/>
              <a:t>B motor </a:t>
            </a:r>
            <a:r>
              <a:rPr lang="en-US" dirty="0"/>
              <a:t>to turn the wheel </a:t>
            </a:r>
            <a:r>
              <a:rPr lang="en-US" dirty="0" smtClean="0"/>
              <a:t>for 1350 degrees</a:t>
            </a:r>
          </a:p>
        </p:txBody>
      </p:sp>
      <p:sp>
        <p:nvSpPr>
          <p:cNvPr id="13" name="Rectangle 12"/>
          <p:cNvSpPr/>
          <p:nvPr/>
        </p:nvSpPr>
        <p:spPr>
          <a:xfrm>
            <a:off x="6871322" y="4740054"/>
            <a:ext cx="1158915" cy="1754326"/>
          </a:xfrm>
          <a:prstGeom prst="rect">
            <a:avLst/>
          </a:prstGeom>
        </p:spPr>
        <p:txBody>
          <a:bodyPr wrap="square">
            <a:spAutoFit/>
          </a:bodyPr>
          <a:lstStyle/>
          <a:p>
            <a:r>
              <a:rPr lang="en-US" dirty="0"/>
              <a:t>Tells the </a:t>
            </a:r>
            <a:r>
              <a:rPr lang="en-US" dirty="0" smtClean="0"/>
              <a:t>C </a:t>
            </a:r>
            <a:r>
              <a:rPr lang="en-US" dirty="0"/>
              <a:t>motor to turn the wheel </a:t>
            </a:r>
            <a:r>
              <a:rPr lang="en-US" dirty="0" smtClean="0"/>
              <a:t>for 1350 degrees</a:t>
            </a:r>
          </a:p>
        </p:txBody>
      </p:sp>
      <p:sp>
        <p:nvSpPr>
          <p:cNvPr id="14" name="Rectangle 13"/>
          <p:cNvSpPr/>
          <p:nvPr/>
        </p:nvSpPr>
        <p:spPr>
          <a:xfrm>
            <a:off x="8606446" y="4755235"/>
            <a:ext cx="1361088" cy="1200329"/>
          </a:xfrm>
          <a:prstGeom prst="rect">
            <a:avLst/>
          </a:prstGeom>
        </p:spPr>
        <p:txBody>
          <a:bodyPr wrap="square">
            <a:spAutoFit/>
          </a:bodyPr>
          <a:lstStyle/>
          <a:p>
            <a:r>
              <a:rPr lang="en-US" dirty="0"/>
              <a:t>Tells the C </a:t>
            </a:r>
            <a:r>
              <a:rPr lang="en-US" dirty="0" smtClean="0"/>
              <a:t>motor to stop the wheel.</a:t>
            </a:r>
            <a:endParaRPr lang="en-US" dirty="0"/>
          </a:p>
        </p:txBody>
      </p:sp>
      <p:sp>
        <p:nvSpPr>
          <p:cNvPr id="15" name="Rectangle 14"/>
          <p:cNvSpPr/>
          <p:nvPr/>
        </p:nvSpPr>
        <p:spPr>
          <a:xfrm>
            <a:off x="10058951" y="4755235"/>
            <a:ext cx="1361088" cy="1200329"/>
          </a:xfrm>
          <a:prstGeom prst="rect">
            <a:avLst/>
          </a:prstGeom>
        </p:spPr>
        <p:txBody>
          <a:bodyPr wrap="square">
            <a:spAutoFit/>
          </a:bodyPr>
          <a:lstStyle/>
          <a:p>
            <a:r>
              <a:rPr lang="en-US" dirty="0"/>
              <a:t>Tells the C </a:t>
            </a:r>
            <a:r>
              <a:rPr lang="en-US" dirty="0" smtClean="0"/>
              <a:t>motor to stop the wheel.</a:t>
            </a:r>
            <a:endParaRPr lang="en-US" dirty="0"/>
          </a:p>
        </p:txBody>
      </p:sp>
    </p:spTree>
    <p:extLst>
      <p:ext uri="{BB962C8B-B14F-4D97-AF65-F5344CB8AC3E}">
        <p14:creationId xmlns:p14="http://schemas.microsoft.com/office/powerpoint/2010/main" val="3673174283"/>
      </p:ext>
    </p:extLst>
  </p:cSld>
  <p:clrMapOvr>
    <a:masterClrMapping/>
  </p:clrMapOvr>
  <mc:AlternateContent xmlns:mc="http://schemas.openxmlformats.org/markup-compatibility/2006" xmlns:p14="http://schemas.microsoft.com/office/powerpoint/2010/main">
    <mc:Choice Requires="p14">
      <p:transition spd="slow" p14:dur="2000" advClick="0" advTm="25000"/>
    </mc:Choice>
    <mc:Fallback xmlns="">
      <p:transition spd="slow" advClick="0" advTm="2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580">
                                          <p:stCondLst>
                                            <p:cond delay="0"/>
                                          </p:stCondLst>
                                        </p:cTn>
                                        <p:tgtEl>
                                          <p:spTgt spid="15"/>
                                        </p:tgtEl>
                                      </p:cBhvr>
                                    </p:animEffect>
                                    <p:anim calcmode="lin" valueType="num">
                                      <p:cBhvr>
                                        <p:cTn id="25"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30" dur="26">
                                          <p:stCondLst>
                                            <p:cond delay="650"/>
                                          </p:stCondLst>
                                        </p:cTn>
                                        <p:tgtEl>
                                          <p:spTgt spid="15"/>
                                        </p:tgtEl>
                                      </p:cBhvr>
                                      <p:to x="100000" y="60000"/>
                                    </p:animScale>
                                    <p:animScale>
                                      <p:cBhvr>
                                        <p:cTn id="31" dur="166" decel="50000">
                                          <p:stCondLst>
                                            <p:cond delay="676"/>
                                          </p:stCondLst>
                                        </p:cTn>
                                        <p:tgtEl>
                                          <p:spTgt spid="15"/>
                                        </p:tgtEl>
                                      </p:cBhvr>
                                      <p:to x="100000" y="100000"/>
                                    </p:animScale>
                                    <p:animScale>
                                      <p:cBhvr>
                                        <p:cTn id="32" dur="26">
                                          <p:stCondLst>
                                            <p:cond delay="1312"/>
                                          </p:stCondLst>
                                        </p:cTn>
                                        <p:tgtEl>
                                          <p:spTgt spid="15"/>
                                        </p:tgtEl>
                                      </p:cBhvr>
                                      <p:to x="100000" y="80000"/>
                                    </p:animScale>
                                    <p:animScale>
                                      <p:cBhvr>
                                        <p:cTn id="33" dur="166" decel="50000">
                                          <p:stCondLst>
                                            <p:cond delay="1338"/>
                                          </p:stCondLst>
                                        </p:cTn>
                                        <p:tgtEl>
                                          <p:spTgt spid="15"/>
                                        </p:tgtEl>
                                      </p:cBhvr>
                                      <p:to x="100000" y="100000"/>
                                    </p:animScale>
                                    <p:animScale>
                                      <p:cBhvr>
                                        <p:cTn id="34" dur="26">
                                          <p:stCondLst>
                                            <p:cond delay="1642"/>
                                          </p:stCondLst>
                                        </p:cTn>
                                        <p:tgtEl>
                                          <p:spTgt spid="15"/>
                                        </p:tgtEl>
                                      </p:cBhvr>
                                      <p:to x="100000" y="90000"/>
                                    </p:animScale>
                                    <p:animScale>
                                      <p:cBhvr>
                                        <p:cTn id="35" dur="166" decel="50000">
                                          <p:stCondLst>
                                            <p:cond delay="1668"/>
                                          </p:stCondLst>
                                        </p:cTn>
                                        <p:tgtEl>
                                          <p:spTgt spid="15"/>
                                        </p:tgtEl>
                                      </p:cBhvr>
                                      <p:to x="100000" y="100000"/>
                                    </p:animScale>
                                    <p:animScale>
                                      <p:cBhvr>
                                        <p:cTn id="36" dur="26">
                                          <p:stCondLst>
                                            <p:cond delay="1808"/>
                                          </p:stCondLst>
                                        </p:cTn>
                                        <p:tgtEl>
                                          <p:spTgt spid="15"/>
                                        </p:tgtEl>
                                      </p:cBhvr>
                                      <p:to x="100000" y="95000"/>
                                    </p:animScale>
                                    <p:animScale>
                                      <p:cBhvr>
                                        <p:cTn id="37" dur="166" decel="50000">
                                          <p:stCondLst>
                                            <p:cond delay="1834"/>
                                          </p:stCondLst>
                                        </p:cTn>
                                        <p:tgtEl>
                                          <p:spTgt spid="15"/>
                                        </p:tgtEl>
                                      </p:cBhvr>
                                      <p:to x="100000" y="100000"/>
                                    </p:animScale>
                                  </p:childTnLst>
                                </p:cTn>
                              </p:par>
                            </p:childTnLst>
                          </p:cTn>
                        </p:par>
                        <p:par>
                          <p:cTn id="38" fill="hold">
                            <p:stCondLst>
                              <p:cond delay="4000"/>
                            </p:stCondLst>
                            <p:childTnLst>
                              <p:par>
                                <p:cTn id="39" presetID="45" presetClass="entr" presetSubtype="0" fill="hold" grpId="0"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fade">
                                      <p:cBhvr>
                                        <p:cTn id="41" dur="2000"/>
                                        <p:tgtEl>
                                          <p:spTgt spid="2"/>
                                        </p:tgtEl>
                                      </p:cBhvr>
                                    </p:animEffect>
                                    <p:anim calcmode="lin" valueType="num">
                                      <p:cBhvr>
                                        <p:cTn id="42" dur="2000" fill="hold"/>
                                        <p:tgtEl>
                                          <p:spTgt spid="2"/>
                                        </p:tgtEl>
                                        <p:attrNameLst>
                                          <p:attrName>ppt_w</p:attrName>
                                        </p:attrNameLst>
                                      </p:cBhvr>
                                      <p:tavLst>
                                        <p:tav tm="0" fmla="#ppt_w*sin(2.5*pi*$)">
                                          <p:val>
                                            <p:fltVal val="0"/>
                                          </p:val>
                                        </p:tav>
                                        <p:tav tm="100000">
                                          <p:val>
                                            <p:fltVal val="1"/>
                                          </p:val>
                                        </p:tav>
                                      </p:tavLst>
                                    </p:anim>
                                    <p:anim calcmode="lin" valueType="num">
                                      <p:cBhvr>
                                        <p:cTn id="43" dur="2000" fill="hold"/>
                                        <p:tgtEl>
                                          <p:spTgt spid="2"/>
                                        </p:tgtEl>
                                        <p:attrNameLst>
                                          <p:attrName>ppt_h</p:attrName>
                                        </p:attrNameLst>
                                      </p:cBhvr>
                                      <p:tavLst>
                                        <p:tav tm="0">
                                          <p:val>
                                            <p:strVal val="#ppt_h"/>
                                          </p:val>
                                        </p:tav>
                                        <p:tav tm="100000">
                                          <p:val>
                                            <p:strVal val="#ppt_h"/>
                                          </p:val>
                                        </p:tav>
                                      </p:tavLst>
                                    </p:anim>
                                  </p:childTnLst>
                                </p:cTn>
                              </p:par>
                            </p:childTnLst>
                          </p:cTn>
                        </p:par>
                        <p:par>
                          <p:cTn id="44" fill="hold">
                            <p:stCondLst>
                              <p:cond delay="6000"/>
                            </p:stCondLst>
                            <p:childTnLst>
                              <p:par>
                                <p:cTn id="45" presetID="2" presetClass="entr" presetSubtype="4" fill="hold" grpId="0" nodeType="after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 calcmode="lin" valueType="num">
                                      <p:cBhvr additive="base">
                                        <p:cTn id="4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49" fill="hold">
                            <p:stCondLst>
                              <p:cond delay="6500"/>
                            </p:stCondLst>
                            <p:childTnLst>
                              <p:par>
                                <p:cTn id="50" presetID="26" presetClass="entr" presetSubtype="0"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580">
                                          <p:stCondLst>
                                            <p:cond delay="0"/>
                                          </p:stCondLst>
                                        </p:cTn>
                                        <p:tgtEl>
                                          <p:spTgt spid="4"/>
                                        </p:tgtEl>
                                      </p:cBhvr>
                                    </p:animEffect>
                                    <p:anim calcmode="lin" valueType="num">
                                      <p:cBhvr>
                                        <p:cTn id="5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58" dur="26">
                                          <p:stCondLst>
                                            <p:cond delay="650"/>
                                          </p:stCondLst>
                                        </p:cTn>
                                        <p:tgtEl>
                                          <p:spTgt spid="4"/>
                                        </p:tgtEl>
                                      </p:cBhvr>
                                      <p:to x="100000" y="60000"/>
                                    </p:animScale>
                                    <p:animScale>
                                      <p:cBhvr>
                                        <p:cTn id="59" dur="166" decel="50000">
                                          <p:stCondLst>
                                            <p:cond delay="676"/>
                                          </p:stCondLst>
                                        </p:cTn>
                                        <p:tgtEl>
                                          <p:spTgt spid="4"/>
                                        </p:tgtEl>
                                      </p:cBhvr>
                                      <p:to x="100000" y="100000"/>
                                    </p:animScale>
                                    <p:animScale>
                                      <p:cBhvr>
                                        <p:cTn id="60" dur="26">
                                          <p:stCondLst>
                                            <p:cond delay="1312"/>
                                          </p:stCondLst>
                                        </p:cTn>
                                        <p:tgtEl>
                                          <p:spTgt spid="4"/>
                                        </p:tgtEl>
                                      </p:cBhvr>
                                      <p:to x="100000" y="80000"/>
                                    </p:animScale>
                                    <p:animScale>
                                      <p:cBhvr>
                                        <p:cTn id="61" dur="166" decel="50000">
                                          <p:stCondLst>
                                            <p:cond delay="1338"/>
                                          </p:stCondLst>
                                        </p:cTn>
                                        <p:tgtEl>
                                          <p:spTgt spid="4"/>
                                        </p:tgtEl>
                                      </p:cBhvr>
                                      <p:to x="100000" y="100000"/>
                                    </p:animScale>
                                    <p:animScale>
                                      <p:cBhvr>
                                        <p:cTn id="62" dur="26">
                                          <p:stCondLst>
                                            <p:cond delay="1642"/>
                                          </p:stCondLst>
                                        </p:cTn>
                                        <p:tgtEl>
                                          <p:spTgt spid="4"/>
                                        </p:tgtEl>
                                      </p:cBhvr>
                                      <p:to x="100000" y="90000"/>
                                    </p:animScale>
                                    <p:animScale>
                                      <p:cBhvr>
                                        <p:cTn id="63" dur="166" decel="50000">
                                          <p:stCondLst>
                                            <p:cond delay="1668"/>
                                          </p:stCondLst>
                                        </p:cTn>
                                        <p:tgtEl>
                                          <p:spTgt spid="4"/>
                                        </p:tgtEl>
                                      </p:cBhvr>
                                      <p:to x="100000" y="100000"/>
                                    </p:animScale>
                                    <p:animScale>
                                      <p:cBhvr>
                                        <p:cTn id="64" dur="26">
                                          <p:stCondLst>
                                            <p:cond delay="1808"/>
                                          </p:stCondLst>
                                        </p:cTn>
                                        <p:tgtEl>
                                          <p:spTgt spid="4"/>
                                        </p:tgtEl>
                                      </p:cBhvr>
                                      <p:to x="100000" y="95000"/>
                                    </p:animScale>
                                    <p:animScale>
                                      <p:cBhvr>
                                        <p:cTn id="65" dur="166" decel="50000">
                                          <p:stCondLst>
                                            <p:cond delay="1834"/>
                                          </p:stCondLst>
                                        </p:cTn>
                                        <p:tgtEl>
                                          <p:spTgt spid="4"/>
                                        </p:tgtEl>
                                      </p:cBhvr>
                                      <p:to x="100000" y="100000"/>
                                    </p:animScale>
                                  </p:childTnLst>
                                </p:cTn>
                              </p:par>
                            </p:childTnLst>
                          </p:cTn>
                        </p:par>
                        <p:par>
                          <p:cTn id="66" fill="hold">
                            <p:stCondLst>
                              <p:cond delay="8500"/>
                            </p:stCondLst>
                            <p:childTnLst>
                              <p:par>
                                <p:cTn id="67" presetID="10" presetClass="entr" presetSubtype="0"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fade">
                                      <p:cBhvr>
                                        <p:cTn id="69" dur="500"/>
                                        <p:tgtEl>
                                          <p:spTgt spid="5"/>
                                        </p:tgtEl>
                                      </p:cBhvr>
                                    </p:animEffect>
                                  </p:childTnLst>
                                </p:cTn>
                              </p:par>
                            </p:childTnLst>
                          </p:cTn>
                        </p:par>
                        <p:par>
                          <p:cTn id="70" fill="hold">
                            <p:stCondLst>
                              <p:cond delay="9000"/>
                            </p:stCondLst>
                            <p:childTnLst>
                              <p:par>
                                <p:cTn id="71" presetID="26" presetClass="entr" presetSubtype="0" fill="hold" grpId="0" nodeType="after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wipe(down)">
                                      <p:cBhvr>
                                        <p:cTn id="73" dur="580">
                                          <p:stCondLst>
                                            <p:cond delay="0"/>
                                          </p:stCondLst>
                                        </p:cTn>
                                        <p:tgtEl>
                                          <p:spTgt spid="11"/>
                                        </p:tgtEl>
                                      </p:cBhvr>
                                    </p:animEffect>
                                    <p:anim calcmode="lin" valueType="num">
                                      <p:cBhvr>
                                        <p:cTn id="7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9" dur="26">
                                          <p:stCondLst>
                                            <p:cond delay="650"/>
                                          </p:stCondLst>
                                        </p:cTn>
                                        <p:tgtEl>
                                          <p:spTgt spid="11"/>
                                        </p:tgtEl>
                                      </p:cBhvr>
                                      <p:to x="100000" y="60000"/>
                                    </p:animScale>
                                    <p:animScale>
                                      <p:cBhvr>
                                        <p:cTn id="80" dur="166" decel="50000">
                                          <p:stCondLst>
                                            <p:cond delay="676"/>
                                          </p:stCondLst>
                                        </p:cTn>
                                        <p:tgtEl>
                                          <p:spTgt spid="11"/>
                                        </p:tgtEl>
                                      </p:cBhvr>
                                      <p:to x="100000" y="100000"/>
                                    </p:animScale>
                                    <p:animScale>
                                      <p:cBhvr>
                                        <p:cTn id="81" dur="26">
                                          <p:stCondLst>
                                            <p:cond delay="1312"/>
                                          </p:stCondLst>
                                        </p:cTn>
                                        <p:tgtEl>
                                          <p:spTgt spid="11"/>
                                        </p:tgtEl>
                                      </p:cBhvr>
                                      <p:to x="100000" y="80000"/>
                                    </p:animScale>
                                    <p:animScale>
                                      <p:cBhvr>
                                        <p:cTn id="82" dur="166" decel="50000">
                                          <p:stCondLst>
                                            <p:cond delay="1338"/>
                                          </p:stCondLst>
                                        </p:cTn>
                                        <p:tgtEl>
                                          <p:spTgt spid="11"/>
                                        </p:tgtEl>
                                      </p:cBhvr>
                                      <p:to x="100000" y="100000"/>
                                    </p:animScale>
                                    <p:animScale>
                                      <p:cBhvr>
                                        <p:cTn id="83" dur="26">
                                          <p:stCondLst>
                                            <p:cond delay="1642"/>
                                          </p:stCondLst>
                                        </p:cTn>
                                        <p:tgtEl>
                                          <p:spTgt spid="11"/>
                                        </p:tgtEl>
                                      </p:cBhvr>
                                      <p:to x="100000" y="90000"/>
                                    </p:animScale>
                                    <p:animScale>
                                      <p:cBhvr>
                                        <p:cTn id="84" dur="166" decel="50000">
                                          <p:stCondLst>
                                            <p:cond delay="1668"/>
                                          </p:stCondLst>
                                        </p:cTn>
                                        <p:tgtEl>
                                          <p:spTgt spid="11"/>
                                        </p:tgtEl>
                                      </p:cBhvr>
                                      <p:to x="100000" y="100000"/>
                                    </p:animScale>
                                    <p:animScale>
                                      <p:cBhvr>
                                        <p:cTn id="85" dur="26">
                                          <p:stCondLst>
                                            <p:cond delay="1808"/>
                                          </p:stCondLst>
                                        </p:cTn>
                                        <p:tgtEl>
                                          <p:spTgt spid="11"/>
                                        </p:tgtEl>
                                      </p:cBhvr>
                                      <p:to x="100000" y="95000"/>
                                    </p:animScale>
                                    <p:animScale>
                                      <p:cBhvr>
                                        <p:cTn id="86" dur="166" decel="50000">
                                          <p:stCondLst>
                                            <p:cond delay="1834"/>
                                          </p:stCondLst>
                                        </p:cTn>
                                        <p:tgtEl>
                                          <p:spTgt spid="11"/>
                                        </p:tgtEl>
                                      </p:cBhvr>
                                      <p:to x="100000" y="100000"/>
                                    </p:animScale>
                                  </p:childTnLst>
                                </p:cTn>
                              </p:par>
                            </p:childTnLst>
                          </p:cTn>
                        </p:par>
                        <p:par>
                          <p:cTn id="87" fill="hold">
                            <p:stCondLst>
                              <p:cond delay="11000"/>
                            </p:stCondLst>
                            <p:childTnLst>
                              <p:par>
                                <p:cTn id="88" presetID="10" presetClass="entr" presetSubtype="0" fill="hold" nodeType="afterEffect">
                                  <p:stCondLst>
                                    <p:cond delay="0"/>
                                  </p:stCondLst>
                                  <p:childTnLst>
                                    <p:set>
                                      <p:cBhvr>
                                        <p:cTn id="89" dur="1" fill="hold">
                                          <p:stCondLst>
                                            <p:cond delay="0"/>
                                          </p:stCondLst>
                                        </p:cTn>
                                        <p:tgtEl>
                                          <p:spTgt spid="6"/>
                                        </p:tgtEl>
                                        <p:attrNameLst>
                                          <p:attrName>style.visibility</p:attrName>
                                        </p:attrNameLst>
                                      </p:cBhvr>
                                      <p:to>
                                        <p:strVal val="visible"/>
                                      </p:to>
                                    </p:set>
                                    <p:animEffect transition="in" filter="fade">
                                      <p:cBhvr>
                                        <p:cTn id="90" dur="500"/>
                                        <p:tgtEl>
                                          <p:spTgt spid="6"/>
                                        </p:tgtEl>
                                      </p:cBhvr>
                                    </p:animEffect>
                                  </p:childTnLst>
                                </p:cTn>
                              </p:par>
                            </p:childTnLst>
                          </p:cTn>
                        </p:par>
                        <p:par>
                          <p:cTn id="91" fill="hold">
                            <p:stCondLst>
                              <p:cond delay="11500"/>
                            </p:stCondLst>
                            <p:childTnLst>
                              <p:par>
                                <p:cTn id="92" presetID="26" presetClass="entr" presetSubtype="0" fill="hold" grpId="0" nodeType="afterEffect">
                                  <p:stCondLst>
                                    <p:cond delay="0"/>
                                  </p:stCondLst>
                                  <p:childTnLst>
                                    <p:set>
                                      <p:cBhvr>
                                        <p:cTn id="93" dur="1" fill="hold">
                                          <p:stCondLst>
                                            <p:cond delay="0"/>
                                          </p:stCondLst>
                                        </p:cTn>
                                        <p:tgtEl>
                                          <p:spTgt spid="12"/>
                                        </p:tgtEl>
                                        <p:attrNameLst>
                                          <p:attrName>style.visibility</p:attrName>
                                        </p:attrNameLst>
                                      </p:cBhvr>
                                      <p:to>
                                        <p:strVal val="visible"/>
                                      </p:to>
                                    </p:set>
                                    <p:animEffect transition="in" filter="wipe(down)">
                                      <p:cBhvr>
                                        <p:cTn id="94" dur="580">
                                          <p:stCondLst>
                                            <p:cond delay="0"/>
                                          </p:stCondLst>
                                        </p:cTn>
                                        <p:tgtEl>
                                          <p:spTgt spid="12"/>
                                        </p:tgtEl>
                                      </p:cBhvr>
                                    </p:animEffect>
                                    <p:anim calcmode="lin" valueType="num">
                                      <p:cBhvr>
                                        <p:cTn id="9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00" dur="26">
                                          <p:stCondLst>
                                            <p:cond delay="650"/>
                                          </p:stCondLst>
                                        </p:cTn>
                                        <p:tgtEl>
                                          <p:spTgt spid="12"/>
                                        </p:tgtEl>
                                      </p:cBhvr>
                                      <p:to x="100000" y="60000"/>
                                    </p:animScale>
                                    <p:animScale>
                                      <p:cBhvr>
                                        <p:cTn id="101" dur="166" decel="50000">
                                          <p:stCondLst>
                                            <p:cond delay="676"/>
                                          </p:stCondLst>
                                        </p:cTn>
                                        <p:tgtEl>
                                          <p:spTgt spid="12"/>
                                        </p:tgtEl>
                                      </p:cBhvr>
                                      <p:to x="100000" y="100000"/>
                                    </p:animScale>
                                    <p:animScale>
                                      <p:cBhvr>
                                        <p:cTn id="102" dur="26">
                                          <p:stCondLst>
                                            <p:cond delay="1312"/>
                                          </p:stCondLst>
                                        </p:cTn>
                                        <p:tgtEl>
                                          <p:spTgt spid="12"/>
                                        </p:tgtEl>
                                      </p:cBhvr>
                                      <p:to x="100000" y="80000"/>
                                    </p:animScale>
                                    <p:animScale>
                                      <p:cBhvr>
                                        <p:cTn id="103" dur="166" decel="50000">
                                          <p:stCondLst>
                                            <p:cond delay="1338"/>
                                          </p:stCondLst>
                                        </p:cTn>
                                        <p:tgtEl>
                                          <p:spTgt spid="12"/>
                                        </p:tgtEl>
                                      </p:cBhvr>
                                      <p:to x="100000" y="100000"/>
                                    </p:animScale>
                                    <p:animScale>
                                      <p:cBhvr>
                                        <p:cTn id="104" dur="26">
                                          <p:stCondLst>
                                            <p:cond delay="1642"/>
                                          </p:stCondLst>
                                        </p:cTn>
                                        <p:tgtEl>
                                          <p:spTgt spid="12"/>
                                        </p:tgtEl>
                                      </p:cBhvr>
                                      <p:to x="100000" y="90000"/>
                                    </p:animScale>
                                    <p:animScale>
                                      <p:cBhvr>
                                        <p:cTn id="105" dur="166" decel="50000">
                                          <p:stCondLst>
                                            <p:cond delay="1668"/>
                                          </p:stCondLst>
                                        </p:cTn>
                                        <p:tgtEl>
                                          <p:spTgt spid="12"/>
                                        </p:tgtEl>
                                      </p:cBhvr>
                                      <p:to x="100000" y="100000"/>
                                    </p:animScale>
                                    <p:animScale>
                                      <p:cBhvr>
                                        <p:cTn id="106" dur="26">
                                          <p:stCondLst>
                                            <p:cond delay="1808"/>
                                          </p:stCondLst>
                                        </p:cTn>
                                        <p:tgtEl>
                                          <p:spTgt spid="12"/>
                                        </p:tgtEl>
                                      </p:cBhvr>
                                      <p:to x="100000" y="95000"/>
                                    </p:animScale>
                                    <p:animScale>
                                      <p:cBhvr>
                                        <p:cTn id="107" dur="166" decel="50000">
                                          <p:stCondLst>
                                            <p:cond delay="1834"/>
                                          </p:stCondLst>
                                        </p:cTn>
                                        <p:tgtEl>
                                          <p:spTgt spid="12"/>
                                        </p:tgtEl>
                                      </p:cBhvr>
                                      <p:to x="100000" y="100000"/>
                                    </p:animScale>
                                  </p:childTnLst>
                                </p:cTn>
                              </p:par>
                            </p:childTnLst>
                          </p:cTn>
                        </p:par>
                        <p:par>
                          <p:cTn id="108" fill="hold">
                            <p:stCondLst>
                              <p:cond delay="13500"/>
                            </p:stCondLst>
                            <p:childTnLst>
                              <p:par>
                                <p:cTn id="109" presetID="10" presetClass="entr" presetSubtype="0" fill="hold" nodeType="afterEffect">
                                  <p:stCondLst>
                                    <p:cond delay="0"/>
                                  </p:stCondLst>
                                  <p:childTnLst>
                                    <p:set>
                                      <p:cBhvr>
                                        <p:cTn id="110" dur="1" fill="hold">
                                          <p:stCondLst>
                                            <p:cond delay="0"/>
                                          </p:stCondLst>
                                        </p:cTn>
                                        <p:tgtEl>
                                          <p:spTgt spid="9"/>
                                        </p:tgtEl>
                                        <p:attrNameLst>
                                          <p:attrName>style.visibility</p:attrName>
                                        </p:attrNameLst>
                                      </p:cBhvr>
                                      <p:to>
                                        <p:strVal val="visible"/>
                                      </p:to>
                                    </p:set>
                                    <p:animEffect transition="in" filter="fade">
                                      <p:cBhvr>
                                        <p:cTn id="111" dur="500"/>
                                        <p:tgtEl>
                                          <p:spTgt spid="9"/>
                                        </p:tgtEl>
                                      </p:cBhvr>
                                    </p:animEffect>
                                  </p:childTnLst>
                                </p:cTn>
                              </p:par>
                            </p:childTnLst>
                          </p:cTn>
                        </p:par>
                        <p:par>
                          <p:cTn id="112" fill="hold">
                            <p:stCondLst>
                              <p:cond delay="14000"/>
                            </p:stCondLst>
                            <p:childTnLst>
                              <p:par>
                                <p:cTn id="113" presetID="26" presetClass="entr" presetSubtype="0" fill="hold" grpId="0" nodeType="afterEffect">
                                  <p:stCondLst>
                                    <p:cond delay="0"/>
                                  </p:stCondLst>
                                  <p:childTnLst>
                                    <p:set>
                                      <p:cBhvr>
                                        <p:cTn id="114" dur="1" fill="hold">
                                          <p:stCondLst>
                                            <p:cond delay="0"/>
                                          </p:stCondLst>
                                        </p:cTn>
                                        <p:tgtEl>
                                          <p:spTgt spid="13"/>
                                        </p:tgtEl>
                                        <p:attrNameLst>
                                          <p:attrName>style.visibility</p:attrName>
                                        </p:attrNameLst>
                                      </p:cBhvr>
                                      <p:to>
                                        <p:strVal val="visible"/>
                                      </p:to>
                                    </p:set>
                                    <p:animEffect transition="in" filter="wipe(down)">
                                      <p:cBhvr>
                                        <p:cTn id="115" dur="580">
                                          <p:stCondLst>
                                            <p:cond delay="0"/>
                                          </p:stCondLst>
                                        </p:cTn>
                                        <p:tgtEl>
                                          <p:spTgt spid="13"/>
                                        </p:tgtEl>
                                      </p:cBhvr>
                                    </p:animEffect>
                                    <p:anim calcmode="lin" valueType="num">
                                      <p:cBhvr>
                                        <p:cTn id="11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21" dur="26">
                                          <p:stCondLst>
                                            <p:cond delay="650"/>
                                          </p:stCondLst>
                                        </p:cTn>
                                        <p:tgtEl>
                                          <p:spTgt spid="13"/>
                                        </p:tgtEl>
                                      </p:cBhvr>
                                      <p:to x="100000" y="60000"/>
                                    </p:animScale>
                                    <p:animScale>
                                      <p:cBhvr>
                                        <p:cTn id="122" dur="166" decel="50000">
                                          <p:stCondLst>
                                            <p:cond delay="676"/>
                                          </p:stCondLst>
                                        </p:cTn>
                                        <p:tgtEl>
                                          <p:spTgt spid="13"/>
                                        </p:tgtEl>
                                      </p:cBhvr>
                                      <p:to x="100000" y="100000"/>
                                    </p:animScale>
                                    <p:animScale>
                                      <p:cBhvr>
                                        <p:cTn id="123" dur="26">
                                          <p:stCondLst>
                                            <p:cond delay="1312"/>
                                          </p:stCondLst>
                                        </p:cTn>
                                        <p:tgtEl>
                                          <p:spTgt spid="13"/>
                                        </p:tgtEl>
                                      </p:cBhvr>
                                      <p:to x="100000" y="80000"/>
                                    </p:animScale>
                                    <p:animScale>
                                      <p:cBhvr>
                                        <p:cTn id="124" dur="166" decel="50000">
                                          <p:stCondLst>
                                            <p:cond delay="1338"/>
                                          </p:stCondLst>
                                        </p:cTn>
                                        <p:tgtEl>
                                          <p:spTgt spid="13"/>
                                        </p:tgtEl>
                                      </p:cBhvr>
                                      <p:to x="100000" y="100000"/>
                                    </p:animScale>
                                    <p:animScale>
                                      <p:cBhvr>
                                        <p:cTn id="125" dur="26">
                                          <p:stCondLst>
                                            <p:cond delay="1642"/>
                                          </p:stCondLst>
                                        </p:cTn>
                                        <p:tgtEl>
                                          <p:spTgt spid="13"/>
                                        </p:tgtEl>
                                      </p:cBhvr>
                                      <p:to x="100000" y="90000"/>
                                    </p:animScale>
                                    <p:animScale>
                                      <p:cBhvr>
                                        <p:cTn id="126" dur="166" decel="50000">
                                          <p:stCondLst>
                                            <p:cond delay="1668"/>
                                          </p:stCondLst>
                                        </p:cTn>
                                        <p:tgtEl>
                                          <p:spTgt spid="13"/>
                                        </p:tgtEl>
                                      </p:cBhvr>
                                      <p:to x="100000" y="100000"/>
                                    </p:animScale>
                                    <p:animScale>
                                      <p:cBhvr>
                                        <p:cTn id="127" dur="26">
                                          <p:stCondLst>
                                            <p:cond delay="1808"/>
                                          </p:stCondLst>
                                        </p:cTn>
                                        <p:tgtEl>
                                          <p:spTgt spid="13"/>
                                        </p:tgtEl>
                                      </p:cBhvr>
                                      <p:to x="100000" y="95000"/>
                                    </p:animScale>
                                    <p:animScale>
                                      <p:cBhvr>
                                        <p:cTn id="128" dur="166" decel="50000">
                                          <p:stCondLst>
                                            <p:cond delay="1834"/>
                                          </p:stCondLst>
                                        </p:cTn>
                                        <p:tgtEl>
                                          <p:spTgt spid="13"/>
                                        </p:tgtEl>
                                      </p:cBhvr>
                                      <p:to x="100000" y="100000"/>
                                    </p:animScale>
                                  </p:childTnLst>
                                </p:cTn>
                              </p:par>
                            </p:childTnLst>
                          </p:cTn>
                        </p:par>
                        <p:par>
                          <p:cTn id="129" fill="hold">
                            <p:stCondLst>
                              <p:cond delay="16000"/>
                            </p:stCondLst>
                            <p:childTnLst>
                              <p:par>
                                <p:cTn id="130" presetID="10" presetClass="entr" presetSubtype="0" fill="hold" nodeType="afterEffect">
                                  <p:stCondLst>
                                    <p:cond delay="0"/>
                                  </p:stCondLst>
                                  <p:childTnLst>
                                    <p:set>
                                      <p:cBhvr>
                                        <p:cTn id="131" dur="1" fill="hold">
                                          <p:stCondLst>
                                            <p:cond delay="0"/>
                                          </p:stCondLst>
                                        </p:cTn>
                                        <p:tgtEl>
                                          <p:spTgt spid="10"/>
                                        </p:tgtEl>
                                        <p:attrNameLst>
                                          <p:attrName>style.visibility</p:attrName>
                                        </p:attrNameLst>
                                      </p:cBhvr>
                                      <p:to>
                                        <p:strVal val="visible"/>
                                      </p:to>
                                    </p:set>
                                    <p:animEffect transition="in" filter="fade">
                                      <p:cBhvr>
                                        <p:cTn id="132" dur="500"/>
                                        <p:tgtEl>
                                          <p:spTgt spid="10"/>
                                        </p:tgtEl>
                                      </p:cBhvr>
                                    </p:animEffect>
                                  </p:childTnLst>
                                </p:cTn>
                              </p:par>
                            </p:childTnLst>
                          </p:cTn>
                        </p:par>
                        <p:par>
                          <p:cTn id="133" fill="hold">
                            <p:stCondLst>
                              <p:cond delay="16500"/>
                            </p:stCondLst>
                            <p:childTnLst>
                              <p:par>
                                <p:cTn id="134" presetID="10" presetClass="entr" presetSubtype="0" fill="hold" nodeType="afterEffect">
                                  <p:stCondLst>
                                    <p:cond delay="0"/>
                                  </p:stCondLst>
                                  <p:childTnLst>
                                    <p:set>
                                      <p:cBhvr>
                                        <p:cTn id="135" dur="1" fill="hold">
                                          <p:stCondLst>
                                            <p:cond delay="0"/>
                                          </p:stCondLst>
                                        </p:cTn>
                                        <p:tgtEl>
                                          <p:spTgt spid="7"/>
                                        </p:tgtEl>
                                        <p:attrNameLst>
                                          <p:attrName>style.visibility</p:attrName>
                                        </p:attrNameLst>
                                      </p:cBhvr>
                                      <p:to>
                                        <p:strVal val="visible"/>
                                      </p:to>
                                    </p:set>
                                    <p:animEffect transition="in" filter="fade">
                                      <p:cBhvr>
                                        <p:cTn id="136" dur="500"/>
                                        <p:tgtEl>
                                          <p:spTgt spid="7"/>
                                        </p:tgtEl>
                                      </p:cBhvr>
                                    </p:animEffect>
                                  </p:childTnLst>
                                </p:cTn>
                              </p:par>
                            </p:childTnLst>
                          </p:cTn>
                        </p:par>
                        <p:par>
                          <p:cTn id="137" fill="hold">
                            <p:stCondLst>
                              <p:cond delay="17000"/>
                            </p:stCondLst>
                            <p:childTnLst>
                              <p:par>
                                <p:cTn id="138" presetID="10" presetClass="entr" presetSubtype="0" fill="hold" nodeType="afterEffect">
                                  <p:stCondLst>
                                    <p:cond delay="0"/>
                                  </p:stCondLst>
                                  <p:childTnLst>
                                    <p:set>
                                      <p:cBhvr>
                                        <p:cTn id="139" dur="1" fill="hold">
                                          <p:stCondLst>
                                            <p:cond delay="0"/>
                                          </p:stCondLst>
                                        </p:cTn>
                                        <p:tgtEl>
                                          <p:spTgt spid="8"/>
                                        </p:tgtEl>
                                        <p:attrNameLst>
                                          <p:attrName>style.visibility</p:attrName>
                                        </p:attrNameLst>
                                      </p:cBhvr>
                                      <p:to>
                                        <p:strVal val="visible"/>
                                      </p:to>
                                    </p:set>
                                    <p:animEffect transition="in" filter="fade">
                                      <p:cBhvr>
                                        <p:cTn id="1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11" grpId="0"/>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1298"/>
            <a:ext cx="10515600" cy="1325563"/>
          </a:xfrm>
        </p:spPr>
        <p:txBody>
          <a:bodyPr/>
          <a:lstStyle/>
          <a:p>
            <a:pPr algn="ctr"/>
            <a:r>
              <a:rPr lang="en-US" dirty="0" smtClean="0"/>
              <a:t>Robot configuration </a:t>
            </a:r>
            <a:endParaRPr lang="en-US" dirty="0"/>
          </a:p>
        </p:txBody>
      </p:sp>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2943111" y="1340446"/>
            <a:ext cx="6305777" cy="4729332"/>
          </a:xfrm>
        </p:spPr>
      </p:pic>
      <p:cxnSp>
        <p:nvCxnSpPr>
          <p:cNvPr id="45" name="Straight Arrow Connector 44"/>
          <p:cNvCxnSpPr/>
          <p:nvPr/>
        </p:nvCxnSpPr>
        <p:spPr>
          <a:xfrm flipH="1">
            <a:off x="7502923" y="1507334"/>
            <a:ext cx="1199919" cy="1691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945018" y="875674"/>
            <a:ext cx="4055565" cy="1477328"/>
          </a:xfrm>
          <a:prstGeom prst="rect">
            <a:avLst/>
          </a:prstGeom>
          <a:noFill/>
        </p:spPr>
        <p:txBody>
          <a:bodyPr wrap="square" rtlCol="0">
            <a:spAutoFit/>
          </a:bodyPr>
          <a:lstStyle/>
          <a:p>
            <a:r>
              <a:rPr lang="en-US" b="1" dirty="0" smtClean="0"/>
              <a:t>                   </a:t>
            </a:r>
            <a:r>
              <a:rPr lang="en-US" b="1" u="sng" dirty="0" smtClean="0"/>
              <a:t>Wheel Choice</a:t>
            </a:r>
            <a:r>
              <a:rPr lang="en-US" dirty="0" smtClean="0"/>
              <a:t>:</a:t>
            </a:r>
          </a:p>
          <a:p>
            <a:r>
              <a:rPr lang="en-US" dirty="0" smtClean="0"/>
              <a:t>Big wheels</a:t>
            </a:r>
          </a:p>
          <a:p>
            <a:pPr marL="285750" indent="-285750">
              <a:buFont typeface="Arial" panose="020B0604020202020204" pitchFamily="34" charset="0"/>
              <a:buChar char="•"/>
            </a:pPr>
            <a:r>
              <a:rPr lang="en-US" dirty="0" smtClean="0"/>
              <a:t>Easier to transverse over </a:t>
            </a:r>
          </a:p>
          <a:p>
            <a:r>
              <a:rPr lang="en-US" dirty="0" smtClean="0"/>
              <a:t>      rough terrain</a:t>
            </a:r>
          </a:p>
          <a:p>
            <a:endParaRPr lang="en-US" dirty="0"/>
          </a:p>
        </p:txBody>
      </p:sp>
      <p:cxnSp>
        <p:nvCxnSpPr>
          <p:cNvPr id="48" name="Straight Arrow Connector 47"/>
          <p:cNvCxnSpPr/>
          <p:nvPr/>
        </p:nvCxnSpPr>
        <p:spPr>
          <a:xfrm flipH="1">
            <a:off x="7292370" y="3348478"/>
            <a:ext cx="2573525" cy="385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8945017" y="3187732"/>
            <a:ext cx="3147641" cy="2031325"/>
          </a:xfrm>
          <a:prstGeom prst="rect">
            <a:avLst/>
          </a:prstGeom>
          <a:noFill/>
        </p:spPr>
        <p:txBody>
          <a:bodyPr wrap="square" rtlCol="0">
            <a:spAutoFit/>
          </a:bodyPr>
          <a:lstStyle/>
          <a:p>
            <a:r>
              <a:rPr lang="en-US" b="1" dirty="0" smtClean="0"/>
              <a:t>                  </a:t>
            </a:r>
            <a:r>
              <a:rPr lang="en-US" b="1" u="sng" dirty="0" smtClean="0"/>
              <a:t>Gears:</a:t>
            </a:r>
          </a:p>
          <a:p>
            <a:r>
              <a:rPr lang="en-US" dirty="0" smtClean="0"/>
              <a:t> 12 tooth:20 tooth         </a:t>
            </a:r>
          </a:p>
          <a:p>
            <a:pPr marL="285750" indent="-285750">
              <a:buFont typeface="Arial" panose="020B0604020202020204" pitchFamily="34" charset="0"/>
              <a:buChar char="•"/>
            </a:pPr>
            <a:r>
              <a:rPr lang="en-US" dirty="0" smtClean="0"/>
              <a:t>3 second interval compared to the 16tooth: 16 tooth, and the 20 tooh:12 tooth. </a:t>
            </a:r>
          </a:p>
          <a:p>
            <a:pPr marL="285750" indent="-285750">
              <a:buFont typeface="Arial" panose="020B0604020202020204" pitchFamily="34" charset="0"/>
              <a:buChar char="•"/>
            </a:pPr>
            <a:r>
              <a:rPr lang="en-US" dirty="0" smtClean="0"/>
              <a:t>Allows for the most control</a:t>
            </a:r>
          </a:p>
          <a:p>
            <a:endParaRPr lang="en-US" dirty="0"/>
          </a:p>
        </p:txBody>
      </p:sp>
      <p:sp>
        <p:nvSpPr>
          <p:cNvPr id="57" name="TextBox 56"/>
          <p:cNvSpPr txBox="1"/>
          <p:nvPr/>
        </p:nvSpPr>
        <p:spPr>
          <a:xfrm>
            <a:off x="577516" y="4018728"/>
            <a:ext cx="3153817" cy="1200329"/>
          </a:xfrm>
          <a:prstGeom prst="rect">
            <a:avLst/>
          </a:prstGeom>
          <a:noFill/>
        </p:spPr>
        <p:txBody>
          <a:bodyPr wrap="square" rtlCol="0">
            <a:spAutoFit/>
          </a:bodyPr>
          <a:lstStyle/>
          <a:p>
            <a:pPr algn="ctr"/>
            <a:r>
              <a:rPr lang="en-US" dirty="0" smtClean="0"/>
              <a:t>Ultrasonic Sensor</a:t>
            </a:r>
          </a:p>
          <a:p>
            <a:r>
              <a:rPr lang="en-US" dirty="0" smtClean="0"/>
              <a:t>Front</a:t>
            </a:r>
          </a:p>
          <a:p>
            <a:pPr marL="285750" indent="-285750">
              <a:buFont typeface="Arial" panose="020B0604020202020204" pitchFamily="34" charset="0"/>
              <a:buChar char="•"/>
            </a:pPr>
            <a:r>
              <a:rPr lang="en-US" dirty="0" smtClean="0"/>
              <a:t>Can see objects more efficiently.</a:t>
            </a:r>
            <a:endParaRPr lang="en-US" dirty="0"/>
          </a:p>
        </p:txBody>
      </p:sp>
      <p:sp>
        <p:nvSpPr>
          <p:cNvPr id="61" name="TextBox 60"/>
          <p:cNvSpPr txBox="1"/>
          <p:nvPr/>
        </p:nvSpPr>
        <p:spPr>
          <a:xfrm>
            <a:off x="689811" y="984265"/>
            <a:ext cx="2502568" cy="1754326"/>
          </a:xfrm>
          <a:prstGeom prst="rect">
            <a:avLst/>
          </a:prstGeom>
          <a:noFill/>
        </p:spPr>
        <p:txBody>
          <a:bodyPr wrap="square" rtlCol="0">
            <a:spAutoFit/>
          </a:bodyPr>
          <a:lstStyle/>
          <a:p>
            <a:pPr algn="ctr"/>
            <a:r>
              <a:rPr lang="en-US" dirty="0" smtClean="0"/>
              <a:t>Light Sensor</a:t>
            </a:r>
          </a:p>
          <a:p>
            <a:r>
              <a:rPr lang="en-US" dirty="0" smtClean="0"/>
              <a:t>Back </a:t>
            </a:r>
          </a:p>
          <a:p>
            <a:pPr marL="285750" indent="-285750">
              <a:buFont typeface="Arial" panose="020B0604020202020204" pitchFamily="34" charset="0"/>
              <a:buChar char="•"/>
            </a:pPr>
            <a:r>
              <a:rPr lang="en-US" dirty="0" smtClean="0"/>
              <a:t>Lower to the ground to sense the difference in light more accurately</a:t>
            </a:r>
          </a:p>
        </p:txBody>
      </p:sp>
      <p:cxnSp>
        <p:nvCxnSpPr>
          <p:cNvPr id="11" name="Straight Arrow Connector 10"/>
          <p:cNvCxnSpPr/>
          <p:nvPr/>
        </p:nvCxnSpPr>
        <p:spPr>
          <a:xfrm>
            <a:off x="2802435" y="4381500"/>
            <a:ext cx="2638926" cy="1577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681347" y="1507334"/>
            <a:ext cx="2740885" cy="602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382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5000">
        <p15:prstTrans prst="peelOff"/>
      </p:transition>
    </mc:Choice>
    <mc:Fallback xmlns="">
      <p:transition spd="slow" advClick="0" advTm="1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26" presetClass="entr" presetSubtype="0" fill="hold" grpId="0" nodeType="after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wipe(down)">
                                      <p:cBhvr>
                                        <p:cTn id="13" dur="580">
                                          <p:stCondLst>
                                            <p:cond delay="0"/>
                                          </p:stCondLst>
                                        </p:cTn>
                                        <p:tgtEl>
                                          <p:spTgt spid="46"/>
                                        </p:tgtEl>
                                      </p:cBhvr>
                                    </p:animEffect>
                                    <p:anim calcmode="lin" valueType="num">
                                      <p:cBhvr>
                                        <p:cTn id="14" dur="1822" tmFilter="0,0; 0.14,0.36; 0.43,0.73; 0.71,0.91; 1.0,1.0">
                                          <p:stCondLst>
                                            <p:cond delay="0"/>
                                          </p:stCondLst>
                                        </p:cTn>
                                        <p:tgtEl>
                                          <p:spTgt spid="4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6"/>
                                        </p:tgtEl>
                                        <p:attrNameLst>
                                          <p:attrName>ppt_y</p:attrName>
                                        </p:attrNameLst>
                                      </p:cBhvr>
                                      <p:tavLst>
                                        <p:tav tm="0" fmla="#ppt_y-sin(pi*$)/81">
                                          <p:val>
                                            <p:fltVal val="0"/>
                                          </p:val>
                                        </p:tav>
                                        <p:tav tm="100000">
                                          <p:val>
                                            <p:fltVal val="1"/>
                                          </p:val>
                                        </p:tav>
                                      </p:tavLst>
                                    </p:anim>
                                    <p:animScale>
                                      <p:cBhvr>
                                        <p:cTn id="19" dur="26">
                                          <p:stCondLst>
                                            <p:cond delay="650"/>
                                          </p:stCondLst>
                                        </p:cTn>
                                        <p:tgtEl>
                                          <p:spTgt spid="46"/>
                                        </p:tgtEl>
                                      </p:cBhvr>
                                      <p:to x="100000" y="60000"/>
                                    </p:animScale>
                                    <p:animScale>
                                      <p:cBhvr>
                                        <p:cTn id="20" dur="166" decel="50000">
                                          <p:stCondLst>
                                            <p:cond delay="676"/>
                                          </p:stCondLst>
                                        </p:cTn>
                                        <p:tgtEl>
                                          <p:spTgt spid="46"/>
                                        </p:tgtEl>
                                      </p:cBhvr>
                                      <p:to x="100000" y="100000"/>
                                    </p:animScale>
                                    <p:animScale>
                                      <p:cBhvr>
                                        <p:cTn id="21" dur="26">
                                          <p:stCondLst>
                                            <p:cond delay="1312"/>
                                          </p:stCondLst>
                                        </p:cTn>
                                        <p:tgtEl>
                                          <p:spTgt spid="46"/>
                                        </p:tgtEl>
                                      </p:cBhvr>
                                      <p:to x="100000" y="80000"/>
                                    </p:animScale>
                                    <p:animScale>
                                      <p:cBhvr>
                                        <p:cTn id="22" dur="166" decel="50000">
                                          <p:stCondLst>
                                            <p:cond delay="1338"/>
                                          </p:stCondLst>
                                        </p:cTn>
                                        <p:tgtEl>
                                          <p:spTgt spid="46"/>
                                        </p:tgtEl>
                                      </p:cBhvr>
                                      <p:to x="100000" y="100000"/>
                                    </p:animScale>
                                    <p:animScale>
                                      <p:cBhvr>
                                        <p:cTn id="23" dur="26">
                                          <p:stCondLst>
                                            <p:cond delay="1642"/>
                                          </p:stCondLst>
                                        </p:cTn>
                                        <p:tgtEl>
                                          <p:spTgt spid="46"/>
                                        </p:tgtEl>
                                      </p:cBhvr>
                                      <p:to x="100000" y="90000"/>
                                    </p:animScale>
                                    <p:animScale>
                                      <p:cBhvr>
                                        <p:cTn id="24" dur="166" decel="50000">
                                          <p:stCondLst>
                                            <p:cond delay="1668"/>
                                          </p:stCondLst>
                                        </p:cTn>
                                        <p:tgtEl>
                                          <p:spTgt spid="46"/>
                                        </p:tgtEl>
                                      </p:cBhvr>
                                      <p:to x="100000" y="100000"/>
                                    </p:animScale>
                                    <p:animScale>
                                      <p:cBhvr>
                                        <p:cTn id="25" dur="26">
                                          <p:stCondLst>
                                            <p:cond delay="1808"/>
                                          </p:stCondLst>
                                        </p:cTn>
                                        <p:tgtEl>
                                          <p:spTgt spid="46"/>
                                        </p:tgtEl>
                                      </p:cBhvr>
                                      <p:to x="100000" y="95000"/>
                                    </p:animScale>
                                    <p:animScale>
                                      <p:cBhvr>
                                        <p:cTn id="26" dur="166" decel="50000">
                                          <p:stCondLst>
                                            <p:cond delay="1834"/>
                                          </p:stCondLst>
                                        </p:cTn>
                                        <p:tgtEl>
                                          <p:spTgt spid="46"/>
                                        </p:tgtEl>
                                      </p:cBhvr>
                                      <p:to x="100000" y="100000"/>
                                    </p:animScale>
                                  </p:childTnLst>
                                </p:cTn>
                              </p:par>
                            </p:childTnLst>
                          </p:cTn>
                        </p:par>
                        <p:par>
                          <p:cTn id="27" fill="hold">
                            <p:stCondLst>
                              <p:cond delay="4000"/>
                            </p:stCondLst>
                            <p:childTnLst>
                              <p:par>
                                <p:cTn id="28" presetID="26" presetClass="entr" presetSubtype="0"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wipe(down)">
                                      <p:cBhvr>
                                        <p:cTn id="30" dur="580">
                                          <p:stCondLst>
                                            <p:cond delay="0"/>
                                          </p:stCondLst>
                                        </p:cTn>
                                        <p:tgtEl>
                                          <p:spTgt spid="49"/>
                                        </p:tgtEl>
                                      </p:cBhvr>
                                    </p:animEffect>
                                    <p:anim calcmode="lin" valueType="num">
                                      <p:cBhvr>
                                        <p:cTn id="31"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36" dur="26">
                                          <p:stCondLst>
                                            <p:cond delay="650"/>
                                          </p:stCondLst>
                                        </p:cTn>
                                        <p:tgtEl>
                                          <p:spTgt spid="49"/>
                                        </p:tgtEl>
                                      </p:cBhvr>
                                      <p:to x="100000" y="60000"/>
                                    </p:animScale>
                                    <p:animScale>
                                      <p:cBhvr>
                                        <p:cTn id="37" dur="166" decel="50000">
                                          <p:stCondLst>
                                            <p:cond delay="676"/>
                                          </p:stCondLst>
                                        </p:cTn>
                                        <p:tgtEl>
                                          <p:spTgt spid="49"/>
                                        </p:tgtEl>
                                      </p:cBhvr>
                                      <p:to x="100000" y="100000"/>
                                    </p:animScale>
                                    <p:animScale>
                                      <p:cBhvr>
                                        <p:cTn id="38" dur="26">
                                          <p:stCondLst>
                                            <p:cond delay="1312"/>
                                          </p:stCondLst>
                                        </p:cTn>
                                        <p:tgtEl>
                                          <p:spTgt spid="49"/>
                                        </p:tgtEl>
                                      </p:cBhvr>
                                      <p:to x="100000" y="80000"/>
                                    </p:animScale>
                                    <p:animScale>
                                      <p:cBhvr>
                                        <p:cTn id="39" dur="166" decel="50000">
                                          <p:stCondLst>
                                            <p:cond delay="1338"/>
                                          </p:stCondLst>
                                        </p:cTn>
                                        <p:tgtEl>
                                          <p:spTgt spid="49"/>
                                        </p:tgtEl>
                                      </p:cBhvr>
                                      <p:to x="100000" y="100000"/>
                                    </p:animScale>
                                    <p:animScale>
                                      <p:cBhvr>
                                        <p:cTn id="40" dur="26">
                                          <p:stCondLst>
                                            <p:cond delay="1642"/>
                                          </p:stCondLst>
                                        </p:cTn>
                                        <p:tgtEl>
                                          <p:spTgt spid="49"/>
                                        </p:tgtEl>
                                      </p:cBhvr>
                                      <p:to x="100000" y="90000"/>
                                    </p:animScale>
                                    <p:animScale>
                                      <p:cBhvr>
                                        <p:cTn id="41" dur="166" decel="50000">
                                          <p:stCondLst>
                                            <p:cond delay="1668"/>
                                          </p:stCondLst>
                                        </p:cTn>
                                        <p:tgtEl>
                                          <p:spTgt spid="49"/>
                                        </p:tgtEl>
                                      </p:cBhvr>
                                      <p:to x="100000" y="100000"/>
                                    </p:animScale>
                                    <p:animScale>
                                      <p:cBhvr>
                                        <p:cTn id="42" dur="26">
                                          <p:stCondLst>
                                            <p:cond delay="1808"/>
                                          </p:stCondLst>
                                        </p:cTn>
                                        <p:tgtEl>
                                          <p:spTgt spid="49"/>
                                        </p:tgtEl>
                                      </p:cBhvr>
                                      <p:to x="100000" y="95000"/>
                                    </p:animScale>
                                    <p:animScale>
                                      <p:cBhvr>
                                        <p:cTn id="43" dur="166" decel="50000">
                                          <p:stCondLst>
                                            <p:cond delay="1834"/>
                                          </p:stCondLst>
                                        </p:cTn>
                                        <p:tgtEl>
                                          <p:spTgt spid="49"/>
                                        </p:tgtEl>
                                      </p:cBhvr>
                                      <p:to x="100000" y="100000"/>
                                    </p:animScale>
                                  </p:childTnLst>
                                </p:cTn>
                              </p:par>
                            </p:childTnLst>
                          </p:cTn>
                        </p:par>
                        <p:par>
                          <p:cTn id="44" fill="hold">
                            <p:stCondLst>
                              <p:cond delay="6000"/>
                            </p:stCondLst>
                            <p:childTnLst>
                              <p:par>
                                <p:cTn id="45" presetID="26" presetClass="entr" presetSubtype="0"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wipe(down)">
                                      <p:cBhvr>
                                        <p:cTn id="47" dur="580">
                                          <p:stCondLst>
                                            <p:cond delay="0"/>
                                          </p:stCondLst>
                                        </p:cTn>
                                        <p:tgtEl>
                                          <p:spTgt spid="61"/>
                                        </p:tgtEl>
                                      </p:cBhvr>
                                    </p:animEffect>
                                    <p:anim calcmode="lin" valueType="num">
                                      <p:cBhvr>
                                        <p:cTn id="48"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53" dur="26">
                                          <p:stCondLst>
                                            <p:cond delay="650"/>
                                          </p:stCondLst>
                                        </p:cTn>
                                        <p:tgtEl>
                                          <p:spTgt spid="61"/>
                                        </p:tgtEl>
                                      </p:cBhvr>
                                      <p:to x="100000" y="60000"/>
                                    </p:animScale>
                                    <p:animScale>
                                      <p:cBhvr>
                                        <p:cTn id="54" dur="166" decel="50000">
                                          <p:stCondLst>
                                            <p:cond delay="676"/>
                                          </p:stCondLst>
                                        </p:cTn>
                                        <p:tgtEl>
                                          <p:spTgt spid="61"/>
                                        </p:tgtEl>
                                      </p:cBhvr>
                                      <p:to x="100000" y="100000"/>
                                    </p:animScale>
                                    <p:animScale>
                                      <p:cBhvr>
                                        <p:cTn id="55" dur="26">
                                          <p:stCondLst>
                                            <p:cond delay="1312"/>
                                          </p:stCondLst>
                                        </p:cTn>
                                        <p:tgtEl>
                                          <p:spTgt spid="61"/>
                                        </p:tgtEl>
                                      </p:cBhvr>
                                      <p:to x="100000" y="80000"/>
                                    </p:animScale>
                                    <p:animScale>
                                      <p:cBhvr>
                                        <p:cTn id="56" dur="166" decel="50000">
                                          <p:stCondLst>
                                            <p:cond delay="1338"/>
                                          </p:stCondLst>
                                        </p:cTn>
                                        <p:tgtEl>
                                          <p:spTgt spid="61"/>
                                        </p:tgtEl>
                                      </p:cBhvr>
                                      <p:to x="100000" y="100000"/>
                                    </p:animScale>
                                    <p:animScale>
                                      <p:cBhvr>
                                        <p:cTn id="57" dur="26">
                                          <p:stCondLst>
                                            <p:cond delay="1642"/>
                                          </p:stCondLst>
                                        </p:cTn>
                                        <p:tgtEl>
                                          <p:spTgt spid="61"/>
                                        </p:tgtEl>
                                      </p:cBhvr>
                                      <p:to x="100000" y="90000"/>
                                    </p:animScale>
                                    <p:animScale>
                                      <p:cBhvr>
                                        <p:cTn id="58" dur="166" decel="50000">
                                          <p:stCondLst>
                                            <p:cond delay="1668"/>
                                          </p:stCondLst>
                                        </p:cTn>
                                        <p:tgtEl>
                                          <p:spTgt spid="61"/>
                                        </p:tgtEl>
                                      </p:cBhvr>
                                      <p:to x="100000" y="100000"/>
                                    </p:animScale>
                                    <p:animScale>
                                      <p:cBhvr>
                                        <p:cTn id="59" dur="26">
                                          <p:stCondLst>
                                            <p:cond delay="1808"/>
                                          </p:stCondLst>
                                        </p:cTn>
                                        <p:tgtEl>
                                          <p:spTgt spid="61"/>
                                        </p:tgtEl>
                                      </p:cBhvr>
                                      <p:to x="100000" y="95000"/>
                                    </p:animScale>
                                    <p:animScale>
                                      <p:cBhvr>
                                        <p:cTn id="60" dur="166" decel="50000">
                                          <p:stCondLst>
                                            <p:cond delay="1834"/>
                                          </p:stCondLst>
                                        </p:cTn>
                                        <p:tgtEl>
                                          <p:spTgt spid="61"/>
                                        </p:tgtEl>
                                      </p:cBhvr>
                                      <p:to x="100000" y="100000"/>
                                    </p:animScale>
                                  </p:childTnLst>
                                </p:cTn>
                              </p:par>
                            </p:childTnLst>
                          </p:cTn>
                        </p:par>
                        <p:par>
                          <p:cTn id="61" fill="hold">
                            <p:stCondLst>
                              <p:cond delay="8000"/>
                            </p:stCondLst>
                            <p:childTnLst>
                              <p:par>
                                <p:cTn id="62" presetID="26" presetClass="entr" presetSubtype="0" fill="hold" grpId="0" nodeType="afterEffect">
                                  <p:stCondLst>
                                    <p:cond delay="0"/>
                                  </p:stCondLst>
                                  <p:childTnLst>
                                    <p:set>
                                      <p:cBhvr>
                                        <p:cTn id="63" dur="1" fill="hold">
                                          <p:stCondLst>
                                            <p:cond delay="0"/>
                                          </p:stCondLst>
                                        </p:cTn>
                                        <p:tgtEl>
                                          <p:spTgt spid="57"/>
                                        </p:tgtEl>
                                        <p:attrNameLst>
                                          <p:attrName>style.visibility</p:attrName>
                                        </p:attrNameLst>
                                      </p:cBhvr>
                                      <p:to>
                                        <p:strVal val="visible"/>
                                      </p:to>
                                    </p:set>
                                    <p:animEffect transition="in" filter="wipe(down)">
                                      <p:cBhvr>
                                        <p:cTn id="64" dur="580">
                                          <p:stCondLst>
                                            <p:cond delay="0"/>
                                          </p:stCondLst>
                                        </p:cTn>
                                        <p:tgtEl>
                                          <p:spTgt spid="57"/>
                                        </p:tgtEl>
                                      </p:cBhvr>
                                    </p:animEffect>
                                    <p:anim calcmode="lin" valueType="num">
                                      <p:cBhvr>
                                        <p:cTn id="65" dur="1822" tmFilter="0,0; 0.14,0.36; 0.43,0.73; 0.71,0.91; 1.0,1.0">
                                          <p:stCondLst>
                                            <p:cond delay="0"/>
                                          </p:stCondLst>
                                        </p:cTn>
                                        <p:tgtEl>
                                          <p:spTgt spid="57"/>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57"/>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57"/>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57"/>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57"/>
                                        </p:tgtEl>
                                        <p:attrNameLst>
                                          <p:attrName>ppt_y</p:attrName>
                                        </p:attrNameLst>
                                      </p:cBhvr>
                                      <p:tavLst>
                                        <p:tav tm="0" fmla="#ppt_y-sin(pi*$)/81">
                                          <p:val>
                                            <p:fltVal val="0"/>
                                          </p:val>
                                        </p:tav>
                                        <p:tav tm="100000">
                                          <p:val>
                                            <p:fltVal val="1"/>
                                          </p:val>
                                        </p:tav>
                                      </p:tavLst>
                                    </p:anim>
                                    <p:animScale>
                                      <p:cBhvr>
                                        <p:cTn id="70" dur="26">
                                          <p:stCondLst>
                                            <p:cond delay="650"/>
                                          </p:stCondLst>
                                        </p:cTn>
                                        <p:tgtEl>
                                          <p:spTgt spid="57"/>
                                        </p:tgtEl>
                                      </p:cBhvr>
                                      <p:to x="100000" y="60000"/>
                                    </p:animScale>
                                    <p:animScale>
                                      <p:cBhvr>
                                        <p:cTn id="71" dur="166" decel="50000">
                                          <p:stCondLst>
                                            <p:cond delay="676"/>
                                          </p:stCondLst>
                                        </p:cTn>
                                        <p:tgtEl>
                                          <p:spTgt spid="57"/>
                                        </p:tgtEl>
                                      </p:cBhvr>
                                      <p:to x="100000" y="100000"/>
                                    </p:animScale>
                                    <p:animScale>
                                      <p:cBhvr>
                                        <p:cTn id="72" dur="26">
                                          <p:stCondLst>
                                            <p:cond delay="1312"/>
                                          </p:stCondLst>
                                        </p:cTn>
                                        <p:tgtEl>
                                          <p:spTgt spid="57"/>
                                        </p:tgtEl>
                                      </p:cBhvr>
                                      <p:to x="100000" y="80000"/>
                                    </p:animScale>
                                    <p:animScale>
                                      <p:cBhvr>
                                        <p:cTn id="73" dur="166" decel="50000">
                                          <p:stCondLst>
                                            <p:cond delay="1338"/>
                                          </p:stCondLst>
                                        </p:cTn>
                                        <p:tgtEl>
                                          <p:spTgt spid="57"/>
                                        </p:tgtEl>
                                      </p:cBhvr>
                                      <p:to x="100000" y="100000"/>
                                    </p:animScale>
                                    <p:animScale>
                                      <p:cBhvr>
                                        <p:cTn id="74" dur="26">
                                          <p:stCondLst>
                                            <p:cond delay="1642"/>
                                          </p:stCondLst>
                                        </p:cTn>
                                        <p:tgtEl>
                                          <p:spTgt spid="57"/>
                                        </p:tgtEl>
                                      </p:cBhvr>
                                      <p:to x="100000" y="90000"/>
                                    </p:animScale>
                                    <p:animScale>
                                      <p:cBhvr>
                                        <p:cTn id="75" dur="166" decel="50000">
                                          <p:stCondLst>
                                            <p:cond delay="1668"/>
                                          </p:stCondLst>
                                        </p:cTn>
                                        <p:tgtEl>
                                          <p:spTgt spid="57"/>
                                        </p:tgtEl>
                                      </p:cBhvr>
                                      <p:to x="100000" y="100000"/>
                                    </p:animScale>
                                    <p:animScale>
                                      <p:cBhvr>
                                        <p:cTn id="76" dur="26">
                                          <p:stCondLst>
                                            <p:cond delay="1808"/>
                                          </p:stCondLst>
                                        </p:cTn>
                                        <p:tgtEl>
                                          <p:spTgt spid="57"/>
                                        </p:tgtEl>
                                      </p:cBhvr>
                                      <p:to x="100000" y="95000"/>
                                    </p:animScale>
                                    <p:animScale>
                                      <p:cBhvr>
                                        <p:cTn id="77" dur="166" decel="50000">
                                          <p:stCondLst>
                                            <p:cond delay="1834"/>
                                          </p:stCondLst>
                                        </p:cTn>
                                        <p:tgtEl>
                                          <p:spTgt spid="57"/>
                                        </p:tgtEl>
                                      </p:cBhvr>
                                      <p:to x="100000" y="100000"/>
                                    </p:animScale>
                                  </p:childTnLst>
                                </p:cTn>
                              </p:par>
                            </p:childTnLst>
                          </p:cTn>
                        </p:par>
                        <p:par>
                          <p:cTn id="78" fill="hold">
                            <p:stCondLst>
                              <p:cond delay="10000"/>
                            </p:stCondLst>
                            <p:childTnLst>
                              <p:par>
                                <p:cTn id="79" presetID="53" presetClass="entr" presetSubtype="16" fill="hold" nodeType="afterEffect">
                                  <p:stCondLst>
                                    <p:cond delay="0"/>
                                  </p:stCondLst>
                                  <p:childTnLst>
                                    <p:set>
                                      <p:cBhvr>
                                        <p:cTn id="80" dur="1" fill="hold">
                                          <p:stCondLst>
                                            <p:cond delay="0"/>
                                          </p:stCondLst>
                                        </p:cTn>
                                        <p:tgtEl>
                                          <p:spTgt spid="10"/>
                                        </p:tgtEl>
                                        <p:attrNameLst>
                                          <p:attrName>style.visibility</p:attrName>
                                        </p:attrNameLst>
                                      </p:cBhvr>
                                      <p:to>
                                        <p:strVal val="visible"/>
                                      </p:to>
                                    </p:set>
                                    <p:anim calcmode="lin" valueType="num">
                                      <p:cBhvr>
                                        <p:cTn id="81" dur="500" fill="hold"/>
                                        <p:tgtEl>
                                          <p:spTgt spid="10"/>
                                        </p:tgtEl>
                                        <p:attrNameLst>
                                          <p:attrName>ppt_w</p:attrName>
                                        </p:attrNameLst>
                                      </p:cBhvr>
                                      <p:tavLst>
                                        <p:tav tm="0">
                                          <p:val>
                                            <p:fltVal val="0"/>
                                          </p:val>
                                        </p:tav>
                                        <p:tav tm="100000">
                                          <p:val>
                                            <p:strVal val="#ppt_w"/>
                                          </p:val>
                                        </p:tav>
                                      </p:tavLst>
                                    </p:anim>
                                    <p:anim calcmode="lin" valueType="num">
                                      <p:cBhvr>
                                        <p:cTn id="82" dur="500" fill="hold"/>
                                        <p:tgtEl>
                                          <p:spTgt spid="10"/>
                                        </p:tgtEl>
                                        <p:attrNameLst>
                                          <p:attrName>ppt_h</p:attrName>
                                        </p:attrNameLst>
                                      </p:cBhvr>
                                      <p:tavLst>
                                        <p:tav tm="0">
                                          <p:val>
                                            <p:fltVal val="0"/>
                                          </p:val>
                                        </p:tav>
                                        <p:tav tm="100000">
                                          <p:val>
                                            <p:strVal val="#ppt_h"/>
                                          </p:val>
                                        </p:tav>
                                      </p:tavLst>
                                    </p:anim>
                                    <p:animEffect transition="in" filter="fade">
                                      <p:cBhvr>
                                        <p:cTn id="83" dur="500"/>
                                        <p:tgtEl>
                                          <p:spTgt spid="10"/>
                                        </p:tgtEl>
                                      </p:cBhvr>
                                    </p:animEffect>
                                  </p:childTnLst>
                                </p:cTn>
                              </p:par>
                            </p:childTnLst>
                          </p:cTn>
                        </p:par>
                        <p:par>
                          <p:cTn id="84" fill="hold">
                            <p:stCondLst>
                              <p:cond delay="10500"/>
                            </p:stCondLst>
                            <p:childTnLst>
                              <p:par>
                                <p:cTn id="85" presetID="10" presetClass="entr" presetSubtype="0" fill="hold" nodeType="after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fade">
                                      <p:cBhvr>
                                        <p:cTn id="87" dur="500"/>
                                        <p:tgtEl>
                                          <p:spTgt spid="45"/>
                                        </p:tgtEl>
                                      </p:cBhvr>
                                    </p:animEffect>
                                  </p:childTnLst>
                                </p:cTn>
                              </p:par>
                              <p:par>
                                <p:cTn id="88" presetID="10" presetClass="entr" presetSubtype="0" fill="hold" nodeType="withEffect">
                                  <p:stCondLst>
                                    <p:cond delay="0"/>
                                  </p:stCondLst>
                                  <p:childTnLst>
                                    <p:set>
                                      <p:cBhvr>
                                        <p:cTn id="89" dur="1" fill="hold">
                                          <p:stCondLst>
                                            <p:cond delay="0"/>
                                          </p:stCondLst>
                                        </p:cTn>
                                        <p:tgtEl>
                                          <p:spTgt spid="48"/>
                                        </p:tgtEl>
                                        <p:attrNameLst>
                                          <p:attrName>style.visibility</p:attrName>
                                        </p:attrNameLst>
                                      </p:cBhvr>
                                      <p:to>
                                        <p:strVal val="visible"/>
                                      </p:to>
                                    </p:set>
                                    <p:animEffect transition="in" filter="fade">
                                      <p:cBhvr>
                                        <p:cTn id="90" dur="500"/>
                                        <p:tgtEl>
                                          <p:spTgt spid="48"/>
                                        </p:tgtEl>
                                      </p:cBhvr>
                                    </p:animEffect>
                                  </p:childTnLst>
                                </p:cTn>
                              </p:par>
                              <p:par>
                                <p:cTn id="91" presetID="10" presetClass="entr" presetSubtype="0" fill="hold" nodeType="with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fade">
                                      <p:cBhvr>
                                        <p:cTn id="93" dur="500"/>
                                        <p:tgtEl>
                                          <p:spTgt spid="11"/>
                                        </p:tgtEl>
                                      </p:cBhvr>
                                    </p:animEffect>
                                  </p:childTnLst>
                                </p:cTn>
                              </p:par>
                              <p:par>
                                <p:cTn id="94" presetID="10" presetClass="entr" presetSubtype="0" fill="hold" nodeType="withEffect">
                                  <p:stCondLst>
                                    <p:cond delay="0"/>
                                  </p:stCondLst>
                                  <p:childTnLst>
                                    <p:set>
                                      <p:cBhvr>
                                        <p:cTn id="95" dur="1" fill="hold">
                                          <p:stCondLst>
                                            <p:cond delay="0"/>
                                          </p:stCondLst>
                                        </p:cTn>
                                        <p:tgtEl>
                                          <p:spTgt spid="12"/>
                                        </p:tgtEl>
                                        <p:attrNameLst>
                                          <p:attrName>style.visibility</p:attrName>
                                        </p:attrNameLst>
                                      </p:cBhvr>
                                      <p:to>
                                        <p:strVal val="visible"/>
                                      </p:to>
                                    </p:set>
                                    <p:animEffect transition="in" filter="fade">
                                      <p:cBhvr>
                                        <p:cTn id="9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6" grpId="0"/>
      <p:bldP spid="49" grpId="0"/>
      <p:bldP spid="57" grpId="0"/>
      <p:bldP spid="6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n w="0"/>
                <a:solidFill>
                  <a:schemeClr val="accent1"/>
                </a:solidFill>
                <a:effectLst>
                  <a:outerShdw blurRad="38100" dist="25400" dir="5400000" algn="ctr" rotWithShape="0">
                    <a:srgbClr val="6E747A">
                      <a:alpha val="43000"/>
                    </a:srgbClr>
                  </a:outerShdw>
                </a:effectLst>
                <a:latin typeface="Berlin Sans FB Demi" panose="020E0802020502020306" pitchFamily="34" charset="0"/>
              </a:rPr>
              <a:t>The Layout of Mars </a:t>
            </a:r>
            <a:endParaRPr lang="en-US" dirty="0">
              <a:ln w="0"/>
              <a:solidFill>
                <a:schemeClr val="accent1"/>
              </a:solidFill>
              <a:effectLst>
                <a:outerShdw blurRad="38100" dist="25400" dir="5400000" algn="ctr" rotWithShape="0">
                  <a:srgbClr val="6E747A">
                    <a:alpha val="43000"/>
                  </a:srgbClr>
                </a:outerShdw>
              </a:effectLst>
              <a:latin typeface="Berlin Sans FB Demi" panose="020E0802020502020306" pitchFamily="34" charset="0"/>
            </a:endParaRPr>
          </a:p>
        </p:txBody>
      </p:sp>
    </p:spTree>
    <p:extLst>
      <p:ext uri="{BB962C8B-B14F-4D97-AF65-F5344CB8AC3E}">
        <p14:creationId xmlns:p14="http://schemas.microsoft.com/office/powerpoint/2010/main" val="3508646317"/>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List of Programs Used on Voyage of Mars…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Rotation 45 ̊ with 25% Power</a:t>
            </a:r>
            <a:endParaRPr lang="en-US" dirty="0">
              <a:solidFill>
                <a:schemeClr val="bg1"/>
              </a:solidFill>
            </a:endParaRPr>
          </a:p>
          <a:p>
            <a:r>
              <a:rPr lang="en-US" dirty="0" smtClean="0">
                <a:solidFill>
                  <a:schemeClr val="bg1"/>
                </a:solidFill>
              </a:rPr>
              <a:t>Rotation 90 ̊ with 25% Power</a:t>
            </a:r>
          </a:p>
          <a:p>
            <a:r>
              <a:rPr lang="en-US" dirty="0" smtClean="0">
                <a:solidFill>
                  <a:schemeClr val="bg1"/>
                </a:solidFill>
              </a:rPr>
              <a:t>Rotation 180 ̊ with 25% Power</a:t>
            </a:r>
          </a:p>
          <a:p>
            <a:r>
              <a:rPr lang="en-US" dirty="0" smtClean="0">
                <a:solidFill>
                  <a:schemeClr val="bg1"/>
                </a:solidFill>
              </a:rPr>
              <a:t>Forward 1 foot 25%, 50%, and 75% Power</a:t>
            </a:r>
          </a:p>
          <a:p>
            <a:r>
              <a:rPr lang="en-US" dirty="0" smtClean="0">
                <a:solidFill>
                  <a:schemeClr val="bg1"/>
                </a:solidFill>
              </a:rPr>
              <a:t>Backwards 1 foot 25%, 50%, and 75% Power</a:t>
            </a:r>
          </a:p>
          <a:p>
            <a:r>
              <a:rPr lang="en-US" dirty="0" smtClean="0">
                <a:solidFill>
                  <a:schemeClr val="bg1"/>
                </a:solidFill>
              </a:rPr>
              <a:t>Hematite Trail with the light sensor with 50% power</a:t>
            </a:r>
          </a:p>
          <a:p>
            <a:r>
              <a:rPr lang="en-US" dirty="0" smtClean="0">
                <a:solidFill>
                  <a:schemeClr val="bg1"/>
                </a:solidFill>
              </a:rPr>
              <a:t>Tunnel </a:t>
            </a:r>
          </a:p>
          <a:p>
            <a:r>
              <a:rPr lang="en-US" dirty="0" smtClean="0">
                <a:solidFill>
                  <a:schemeClr val="bg1"/>
                </a:solidFill>
              </a:rPr>
              <a:t>Rocks with 100% power </a:t>
            </a:r>
          </a:p>
          <a:p>
            <a:endParaRPr lang="en-US" dirty="0" smtClean="0"/>
          </a:p>
          <a:p>
            <a:endParaRPr lang="en-US" dirty="0" smtClean="0"/>
          </a:p>
        </p:txBody>
      </p:sp>
    </p:spTree>
    <p:extLst>
      <p:ext uri="{BB962C8B-B14F-4D97-AF65-F5344CB8AC3E}">
        <p14:creationId xmlns:p14="http://schemas.microsoft.com/office/powerpoint/2010/main" val="9572234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0">
        <p15:prstTrans prst="peelOff"/>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5"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2000"/>
                                        <p:tgtEl>
                                          <p:spTgt spid="3">
                                            <p:txEl>
                                              <p:pRg st="0" end="0"/>
                                            </p:txEl>
                                          </p:spTgt>
                                        </p:tgtEl>
                                      </p:cBhvr>
                                    </p:animEffect>
                                    <p:anim calcmode="lin" valueType="num">
                                      <p:cBhvr>
                                        <p:cTn id="2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27" fill="hold">
                            <p:stCondLst>
                              <p:cond delay="4000"/>
                            </p:stCondLst>
                            <p:childTnLst>
                              <p:par>
                                <p:cTn id="28" presetID="45" presetClass="entr" presetSubtype="0"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2000"/>
                                        <p:tgtEl>
                                          <p:spTgt spid="3">
                                            <p:txEl>
                                              <p:pRg st="1" end="1"/>
                                            </p:txEl>
                                          </p:spTgt>
                                        </p:tgtEl>
                                      </p:cBhvr>
                                    </p:animEffect>
                                    <p:anim calcmode="lin" valueType="num">
                                      <p:cBhvr>
                                        <p:cTn id="3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33" fill="hold">
                            <p:stCondLst>
                              <p:cond delay="6000"/>
                            </p:stCondLst>
                            <p:childTnLst>
                              <p:par>
                                <p:cTn id="34" presetID="45" presetClass="entr" presetSubtype="0" fill="hold" grpId="0"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2000"/>
                                        <p:tgtEl>
                                          <p:spTgt spid="3">
                                            <p:txEl>
                                              <p:pRg st="2" end="2"/>
                                            </p:txEl>
                                          </p:spTgt>
                                        </p:tgtEl>
                                      </p:cBhvr>
                                    </p:animEffect>
                                    <p:anim calcmode="lin" valueType="num">
                                      <p:cBhvr>
                                        <p:cTn id="37"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8"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39" fill="hold">
                            <p:stCondLst>
                              <p:cond delay="8000"/>
                            </p:stCondLst>
                            <p:childTnLst>
                              <p:par>
                                <p:cTn id="40" presetID="45" presetClass="entr" presetSubtype="0" fill="hold" grpId="0"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2000"/>
                                        <p:tgtEl>
                                          <p:spTgt spid="3">
                                            <p:txEl>
                                              <p:pRg st="3" end="3"/>
                                            </p:txEl>
                                          </p:spTgt>
                                        </p:tgtEl>
                                      </p:cBhvr>
                                    </p:animEffect>
                                    <p:anim calcmode="lin" valueType="num">
                                      <p:cBhvr>
                                        <p:cTn id="4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45" fill="hold">
                            <p:stCondLst>
                              <p:cond delay="10000"/>
                            </p:stCondLst>
                            <p:childTnLst>
                              <p:par>
                                <p:cTn id="46" presetID="45" presetClass="entr" presetSubtype="0" fill="hold" grpId="0"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2000"/>
                                        <p:tgtEl>
                                          <p:spTgt spid="3">
                                            <p:txEl>
                                              <p:pRg st="4" end="4"/>
                                            </p:txEl>
                                          </p:spTgt>
                                        </p:tgtEl>
                                      </p:cBhvr>
                                    </p:animEffect>
                                    <p:anim calcmode="lin" valueType="num">
                                      <p:cBhvr>
                                        <p:cTn id="49"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0"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51" fill="hold">
                            <p:stCondLst>
                              <p:cond delay="12000"/>
                            </p:stCondLst>
                            <p:childTnLst>
                              <p:par>
                                <p:cTn id="52" presetID="45" presetClass="entr" presetSubtype="0" fill="hold" grpId="0" nodeType="after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2000"/>
                                        <p:tgtEl>
                                          <p:spTgt spid="3">
                                            <p:txEl>
                                              <p:pRg st="5" end="5"/>
                                            </p:txEl>
                                          </p:spTgt>
                                        </p:tgtEl>
                                      </p:cBhvr>
                                    </p:animEffect>
                                    <p:anim calcmode="lin" valueType="num">
                                      <p:cBhvr>
                                        <p:cTn id="55"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56"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par>
                          <p:cTn id="57" fill="hold">
                            <p:stCondLst>
                              <p:cond delay="14000"/>
                            </p:stCondLst>
                            <p:childTnLst>
                              <p:par>
                                <p:cTn id="58" presetID="45" presetClass="entr" presetSubtype="0" fill="hold" grpId="0" nodeType="after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Effect transition="in" filter="fade">
                                      <p:cBhvr>
                                        <p:cTn id="60" dur="2000"/>
                                        <p:tgtEl>
                                          <p:spTgt spid="3">
                                            <p:txEl>
                                              <p:pRg st="6" end="6"/>
                                            </p:txEl>
                                          </p:spTgt>
                                        </p:tgtEl>
                                      </p:cBhvr>
                                    </p:animEffect>
                                    <p:anim calcmode="lin" valueType="num">
                                      <p:cBhvr>
                                        <p:cTn id="61"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62"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par>
                          <p:cTn id="63" fill="hold">
                            <p:stCondLst>
                              <p:cond delay="16000"/>
                            </p:stCondLst>
                            <p:childTnLst>
                              <p:par>
                                <p:cTn id="64" presetID="45" presetClass="entr" presetSubtype="0" fill="hold" grpId="0" nodeType="after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animEffect transition="in" filter="fade">
                                      <p:cBhvr>
                                        <p:cTn id="66" dur="2000"/>
                                        <p:tgtEl>
                                          <p:spTgt spid="3">
                                            <p:txEl>
                                              <p:pRg st="7" end="7"/>
                                            </p:txEl>
                                          </p:spTgt>
                                        </p:tgtEl>
                                      </p:cBhvr>
                                    </p:animEffect>
                                    <p:anim calcmode="lin" valueType="num">
                                      <p:cBhvr>
                                        <p:cTn id="67"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68"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Forward Programs </a:t>
            </a:r>
            <a:endParaRPr lang="en-US" dirty="0"/>
          </a:p>
        </p:txBody>
      </p:sp>
      <p:cxnSp>
        <p:nvCxnSpPr>
          <p:cNvPr id="5" name="Straight Arrow Connector 4"/>
          <p:cNvCxnSpPr>
            <a:endCxn id="6" idx="0"/>
          </p:cNvCxnSpPr>
          <p:nvPr/>
        </p:nvCxnSpPr>
        <p:spPr>
          <a:xfrm flipH="1">
            <a:off x="2952025" y="2816708"/>
            <a:ext cx="1" cy="11789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2277980" y="3995678"/>
            <a:ext cx="1348090" cy="2862322"/>
          </a:xfrm>
          <a:prstGeom prst="rect">
            <a:avLst/>
          </a:prstGeom>
          <a:noFill/>
        </p:spPr>
        <p:txBody>
          <a:bodyPr wrap="square" rtlCol="0">
            <a:spAutoFit/>
          </a:bodyPr>
          <a:lstStyle/>
          <a:p>
            <a:r>
              <a:rPr lang="en-US" dirty="0" smtClean="0"/>
              <a:t>Tells the C motor to turn the wheel forward at 100% (25%,50%, and 75% for other programs)</a:t>
            </a:r>
            <a:endParaRPr lang="en-US" dirty="0"/>
          </a:p>
        </p:txBody>
      </p:sp>
      <p:sp>
        <p:nvSpPr>
          <p:cNvPr id="3" name="Rectangle 2"/>
          <p:cNvSpPr/>
          <p:nvPr/>
        </p:nvSpPr>
        <p:spPr>
          <a:xfrm>
            <a:off x="3965302" y="3995678"/>
            <a:ext cx="1366345" cy="2862322"/>
          </a:xfrm>
          <a:prstGeom prst="rect">
            <a:avLst/>
          </a:prstGeom>
        </p:spPr>
        <p:txBody>
          <a:bodyPr wrap="square">
            <a:spAutoFit/>
          </a:bodyPr>
          <a:lstStyle/>
          <a:p>
            <a:r>
              <a:rPr lang="en-US" dirty="0"/>
              <a:t>Tells the C motor to turn the wheel </a:t>
            </a:r>
            <a:r>
              <a:rPr lang="en-US" dirty="0" smtClean="0"/>
              <a:t>forward at </a:t>
            </a:r>
            <a:r>
              <a:rPr lang="en-US" dirty="0"/>
              <a:t>100% (25%,50%, and 75</a:t>
            </a:r>
            <a:r>
              <a:rPr lang="en-US" dirty="0" smtClean="0"/>
              <a:t>% for the other programs).</a:t>
            </a:r>
            <a:endParaRPr lang="en-US" dirty="0"/>
          </a:p>
        </p:txBody>
      </p:sp>
      <p:cxnSp>
        <p:nvCxnSpPr>
          <p:cNvPr id="7" name="Straight Arrow Connector 6"/>
          <p:cNvCxnSpPr>
            <a:endCxn id="3" idx="0"/>
          </p:cNvCxnSpPr>
          <p:nvPr/>
        </p:nvCxnSpPr>
        <p:spPr>
          <a:xfrm>
            <a:off x="4648474" y="2889791"/>
            <a:ext cx="1" cy="11058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5345063" y="4367048"/>
            <a:ext cx="1547785" cy="2308324"/>
          </a:xfrm>
          <a:prstGeom prst="rect">
            <a:avLst/>
          </a:prstGeom>
        </p:spPr>
        <p:txBody>
          <a:bodyPr wrap="square">
            <a:spAutoFit/>
          </a:bodyPr>
          <a:lstStyle/>
          <a:p>
            <a:r>
              <a:rPr lang="en-US" dirty="0"/>
              <a:t>Tells the B</a:t>
            </a:r>
            <a:r>
              <a:rPr lang="en-US" dirty="0" smtClean="0"/>
              <a:t> </a:t>
            </a:r>
            <a:r>
              <a:rPr lang="en-US" dirty="0"/>
              <a:t>motor to turn the wheel </a:t>
            </a:r>
            <a:r>
              <a:rPr lang="en-US" dirty="0" smtClean="0"/>
              <a:t>for 600 degrees. (720,840,  960 degrees for the other programs).</a:t>
            </a:r>
          </a:p>
        </p:txBody>
      </p:sp>
      <p:sp>
        <p:nvSpPr>
          <p:cNvPr id="9" name="Rectangle 8"/>
          <p:cNvSpPr/>
          <p:nvPr/>
        </p:nvSpPr>
        <p:spPr>
          <a:xfrm>
            <a:off x="7083972" y="4367048"/>
            <a:ext cx="1613891" cy="2308324"/>
          </a:xfrm>
          <a:prstGeom prst="rect">
            <a:avLst/>
          </a:prstGeom>
        </p:spPr>
        <p:txBody>
          <a:bodyPr wrap="square">
            <a:spAutoFit/>
          </a:bodyPr>
          <a:lstStyle/>
          <a:p>
            <a:r>
              <a:rPr lang="en-US" dirty="0"/>
              <a:t>Tells </a:t>
            </a:r>
            <a:r>
              <a:rPr lang="en-US" dirty="0" smtClean="0"/>
              <a:t>the C </a:t>
            </a:r>
            <a:r>
              <a:rPr lang="en-US" dirty="0"/>
              <a:t>motor to turn the wheel for 600 degrees. (720,840,  960 degrees for the other programs).</a:t>
            </a:r>
          </a:p>
        </p:txBody>
      </p:sp>
      <p:cxnSp>
        <p:nvCxnSpPr>
          <p:cNvPr id="11" name="Straight Arrow Connector 10"/>
          <p:cNvCxnSpPr/>
          <p:nvPr/>
        </p:nvCxnSpPr>
        <p:spPr>
          <a:xfrm>
            <a:off x="6118955" y="2996245"/>
            <a:ext cx="1" cy="9946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7690981" y="2914729"/>
            <a:ext cx="15766" cy="7423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Rectangle 13"/>
          <p:cNvSpPr/>
          <p:nvPr/>
        </p:nvSpPr>
        <p:spPr>
          <a:xfrm>
            <a:off x="8697863" y="4500775"/>
            <a:ext cx="1361088" cy="1200329"/>
          </a:xfrm>
          <a:prstGeom prst="rect">
            <a:avLst/>
          </a:prstGeom>
        </p:spPr>
        <p:txBody>
          <a:bodyPr wrap="square">
            <a:spAutoFit/>
          </a:bodyPr>
          <a:lstStyle/>
          <a:p>
            <a:r>
              <a:rPr lang="en-US" dirty="0"/>
              <a:t>Tells the C </a:t>
            </a:r>
            <a:r>
              <a:rPr lang="en-US" dirty="0" smtClean="0"/>
              <a:t>motor to stop the wheel.</a:t>
            </a:r>
            <a:endParaRPr lang="en-US" dirty="0"/>
          </a:p>
        </p:txBody>
      </p:sp>
      <p:sp>
        <p:nvSpPr>
          <p:cNvPr id="15" name="Rectangle 14"/>
          <p:cNvSpPr/>
          <p:nvPr/>
        </p:nvSpPr>
        <p:spPr>
          <a:xfrm>
            <a:off x="10311754" y="4507723"/>
            <a:ext cx="1404027" cy="1200329"/>
          </a:xfrm>
          <a:prstGeom prst="rect">
            <a:avLst/>
          </a:prstGeom>
        </p:spPr>
        <p:txBody>
          <a:bodyPr wrap="square">
            <a:spAutoFit/>
          </a:bodyPr>
          <a:lstStyle/>
          <a:p>
            <a:r>
              <a:rPr lang="en-US" dirty="0"/>
              <a:t>Tells the </a:t>
            </a:r>
            <a:r>
              <a:rPr lang="en-US" dirty="0" smtClean="0"/>
              <a:t>B </a:t>
            </a:r>
            <a:r>
              <a:rPr lang="en-US" dirty="0"/>
              <a:t>motor to stop the wheel.</a:t>
            </a:r>
          </a:p>
        </p:txBody>
      </p:sp>
      <p:cxnSp>
        <p:nvCxnSpPr>
          <p:cNvPr id="17" name="Straight Arrow Connector 16"/>
          <p:cNvCxnSpPr/>
          <p:nvPr/>
        </p:nvCxnSpPr>
        <p:spPr>
          <a:xfrm>
            <a:off x="9234543" y="2816708"/>
            <a:ext cx="1" cy="9946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10822334" y="2816200"/>
            <a:ext cx="0" cy="16915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937343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0">
        <p15:prstTrans prst="peelOff"/>
      </p:transition>
    </mc:Choice>
    <mc:Fallback xmlns="">
      <p:transition spd="slow"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80">
                                          <p:stCondLst>
                                            <p:cond delay="0"/>
                                          </p:stCondLst>
                                        </p:cTn>
                                        <p:tgtEl>
                                          <p:spTgt spid="6"/>
                                        </p:tgtEl>
                                      </p:cBhvr>
                                    </p:animEffect>
                                    <p:anim calcmode="lin" valueType="num">
                                      <p:cBhvr>
                                        <p:cTn id="1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7" dur="26">
                                          <p:stCondLst>
                                            <p:cond delay="650"/>
                                          </p:stCondLst>
                                        </p:cTn>
                                        <p:tgtEl>
                                          <p:spTgt spid="6"/>
                                        </p:tgtEl>
                                      </p:cBhvr>
                                      <p:to x="100000" y="60000"/>
                                    </p:animScale>
                                    <p:animScale>
                                      <p:cBhvr>
                                        <p:cTn id="18" dur="166" decel="50000">
                                          <p:stCondLst>
                                            <p:cond delay="676"/>
                                          </p:stCondLst>
                                        </p:cTn>
                                        <p:tgtEl>
                                          <p:spTgt spid="6"/>
                                        </p:tgtEl>
                                      </p:cBhvr>
                                      <p:to x="100000" y="100000"/>
                                    </p:animScale>
                                    <p:animScale>
                                      <p:cBhvr>
                                        <p:cTn id="19" dur="26">
                                          <p:stCondLst>
                                            <p:cond delay="1312"/>
                                          </p:stCondLst>
                                        </p:cTn>
                                        <p:tgtEl>
                                          <p:spTgt spid="6"/>
                                        </p:tgtEl>
                                      </p:cBhvr>
                                      <p:to x="100000" y="80000"/>
                                    </p:animScale>
                                    <p:animScale>
                                      <p:cBhvr>
                                        <p:cTn id="20" dur="166" decel="50000">
                                          <p:stCondLst>
                                            <p:cond delay="1338"/>
                                          </p:stCondLst>
                                        </p:cTn>
                                        <p:tgtEl>
                                          <p:spTgt spid="6"/>
                                        </p:tgtEl>
                                      </p:cBhvr>
                                      <p:to x="100000" y="100000"/>
                                    </p:animScale>
                                    <p:animScale>
                                      <p:cBhvr>
                                        <p:cTn id="21" dur="26">
                                          <p:stCondLst>
                                            <p:cond delay="1642"/>
                                          </p:stCondLst>
                                        </p:cTn>
                                        <p:tgtEl>
                                          <p:spTgt spid="6"/>
                                        </p:tgtEl>
                                      </p:cBhvr>
                                      <p:to x="100000" y="90000"/>
                                    </p:animScale>
                                    <p:animScale>
                                      <p:cBhvr>
                                        <p:cTn id="22" dur="166" decel="50000">
                                          <p:stCondLst>
                                            <p:cond delay="1668"/>
                                          </p:stCondLst>
                                        </p:cTn>
                                        <p:tgtEl>
                                          <p:spTgt spid="6"/>
                                        </p:tgtEl>
                                      </p:cBhvr>
                                      <p:to x="100000" y="100000"/>
                                    </p:animScale>
                                    <p:animScale>
                                      <p:cBhvr>
                                        <p:cTn id="23" dur="26">
                                          <p:stCondLst>
                                            <p:cond delay="1808"/>
                                          </p:stCondLst>
                                        </p:cTn>
                                        <p:tgtEl>
                                          <p:spTgt spid="6"/>
                                        </p:tgtEl>
                                      </p:cBhvr>
                                      <p:to x="100000" y="95000"/>
                                    </p:animScale>
                                    <p:animScale>
                                      <p:cBhvr>
                                        <p:cTn id="24" dur="166" decel="50000">
                                          <p:stCondLst>
                                            <p:cond delay="1834"/>
                                          </p:stCondLst>
                                        </p:cTn>
                                        <p:tgtEl>
                                          <p:spTgt spid="6"/>
                                        </p:tgtEl>
                                      </p:cBhvr>
                                      <p:to x="100000" y="100000"/>
                                    </p:animScale>
                                  </p:childTnLst>
                                </p:cTn>
                              </p:par>
                            </p:childTnLst>
                          </p:cTn>
                        </p:par>
                        <p:par>
                          <p:cTn id="25" fill="hold">
                            <p:stCondLst>
                              <p:cond delay="2500"/>
                            </p:stCondLst>
                            <p:childTnLst>
                              <p:par>
                                <p:cTn id="26" presetID="14" presetClass="entr" presetSubtype="10"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randombar(horizontal)">
                                      <p:cBhvr>
                                        <p:cTn id="28" dur="500"/>
                                        <p:tgtEl>
                                          <p:spTgt spid="7"/>
                                        </p:tgtEl>
                                      </p:cBhvr>
                                    </p:animEffect>
                                  </p:childTnLst>
                                </p:cTn>
                              </p:par>
                            </p:childTnLst>
                          </p:cTn>
                        </p:par>
                        <p:par>
                          <p:cTn id="29" fill="hold">
                            <p:stCondLst>
                              <p:cond delay="3000"/>
                            </p:stCondLst>
                            <p:childTnLst>
                              <p:par>
                                <p:cTn id="30" presetID="26" presetClass="entr" presetSubtype="0"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down)">
                                      <p:cBhvr>
                                        <p:cTn id="32" dur="580">
                                          <p:stCondLst>
                                            <p:cond delay="0"/>
                                          </p:stCondLst>
                                        </p:cTn>
                                        <p:tgtEl>
                                          <p:spTgt spid="3"/>
                                        </p:tgtEl>
                                      </p:cBhvr>
                                    </p:animEffect>
                                    <p:anim calcmode="lin" valueType="num">
                                      <p:cBhvr>
                                        <p:cTn id="3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gtEl>
                                      </p:cBhvr>
                                      <p:to x="100000" y="60000"/>
                                    </p:animScale>
                                    <p:animScale>
                                      <p:cBhvr>
                                        <p:cTn id="39" dur="166" decel="50000">
                                          <p:stCondLst>
                                            <p:cond delay="676"/>
                                          </p:stCondLst>
                                        </p:cTn>
                                        <p:tgtEl>
                                          <p:spTgt spid="3"/>
                                        </p:tgtEl>
                                      </p:cBhvr>
                                      <p:to x="100000" y="100000"/>
                                    </p:animScale>
                                    <p:animScale>
                                      <p:cBhvr>
                                        <p:cTn id="40" dur="26">
                                          <p:stCondLst>
                                            <p:cond delay="1312"/>
                                          </p:stCondLst>
                                        </p:cTn>
                                        <p:tgtEl>
                                          <p:spTgt spid="3"/>
                                        </p:tgtEl>
                                      </p:cBhvr>
                                      <p:to x="100000" y="80000"/>
                                    </p:animScale>
                                    <p:animScale>
                                      <p:cBhvr>
                                        <p:cTn id="41" dur="166" decel="50000">
                                          <p:stCondLst>
                                            <p:cond delay="1338"/>
                                          </p:stCondLst>
                                        </p:cTn>
                                        <p:tgtEl>
                                          <p:spTgt spid="3"/>
                                        </p:tgtEl>
                                      </p:cBhvr>
                                      <p:to x="100000" y="100000"/>
                                    </p:animScale>
                                    <p:animScale>
                                      <p:cBhvr>
                                        <p:cTn id="42" dur="26">
                                          <p:stCondLst>
                                            <p:cond delay="1642"/>
                                          </p:stCondLst>
                                        </p:cTn>
                                        <p:tgtEl>
                                          <p:spTgt spid="3"/>
                                        </p:tgtEl>
                                      </p:cBhvr>
                                      <p:to x="100000" y="90000"/>
                                    </p:animScale>
                                    <p:animScale>
                                      <p:cBhvr>
                                        <p:cTn id="43" dur="166" decel="50000">
                                          <p:stCondLst>
                                            <p:cond delay="1668"/>
                                          </p:stCondLst>
                                        </p:cTn>
                                        <p:tgtEl>
                                          <p:spTgt spid="3"/>
                                        </p:tgtEl>
                                      </p:cBhvr>
                                      <p:to x="100000" y="100000"/>
                                    </p:animScale>
                                    <p:animScale>
                                      <p:cBhvr>
                                        <p:cTn id="44" dur="26">
                                          <p:stCondLst>
                                            <p:cond delay="1808"/>
                                          </p:stCondLst>
                                        </p:cTn>
                                        <p:tgtEl>
                                          <p:spTgt spid="3"/>
                                        </p:tgtEl>
                                      </p:cBhvr>
                                      <p:to x="100000" y="95000"/>
                                    </p:animScale>
                                    <p:animScale>
                                      <p:cBhvr>
                                        <p:cTn id="45" dur="166" decel="50000">
                                          <p:stCondLst>
                                            <p:cond delay="1834"/>
                                          </p:stCondLst>
                                        </p:cTn>
                                        <p:tgtEl>
                                          <p:spTgt spid="3"/>
                                        </p:tgtEl>
                                      </p:cBhvr>
                                      <p:to x="100000" y="100000"/>
                                    </p:animScale>
                                  </p:childTnLst>
                                </p:cTn>
                              </p:par>
                            </p:childTnLst>
                          </p:cTn>
                        </p:par>
                        <p:par>
                          <p:cTn id="46" fill="hold">
                            <p:stCondLst>
                              <p:cond delay="5000"/>
                            </p:stCondLst>
                            <p:childTnLst>
                              <p:par>
                                <p:cTn id="47" presetID="10" presetClass="entr" presetSubtype="0"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par>
                          <p:cTn id="50" fill="hold">
                            <p:stCondLst>
                              <p:cond delay="5500"/>
                            </p:stCondLst>
                            <p:childTnLst>
                              <p:par>
                                <p:cTn id="51" presetID="26" presetClass="entr" presetSubtype="0" fill="hold" nodeType="afterEffect">
                                  <p:stCondLst>
                                    <p:cond delay="0"/>
                                  </p:stCondLst>
                                  <p:childTnLst>
                                    <p:set>
                                      <p:cBhvr>
                                        <p:cTn id="52" dur="1" fill="hold">
                                          <p:stCondLst>
                                            <p:cond delay="0"/>
                                          </p:stCondLst>
                                        </p:cTn>
                                        <p:tgtEl>
                                          <p:spTgt spid="8">
                                            <p:txEl>
                                              <p:pRg st="0" end="0"/>
                                            </p:txEl>
                                          </p:spTgt>
                                        </p:tgtEl>
                                        <p:attrNameLst>
                                          <p:attrName>style.visibility</p:attrName>
                                        </p:attrNameLst>
                                      </p:cBhvr>
                                      <p:to>
                                        <p:strVal val="visible"/>
                                      </p:to>
                                    </p:set>
                                    <p:animEffect transition="in" filter="wipe(down)">
                                      <p:cBhvr>
                                        <p:cTn id="53" dur="580">
                                          <p:stCondLst>
                                            <p:cond delay="0"/>
                                          </p:stCondLst>
                                        </p:cTn>
                                        <p:tgtEl>
                                          <p:spTgt spid="8">
                                            <p:txEl>
                                              <p:pRg st="0" end="0"/>
                                            </p:txEl>
                                          </p:spTgt>
                                        </p:tgtEl>
                                      </p:cBhvr>
                                    </p:animEffect>
                                    <p:anim calcmode="lin" valueType="num">
                                      <p:cBhvr>
                                        <p:cTn id="54"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8">
                                            <p:txEl>
                                              <p:pRg st="0" end="0"/>
                                            </p:txEl>
                                          </p:spTgt>
                                        </p:tgtEl>
                                      </p:cBhvr>
                                      <p:to x="100000" y="60000"/>
                                    </p:animScale>
                                    <p:animScale>
                                      <p:cBhvr>
                                        <p:cTn id="60" dur="166" decel="50000">
                                          <p:stCondLst>
                                            <p:cond delay="676"/>
                                          </p:stCondLst>
                                        </p:cTn>
                                        <p:tgtEl>
                                          <p:spTgt spid="8">
                                            <p:txEl>
                                              <p:pRg st="0" end="0"/>
                                            </p:txEl>
                                          </p:spTgt>
                                        </p:tgtEl>
                                      </p:cBhvr>
                                      <p:to x="100000" y="100000"/>
                                    </p:animScale>
                                    <p:animScale>
                                      <p:cBhvr>
                                        <p:cTn id="61" dur="26">
                                          <p:stCondLst>
                                            <p:cond delay="1312"/>
                                          </p:stCondLst>
                                        </p:cTn>
                                        <p:tgtEl>
                                          <p:spTgt spid="8">
                                            <p:txEl>
                                              <p:pRg st="0" end="0"/>
                                            </p:txEl>
                                          </p:spTgt>
                                        </p:tgtEl>
                                      </p:cBhvr>
                                      <p:to x="100000" y="80000"/>
                                    </p:animScale>
                                    <p:animScale>
                                      <p:cBhvr>
                                        <p:cTn id="62" dur="166" decel="50000">
                                          <p:stCondLst>
                                            <p:cond delay="1338"/>
                                          </p:stCondLst>
                                        </p:cTn>
                                        <p:tgtEl>
                                          <p:spTgt spid="8">
                                            <p:txEl>
                                              <p:pRg st="0" end="0"/>
                                            </p:txEl>
                                          </p:spTgt>
                                        </p:tgtEl>
                                      </p:cBhvr>
                                      <p:to x="100000" y="100000"/>
                                    </p:animScale>
                                    <p:animScale>
                                      <p:cBhvr>
                                        <p:cTn id="63" dur="26">
                                          <p:stCondLst>
                                            <p:cond delay="1642"/>
                                          </p:stCondLst>
                                        </p:cTn>
                                        <p:tgtEl>
                                          <p:spTgt spid="8">
                                            <p:txEl>
                                              <p:pRg st="0" end="0"/>
                                            </p:txEl>
                                          </p:spTgt>
                                        </p:tgtEl>
                                      </p:cBhvr>
                                      <p:to x="100000" y="90000"/>
                                    </p:animScale>
                                    <p:animScale>
                                      <p:cBhvr>
                                        <p:cTn id="64" dur="166" decel="50000">
                                          <p:stCondLst>
                                            <p:cond delay="1668"/>
                                          </p:stCondLst>
                                        </p:cTn>
                                        <p:tgtEl>
                                          <p:spTgt spid="8">
                                            <p:txEl>
                                              <p:pRg st="0" end="0"/>
                                            </p:txEl>
                                          </p:spTgt>
                                        </p:tgtEl>
                                      </p:cBhvr>
                                      <p:to x="100000" y="100000"/>
                                    </p:animScale>
                                    <p:animScale>
                                      <p:cBhvr>
                                        <p:cTn id="65" dur="26">
                                          <p:stCondLst>
                                            <p:cond delay="1808"/>
                                          </p:stCondLst>
                                        </p:cTn>
                                        <p:tgtEl>
                                          <p:spTgt spid="8">
                                            <p:txEl>
                                              <p:pRg st="0" end="0"/>
                                            </p:txEl>
                                          </p:spTgt>
                                        </p:tgtEl>
                                      </p:cBhvr>
                                      <p:to x="100000" y="95000"/>
                                    </p:animScale>
                                    <p:animScale>
                                      <p:cBhvr>
                                        <p:cTn id="66" dur="166" decel="50000">
                                          <p:stCondLst>
                                            <p:cond delay="1834"/>
                                          </p:stCondLst>
                                        </p:cTn>
                                        <p:tgtEl>
                                          <p:spTgt spid="8">
                                            <p:txEl>
                                              <p:pRg st="0" end="0"/>
                                            </p:txEl>
                                          </p:spTgt>
                                        </p:tgtEl>
                                      </p:cBhvr>
                                      <p:to x="100000" y="100000"/>
                                    </p:animScale>
                                  </p:childTnLst>
                                </p:cTn>
                              </p:par>
                            </p:childTnLst>
                          </p:cTn>
                        </p:par>
                        <p:par>
                          <p:cTn id="67" fill="hold">
                            <p:stCondLst>
                              <p:cond delay="7500"/>
                            </p:stCondLst>
                            <p:childTnLst>
                              <p:par>
                                <p:cTn id="68" presetID="10" presetClass="entr" presetSubtype="0" fill="hold" nodeType="after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fade">
                                      <p:cBhvr>
                                        <p:cTn id="70" dur="500"/>
                                        <p:tgtEl>
                                          <p:spTgt spid="13"/>
                                        </p:tgtEl>
                                      </p:cBhvr>
                                    </p:animEffect>
                                  </p:childTnLst>
                                </p:cTn>
                              </p:par>
                            </p:childTnLst>
                          </p:cTn>
                        </p:par>
                        <p:par>
                          <p:cTn id="71" fill="hold">
                            <p:stCondLst>
                              <p:cond delay="8000"/>
                            </p:stCondLst>
                            <p:childTnLst>
                              <p:par>
                                <p:cTn id="72" presetID="26" presetClass="entr" presetSubtype="0" fill="hold" grpId="0" nodeType="after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wipe(down)">
                                      <p:cBhvr>
                                        <p:cTn id="74" dur="580">
                                          <p:stCondLst>
                                            <p:cond delay="0"/>
                                          </p:stCondLst>
                                        </p:cTn>
                                        <p:tgtEl>
                                          <p:spTgt spid="9"/>
                                        </p:tgtEl>
                                      </p:cBhvr>
                                    </p:animEffect>
                                    <p:anim calcmode="lin" valueType="num">
                                      <p:cBhvr>
                                        <p:cTn id="7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80" dur="26">
                                          <p:stCondLst>
                                            <p:cond delay="650"/>
                                          </p:stCondLst>
                                        </p:cTn>
                                        <p:tgtEl>
                                          <p:spTgt spid="9"/>
                                        </p:tgtEl>
                                      </p:cBhvr>
                                      <p:to x="100000" y="60000"/>
                                    </p:animScale>
                                    <p:animScale>
                                      <p:cBhvr>
                                        <p:cTn id="81" dur="166" decel="50000">
                                          <p:stCondLst>
                                            <p:cond delay="676"/>
                                          </p:stCondLst>
                                        </p:cTn>
                                        <p:tgtEl>
                                          <p:spTgt spid="9"/>
                                        </p:tgtEl>
                                      </p:cBhvr>
                                      <p:to x="100000" y="100000"/>
                                    </p:animScale>
                                    <p:animScale>
                                      <p:cBhvr>
                                        <p:cTn id="82" dur="26">
                                          <p:stCondLst>
                                            <p:cond delay="1312"/>
                                          </p:stCondLst>
                                        </p:cTn>
                                        <p:tgtEl>
                                          <p:spTgt spid="9"/>
                                        </p:tgtEl>
                                      </p:cBhvr>
                                      <p:to x="100000" y="80000"/>
                                    </p:animScale>
                                    <p:animScale>
                                      <p:cBhvr>
                                        <p:cTn id="83" dur="166" decel="50000">
                                          <p:stCondLst>
                                            <p:cond delay="1338"/>
                                          </p:stCondLst>
                                        </p:cTn>
                                        <p:tgtEl>
                                          <p:spTgt spid="9"/>
                                        </p:tgtEl>
                                      </p:cBhvr>
                                      <p:to x="100000" y="100000"/>
                                    </p:animScale>
                                    <p:animScale>
                                      <p:cBhvr>
                                        <p:cTn id="84" dur="26">
                                          <p:stCondLst>
                                            <p:cond delay="1642"/>
                                          </p:stCondLst>
                                        </p:cTn>
                                        <p:tgtEl>
                                          <p:spTgt spid="9"/>
                                        </p:tgtEl>
                                      </p:cBhvr>
                                      <p:to x="100000" y="90000"/>
                                    </p:animScale>
                                    <p:animScale>
                                      <p:cBhvr>
                                        <p:cTn id="85" dur="166" decel="50000">
                                          <p:stCondLst>
                                            <p:cond delay="1668"/>
                                          </p:stCondLst>
                                        </p:cTn>
                                        <p:tgtEl>
                                          <p:spTgt spid="9"/>
                                        </p:tgtEl>
                                      </p:cBhvr>
                                      <p:to x="100000" y="100000"/>
                                    </p:animScale>
                                    <p:animScale>
                                      <p:cBhvr>
                                        <p:cTn id="86" dur="26">
                                          <p:stCondLst>
                                            <p:cond delay="1808"/>
                                          </p:stCondLst>
                                        </p:cTn>
                                        <p:tgtEl>
                                          <p:spTgt spid="9"/>
                                        </p:tgtEl>
                                      </p:cBhvr>
                                      <p:to x="100000" y="95000"/>
                                    </p:animScale>
                                    <p:animScale>
                                      <p:cBhvr>
                                        <p:cTn id="87" dur="166" decel="50000">
                                          <p:stCondLst>
                                            <p:cond delay="1834"/>
                                          </p:stCondLst>
                                        </p:cTn>
                                        <p:tgtEl>
                                          <p:spTgt spid="9"/>
                                        </p:tgtEl>
                                      </p:cBhvr>
                                      <p:to x="100000" y="100000"/>
                                    </p:animScale>
                                  </p:childTnLst>
                                </p:cTn>
                              </p:par>
                            </p:childTnLst>
                          </p:cTn>
                        </p:par>
                        <p:par>
                          <p:cTn id="88" fill="hold">
                            <p:stCondLst>
                              <p:cond delay="10000"/>
                            </p:stCondLst>
                            <p:childTnLst>
                              <p:par>
                                <p:cTn id="89" presetID="10" presetClass="entr" presetSubtype="0" fill="hold" nodeType="afterEffect">
                                  <p:stCondLst>
                                    <p:cond delay="0"/>
                                  </p:stCondLst>
                                  <p:childTnLst>
                                    <p:set>
                                      <p:cBhvr>
                                        <p:cTn id="90" dur="1" fill="hold">
                                          <p:stCondLst>
                                            <p:cond delay="0"/>
                                          </p:stCondLst>
                                        </p:cTn>
                                        <p:tgtEl>
                                          <p:spTgt spid="17"/>
                                        </p:tgtEl>
                                        <p:attrNameLst>
                                          <p:attrName>style.visibility</p:attrName>
                                        </p:attrNameLst>
                                      </p:cBhvr>
                                      <p:to>
                                        <p:strVal val="visible"/>
                                      </p:to>
                                    </p:set>
                                    <p:animEffect transition="in" filter="fade">
                                      <p:cBhvr>
                                        <p:cTn id="91" dur="500"/>
                                        <p:tgtEl>
                                          <p:spTgt spid="17"/>
                                        </p:tgtEl>
                                      </p:cBhvr>
                                    </p:animEffect>
                                  </p:childTnLst>
                                </p:cTn>
                              </p:par>
                            </p:childTnLst>
                          </p:cTn>
                        </p:par>
                        <p:par>
                          <p:cTn id="92" fill="hold">
                            <p:stCondLst>
                              <p:cond delay="10500"/>
                            </p:stCondLst>
                            <p:childTnLst>
                              <p:par>
                                <p:cTn id="93" presetID="26" presetClass="entr" presetSubtype="0" fill="hold" grpId="0" nodeType="afterEffect">
                                  <p:stCondLst>
                                    <p:cond delay="0"/>
                                  </p:stCondLst>
                                  <p:childTnLst>
                                    <p:set>
                                      <p:cBhvr>
                                        <p:cTn id="94" dur="1" fill="hold">
                                          <p:stCondLst>
                                            <p:cond delay="0"/>
                                          </p:stCondLst>
                                        </p:cTn>
                                        <p:tgtEl>
                                          <p:spTgt spid="14"/>
                                        </p:tgtEl>
                                        <p:attrNameLst>
                                          <p:attrName>style.visibility</p:attrName>
                                        </p:attrNameLst>
                                      </p:cBhvr>
                                      <p:to>
                                        <p:strVal val="visible"/>
                                      </p:to>
                                    </p:set>
                                    <p:animEffect transition="in" filter="wipe(down)">
                                      <p:cBhvr>
                                        <p:cTn id="95" dur="580">
                                          <p:stCondLst>
                                            <p:cond delay="0"/>
                                          </p:stCondLst>
                                        </p:cTn>
                                        <p:tgtEl>
                                          <p:spTgt spid="14"/>
                                        </p:tgtEl>
                                      </p:cBhvr>
                                    </p:animEffect>
                                    <p:anim calcmode="lin" valueType="num">
                                      <p:cBhvr>
                                        <p:cTn id="9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01" dur="26">
                                          <p:stCondLst>
                                            <p:cond delay="650"/>
                                          </p:stCondLst>
                                        </p:cTn>
                                        <p:tgtEl>
                                          <p:spTgt spid="14"/>
                                        </p:tgtEl>
                                      </p:cBhvr>
                                      <p:to x="100000" y="60000"/>
                                    </p:animScale>
                                    <p:animScale>
                                      <p:cBhvr>
                                        <p:cTn id="102" dur="166" decel="50000">
                                          <p:stCondLst>
                                            <p:cond delay="676"/>
                                          </p:stCondLst>
                                        </p:cTn>
                                        <p:tgtEl>
                                          <p:spTgt spid="14"/>
                                        </p:tgtEl>
                                      </p:cBhvr>
                                      <p:to x="100000" y="100000"/>
                                    </p:animScale>
                                    <p:animScale>
                                      <p:cBhvr>
                                        <p:cTn id="103" dur="26">
                                          <p:stCondLst>
                                            <p:cond delay="1312"/>
                                          </p:stCondLst>
                                        </p:cTn>
                                        <p:tgtEl>
                                          <p:spTgt spid="14"/>
                                        </p:tgtEl>
                                      </p:cBhvr>
                                      <p:to x="100000" y="80000"/>
                                    </p:animScale>
                                    <p:animScale>
                                      <p:cBhvr>
                                        <p:cTn id="104" dur="166" decel="50000">
                                          <p:stCondLst>
                                            <p:cond delay="1338"/>
                                          </p:stCondLst>
                                        </p:cTn>
                                        <p:tgtEl>
                                          <p:spTgt spid="14"/>
                                        </p:tgtEl>
                                      </p:cBhvr>
                                      <p:to x="100000" y="100000"/>
                                    </p:animScale>
                                    <p:animScale>
                                      <p:cBhvr>
                                        <p:cTn id="105" dur="26">
                                          <p:stCondLst>
                                            <p:cond delay="1642"/>
                                          </p:stCondLst>
                                        </p:cTn>
                                        <p:tgtEl>
                                          <p:spTgt spid="14"/>
                                        </p:tgtEl>
                                      </p:cBhvr>
                                      <p:to x="100000" y="90000"/>
                                    </p:animScale>
                                    <p:animScale>
                                      <p:cBhvr>
                                        <p:cTn id="106" dur="166" decel="50000">
                                          <p:stCondLst>
                                            <p:cond delay="1668"/>
                                          </p:stCondLst>
                                        </p:cTn>
                                        <p:tgtEl>
                                          <p:spTgt spid="14"/>
                                        </p:tgtEl>
                                      </p:cBhvr>
                                      <p:to x="100000" y="100000"/>
                                    </p:animScale>
                                    <p:animScale>
                                      <p:cBhvr>
                                        <p:cTn id="107" dur="26">
                                          <p:stCondLst>
                                            <p:cond delay="1808"/>
                                          </p:stCondLst>
                                        </p:cTn>
                                        <p:tgtEl>
                                          <p:spTgt spid="14"/>
                                        </p:tgtEl>
                                      </p:cBhvr>
                                      <p:to x="100000" y="95000"/>
                                    </p:animScale>
                                    <p:animScale>
                                      <p:cBhvr>
                                        <p:cTn id="108" dur="166" decel="50000">
                                          <p:stCondLst>
                                            <p:cond delay="1834"/>
                                          </p:stCondLst>
                                        </p:cTn>
                                        <p:tgtEl>
                                          <p:spTgt spid="14"/>
                                        </p:tgtEl>
                                      </p:cBhvr>
                                      <p:to x="100000" y="100000"/>
                                    </p:animScale>
                                  </p:childTnLst>
                                </p:cTn>
                              </p:par>
                            </p:childTnLst>
                          </p:cTn>
                        </p:par>
                        <p:par>
                          <p:cTn id="109" fill="hold">
                            <p:stCondLst>
                              <p:cond delay="12500"/>
                            </p:stCondLst>
                            <p:childTnLst>
                              <p:par>
                                <p:cTn id="110" presetID="10" presetClass="entr" presetSubtype="0" fill="hold" nodeType="afterEffect">
                                  <p:stCondLst>
                                    <p:cond delay="0"/>
                                  </p:stCondLst>
                                  <p:childTnLst>
                                    <p:set>
                                      <p:cBhvr>
                                        <p:cTn id="111" dur="1" fill="hold">
                                          <p:stCondLst>
                                            <p:cond delay="0"/>
                                          </p:stCondLst>
                                        </p:cTn>
                                        <p:tgtEl>
                                          <p:spTgt spid="18"/>
                                        </p:tgtEl>
                                        <p:attrNameLst>
                                          <p:attrName>style.visibility</p:attrName>
                                        </p:attrNameLst>
                                      </p:cBhvr>
                                      <p:to>
                                        <p:strVal val="visible"/>
                                      </p:to>
                                    </p:set>
                                    <p:animEffect transition="in" filter="fade">
                                      <p:cBhvr>
                                        <p:cTn id="112" dur="500"/>
                                        <p:tgtEl>
                                          <p:spTgt spid="18"/>
                                        </p:tgtEl>
                                      </p:cBhvr>
                                    </p:animEffect>
                                  </p:childTnLst>
                                </p:cTn>
                              </p:par>
                            </p:childTnLst>
                          </p:cTn>
                        </p:par>
                        <p:par>
                          <p:cTn id="113" fill="hold">
                            <p:stCondLst>
                              <p:cond delay="13000"/>
                            </p:stCondLst>
                            <p:childTnLst>
                              <p:par>
                                <p:cTn id="114" presetID="26" presetClass="entr" presetSubtype="0" fill="hold" grpId="0" nodeType="afterEffect">
                                  <p:stCondLst>
                                    <p:cond delay="0"/>
                                  </p:stCondLst>
                                  <p:childTnLst>
                                    <p:set>
                                      <p:cBhvr>
                                        <p:cTn id="115" dur="1" fill="hold">
                                          <p:stCondLst>
                                            <p:cond delay="0"/>
                                          </p:stCondLst>
                                        </p:cTn>
                                        <p:tgtEl>
                                          <p:spTgt spid="15"/>
                                        </p:tgtEl>
                                        <p:attrNameLst>
                                          <p:attrName>style.visibility</p:attrName>
                                        </p:attrNameLst>
                                      </p:cBhvr>
                                      <p:to>
                                        <p:strVal val="visible"/>
                                      </p:to>
                                    </p:set>
                                    <p:animEffect transition="in" filter="wipe(down)">
                                      <p:cBhvr>
                                        <p:cTn id="116" dur="580">
                                          <p:stCondLst>
                                            <p:cond delay="0"/>
                                          </p:stCondLst>
                                        </p:cTn>
                                        <p:tgtEl>
                                          <p:spTgt spid="15"/>
                                        </p:tgtEl>
                                      </p:cBhvr>
                                    </p:animEffect>
                                    <p:anim calcmode="lin" valueType="num">
                                      <p:cBhvr>
                                        <p:cTn id="117"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18"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19"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20"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21"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22" dur="26">
                                          <p:stCondLst>
                                            <p:cond delay="650"/>
                                          </p:stCondLst>
                                        </p:cTn>
                                        <p:tgtEl>
                                          <p:spTgt spid="15"/>
                                        </p:tgtEl>
                                      </p:cBhvr>
                                      <p:to x="100000" y="60000"/>
                                    </p:animScale>
                                    <p:animScale>
                                      <p:cBhvr>
                                        <p:cTn id="123" dur="166" decel="50000">
                                          <p:stCondLst>
                                            <p:cond delay="676"/>
                                          </p:stCondLst>
                                        </p:cTn>
                                        <p:tgtEl>
                                          <p:spTgt spid="15"/>
                                        </p:tgtEl>
                                      </p:cBhvr>
                                      <p:to x="100000" y="100000"/>
                                    </p:animScale>
                                    <p:animScale>
                                      <p:cBhvr>
                                        <p:cTn id="124" dur="26">
                                          <p:stCondLst>
                                            <p:cond delay="1312"/>
                                          </p:stCondLst>
                                        </p:cTn>
                                        <p:tgtEl>
                                          <p:spTgt spid="15"/>
                                        </p:tgtEl>
                                      </p:cBhvr>
                                      <p:to x="100000" y="80000"/>
                                    </p:animScale>
                                    <p:animScale>
                                      <p:cBhvr>
                                        <p:cTn id="125" dur="166" decel="50000">
                                          <p:stCondLst>
                                            <p:cond delay="1338"/>
                                          </p:stCondLst>
                                        </p:cTn>
                                        <p:tgtEl>
                                          <p:spTgt spid="15"/>
                                        </p:tgtEl>
                                      </p:cBhvr>
                                      <p:to x="100000" y="100000"/>
                                    </p:animScale>
                                    <p:animScale>
                                      <p:cBhvr>
                                        <p:cTn id="126" dur="26">
                                          <p:stCondLst>
                                            <p:cond delay="1642"/>
                                          </p:stCondLst>
                                        </p:cTn>
                                        <p:tgtEl>
                                          <p:spTgt spid="15"/>
                                        </p:tgtEl>
                                      </p:cBhvr>
                                      <p:to x="100000" y="90000"/>
                                    </p:animScale>
                                    <p:animScale>
                                      <p:cBhvr>
                                        <p:cTn id="127" dur="166" decel="50000">
                                          <p:stCondLst>
                                            <p:cond delay="1668"/>
                                          </p:stCondLst>
                                        </p:cTn>
                                        <p:tgtEl>
                                          <p:spTgt spid="15"/>
                                        </p:tgtEl>
                                      </p:cBhvr>
                                      <p:to x="100000" y="100000"/>
                                    </p:animScale>
                                    <p:animScale>
                                      <p:cBhvr>
                                        <p:cTn id="128" dur="26">
                                          <p:stCondLst>
                                            <p:cond delay="1808"/>
                                          </p:stCondLst>
                                        </p:cTn>
                                        <p:tgtEl>
                                          <p:spTgt spid="15"/>
                                        </p:tgtEl>
                                      </p:cBhvr>
                                      <p:to x="100000" y="95000"/>
                                    </p:animScale>
                                    <p:animScale>
                                      <p:cBhvr>
                                        <p:cTn id="129"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9"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Backward Programs</a:t>
            </a:r>
            <a:endParaRPr lang="en-US" dirty="0"/>
          </a:p>
        </p:txBody>
      </p:sp>
      <p:sp>
        <p:nvSpPr>
          <p:cNvPr id="4" name="TextBox 3"/>
          <p:cNvSpPr txBox="1"/>
          <p:nvPr/>
        </p:nvSpPr>
        <p:spPr>
          <a:xfrm>
            <a:off x="2506580" y="4006598"/>
            <a:ext cx="1348090" cy="2862322"/>
          </a:xfrm>
          <a:prstGeom prst="rect">
            <a:avLst/>
          </a:prstGeom>
          <a:noFill/>
        </p:spPr>
        <p:txBody>
          <a:bodyPr wrap="square" rtlCol="0">
            <a:spAutoFit/>
          </a:bodyPr>
          <a:lstStyle/>
          <a:p>
            <a:r>
              <a:rPr lang="en-US" dirty="0" smtClean="0"/>
              <a:t>Tells the C motor to turn the wheel backwards at 100% (25%,50%, and 75% for other programs)</a:t>
            </a:r>
            <a:endParaRPr lang="en-US" dirty="0"/>
          </a:p>
        </p:txBody>
      </p:sp>
      <p:sp>
        <p:nvSpPr>
          <p:cNvPr id="5" name="Rectangle 4"/>
          <p:cNvSpPr/>
          <p:nvPr/>
        </p:nvSpPr>
        <p:spPr>
          <a:xfrm>
            <a:off x="4107907" y="4006598"/>
            <a:ext cx="1197429" cy="2862322"/>
          </a:xfrm>
          <a:prstGeom prst="rect">
            <a:avLst/>
          </a:prstGeom>
        </p:spPr>
        <p:txBody>
          <a:bodyPr wrap="square">
            <a:spAutoFit/>
          </a:bodyPr>
          <a:lstStyle/>
          <a:p>
            <a:r>
              <a:rPr lang="en-US" dirty="0"/>
              <a:t>Tells the </a:t>
            </a:r>
            <a:r>
              <a:rPr lang="en-US" dirty="0" smtClean="0"/>
              <a:t>B </a:t>
            </a:r>
            <a:r>
              <a:rPr lang="en-US" dirty="0"/>
              <a:t>motor to turn the wheel backwards at 100% (25%,50%, and 75% for other </a:t>
            </a:r>
            <a:r>
              <a:rPr lang="en-US" dirty="0" smtClean="0"/>
              <a:t>programs)</a:t>
            </a:r>
            <a:endParaRPr lang="en-US" dirty="0"/>
          </a:p>
        </p:txBody>
      </p:sp>
      <p:sp>
        <p:nvSpPr>
          <p:cNvPr id="6" name="Rectangle 5"/>
          <p:cNvSpPr/>
          <p:nvPr/>
        </p:nvSpPr>
        <p:spPr>
          <a:xfrm>
            <a:off x="5538703" y="4236419"/>
            <a:ext cx="1547785" cy="2308324"/>
          </a:xfrm>
          <a:prstGeom prst="rect">
            <a:avLst/>
          </a:prstGeom>
        </p:spPr>
        <p:txBody>
          <a:bodyPr wrap="square">
            <a:spAutoFit/>
          </a:bodyPr>
          <a:lstStyle/>
          <a:p>
            <a:r>
              <a:rPr lang="en-US" dirty="0"/>
              <a:t>Tells the B</a:t>
            </a:r>
            <a:r>
              <a:rPr lang="en-US" dirty="0" smtClean="0"/>
              <a:t> </a:t>
            </a:r>
            <a:r>
              <a:rPr lang="en-US" dirty="0"/>
              <a:t>motor to turn the wheel </a:t>
            </a:r>
            <a:r>
              <a:rPr lang="en-US" dirty="0" smtClean="0"/>
              <a:t>for 600 degrees. (720,840,  960 degrees for the other programs).</a:t>
            </a:r>
          </a:p>
        </p:txBody>
      </p:sp>
      <p:sp>
        <p:nvSpPr>
          <p:cNvPr id="7" name="Rectangle 6"/>
          <p:cNvSpPr/>
          <p:nvPr/>
        </p:nvSpPr>
        <p:spPr>
          <a:xfrm>
            <a:off x="7159724" y="4236419"/>
            <a:ext cx="1547785" cy="2308324"/>
          </a:xfrm>
          <a:prstGeom prst="rect">
            <a:avLst/>
          </a:prstGeom>
        </p:spPr>
        <p:txBody>
          <a:bodyPr wrap="square">
            <a:spAutoFit/>
          </a:bodyPr>
          <a:lstStyle/>
          <a:p>
            <a:r>
              <a:rPr lang="en-US" dirty="0"/>
              <a:t>Tells the </a:t>
            </a:r>
            <a:r>
              <a:rPr lang="en-US" dirty="0" smtClean="0"/>
              <a:t>C </a:t>
            </a:r>
            <a:r>
              <a:rPr lang="en-US" dirty="0"/>
              <a:t>motor to turn the wheel </a:t>
            </a:r>
            <a:r>
              <a:rPr lang="en-US" dirty="0" smtClean="0"/>
              <a:t>for 600 degrees. (720,840,  960 degrees for the other programs).</a:t>
            </a:r>
          </a:p>
        </p:txBody>
      </p:sp>
      <p:sp>
        <p:nvSpPr>
          <p:cNvPr id="8" name="Rectangle 7"/>
          <p:cNvSpPr/>
          <p:nvPr/>
        </p:nvSpPr>
        <p:spPr>
          <a:xfrm>
            <a:off x="8697863" y="4507723"/>
            <a:ext cx="1361088" cy="1200329"/>
          </a:xfrm>
          <a:prstGeom prst="rect">
            <a:avLst/>
          </a:prstGeom>
        </p:spPr>
        <p:txBody>
          <a:bodyPr wrap="square">
            <a:spAutoFit/>
          </a:bodyPr>
          <a:lstStyle/>
          <a:p>
            <a:r>
              <a:rPr lang="en-US" dirty="0"/>
              <a:t>Tells the C </a:t>
            </a:r>
            <a:r>
              <a:rPr lang="en-US" dirty="0" smtClean="0"/>
              <a:t>motor to stop the wheel.</a:t>
            </a:r>
            <a:endParaRPr lang="en-US" dirty="0"/>
          </a:p>
        </p:txBody>
      </p:sp>
      <p:sp>
        <p:nvSpPr>
          <p:cNvPr id="9" name="Rectangle 8"/>
          <p:cNvSpPr/>
          <p:nvPr/>
        </p:nvSpPr>
        <p:spPr>
          <a:xfrm>
            <a:off x="10328530" y="4454798"/>
            <a:ext cx="1361088" cy="1200329"/>
          </a:xfrm>
          <a:prstGeom prst="rect">
            <a:avLst/>
          </a:prstGeom>
        </p:spPr>
        <p:txBody>
          <a:bodyPr wrap="square">
            <a:spAutoFit/>
          </a:bodyPr>
          <a:lstStyle/>
          <a:p>
            <a:r>
              <a:rPr lang="en-US" dirty="0"/>
              <a:t>Tells the </a:t>
            </a:r>
            <a:r>
              <a:rPr lang="en-US" dirty="0" smtClean="0"/>
              <a:t>B motor to stop the wheel.</a:t>
            </a:r>
            <a:endParaRPr lang="en-US" dirty="0"/>
          </a:p>
        </p:txBody>
      </p:sp>
      <p:cxnSp>
        <p:nvCxnSpPr>
          <p:cNvPr id="10" name="Straight Arrow Connector 9"/>
          <p:cNvCxnSpPr>
            <a:endCxn id="4" idx="0"/>
          </p:cNvCxnSpPr>
          <p:nvPr/>
        </p:nvCxnSpPr>
        <p:spPr>
          <a:xfrm>
            <a:off x="3164859" y="3264235"/>
            <a:ext cx="0" cy="7423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6312595" y="3318251"/>
            <a:ext cx="0" cy="7423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4728230" y="3264235"/>
            <a:ext cx="0" cy="7423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7917125" y="3200817"/>
            <a:ext cx="0" cy="7423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9380966" y="3203951"/>
            <a:ext cx="0" cy="7423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11009074" y="3200815"/>
            <a:ext cx="0" cy="12801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7971672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par>
                          <p:cTn id="14" fill="hold">
                            <p:stCondLst>
                              <p:cond delay="1000"/>
                            </p:stCondLst>
                            <p:childTnLst>
                              <p:par>
                                <p:cTn id="15" presetID="26"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80">
                                          <p:stCondLst>
                                            <p:cond delay="0"/>
                                          </p:stCondLst>
                                        </p:cTn>
                                        <p:tgtEl>
                                          <p:spTgt spid="4"/>
                                        </p:tgtEl>
                                      </p:cBhvr>
                                    </p:animEffect>
                                    <p:anim calcmode="lin" valueType="num">
                                      <p:cBhvr>
                                        <p:cTn id="1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3" dur="26">
                                          <p:stCondLst>
                                            <p:cond delay="650"/>
                                          </p:stCondLst>
                                        </p:cTn>
                                        <p:tgtEl>
                                          <p:spTgt spid="4"/>
                                        </p:tgtEl>
                                      </p:cBhvr>
                                      <p:to x="100000" y="60000"/>
                                    </p:animScale>
                                    <p:animScale>
                                      <p:cBhvr>
                                        <p:cTn id="24" dur="166" decel="50000">
                                          <p:stCondLst>
                                            <p:cond delay="676"/>
                                          </p:stCondLst>
                                        </p:cTn>
                                        <p:tgtEl>
                                          <p:spTgt spid="4"/>
                                        </p:tgtEl>
                                      </p:cBhvr>
                                      <p:to x="100000" y="100000"/>
                                    </p:animScale>
                                    <p:animScale>
                                      <p:cBhvr>
                                        <p:cTn id="25" dur="26">
                                          <p:stCondLst>
                                            <p:cond delay="1312"/>
                                          </p:stCondLst>
                                        </p:cTn>
                                        <p:tgtEl>
                                          <p:spTgt spid="4"/>
                                        </p:tgtEl>
                                      </p:cBhvr>
                                      <p:to x="100000" y="80000"/>
                                    </p:animScale>
                                    <p:animScale>
                                      <p:cBhvr>
                                        <p:cTn id="26" dur="166" decel="50000">
                                          <p:stCondLst>
                                            <p:cond delay="1338"/>
                                          </p:stCondLst>
                                        </p:cTn>
                                        <p:tgtEl>
                                          <p:spTgt spid="4"/>
                                        </p:tgtEl>
                                      </p:cBhvr>
                                      <p:to x="100000" y="100000"/>
                                    </p:animScale>
                                    <p:animScale>
                                      <p:cBhvr>
                                        <p:cTn id="27" dur="26">
                                          <p:stCondLst>
                                            <p:cond delay="1642"/>
                                          </p:stCondLst>
                                        </p:cTn>
                                        <p:tgtEl>
                                          <p:spTgt spid="4"/>
                                        </p:tgtEl>
                                      </p:cBhvr>
                                      <p:to x="100000" y="90000"/>
                                    </p:animScale>
                                    <p:animScale>
                                      <p:cBhvr>
                                        <p:cTn id="28" dur="166" decel="50000">
                                          <p:stCondLst>
                                            <p:cond delay="1668"/>
                                          </p:stCondLst>
                                        </p:cTn>
                                        <p:tgtEl>
                                          <p:spTgt spid="4"/>
                                        </p:tgtEl>
                                      </p:cBhvr>
                                      <p:to x="100000" y="100000"/>
                                    </p:animScale>
                                    <p:animScale>
                                      <p:cBhvr>
                                        <p:cTn id="29" dur="26">
                                          <p:stCondLst>
                                            <p:cond delay="1808"/>
                                          </p:stCondLst>
                                        </p:cTn>
                                        <p:tgtEl>
                                          <p:spTgt spid="4"/>
                                        </p:tgtEl>
                                      </p:cBhvr>
                                      <p:to x="100000" y="95000"/>
                                    </p:animScale>
                                    <p:animScale>
                                      <p:cBhvr>
                                        <p:cTn id="30" dur="166" decel="50000">
                                          <p:stCondLst>
                                            <p:cond delay="1834"/>
                                          </p:stCondLst>
                                        </p:cTn>
                                        <p:tgtEl>
                                          <p:spTgt spid="4"/>
                                        </p:tgtEl>
                                      </p:cBhvr>
                                      <p:to x="100000" y="100000"/>
                                    </p:animScale>
                                  </p:childTnLst>
                                </p:cTn>
                              </p:par>
                            </p:childTnLst>
                          </p:cTn>
                        </p:par>
                        <p:par>
                          <p:cTn id="31" fill="hold">
                            <p:stCondLst>
                              <p:cond delay="3000"/>
                            </p:stCondLst>
                            <p:childTnLst>
                              <p:par>
                                <p:cTn id="32" presetID="10" presetClass="entr" presetSubtype="0" fill="hold"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par>
                          <p:cTn id="35" fill="hold">
                            <p:stCondLst>
                              <p:cond delay="3500"/>
                            </p:stCondLst>
                            <p:childTnLst>
                              <p:par>
                                <p:cTn id="36" presetID="26" presetClass="entr" presetSubtype="0"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down)">
                                      <p:cBhvr>
                                        <p:cTn id="38" dur="580">
                                          <p:stCondLst>
                                            <p:cond delay="0"/>
                                          </p:stCondLst>
                                        </p:cTn>
                                        <p:tgtEl>
                                          <p:spTgt spid="5"/>
                                        </p:tgtEl>
                                      </p:cBhvr>
                                    </p:animEffect>
                                    <p:anim calcmode="lin" valueType="num">
                                      <p:cBhvr>
                                        <p:cTn id="39"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4" dur="26">
                                          <p:stCondLst>
                                            <p:cond delay="650"/>
                                          </p:stCondLst>
                                        </p:cTn>
                                        <p:tgtEl>
                                          <p:spTgt spid="5"/>
                                        </p:tgtEl>
                                      </p:cBhvr>
                                      <p:to x="100000" y="60000"/>
                                    </p:animScale>
                                    <p:animScale>
                                      <p:cBhvr>
                                        <p:cTn id="45" dur="166" decel="50000">
                                          <p:stCondLst>
                                            <p:cond delay="676"/>
                                          </p:stCondLst>
                                        </p:cTn>
                                        <p:tgtEl>
                                          <p:spTgt spid="5"/>
                                        </p:tgtEl>
                                      </p:cBhvr>
                                      <p:to x="100000" y="100000"/>
                                    </p:animScale>
                                    <p:animScale>
                                      <p:cBhvr>
                                        <p:cTn id="46" dur="26">
                                          <p:stCondLst>
                                            <p:cond delay="1312"/>
                                          </p:stCondLst>
                                        </p:cTn>
                                        <p:tgtEl>
                                          <p:spTgt spid="5"/>
                                        </p:tgtEl>
                                      </p:cBhvr>
                                      <p:to x="100000" y="80000"/>
                                    </p:animScale>
                                    <p:animScale>
                                      <p:cBhvr>
                                        <p:cTn id="47" dur="166" decel="50000">
                                          <p:stCondLst>
                                            <p:cond delay="1338"/>
                                          </p:stCondLst>
                                        </p:cTn>
                                        <p:tgtEl>
                                          <p:spTgt spid="5"/>
                                        </p:tgtEl>
                                      </p:cBhvr>
                                      <p:to x="100000" y="100000"/>
                                    </p:animScale>
                                    <p:animScale>
                                      <p:cBhvr>
                                        <p:cTn id="48" dur="26">
                                          <p:stCondLst>
                                            <p:cond delay="1642"/>
                                          </p:stCondLst>
                                        </p:cTn>
                                        <p:tgtEl>
                                          <p:spTgt spid="5"/>
                                        </p:tgtEl>
                                      </p:cBhvr>
                                      <p:to x="100000" y="90000"/>
                                    </p:animScale>
                                    <p:animScale>
                                      <p:cBhvr>
                                        <p:cTn id="49" dur="166" decel="50000">
                                          <p:stCondLst>
                                            <p:cond delay="1668"/>
                                          </p:stCondLst>
                                        </p:cTn>
                                        <p:tgtEl>
                                          <p:spTgt spid="5"/>
                                        </p:tgtEl>
                                      </p:cBhvr>
                                      <p:to x="100000" y="100000"/>
                                    </p:animScale>
                                    <p:animScale>
                                      <p:cBhvr>
                                        <p:cTn id="50" dur="26">
                                          <p:stCondLst>
                                            <p:cond delay="1808"/>
                                          </p:stCondLst>
                                        </p:cTn>
                                        <p:tgtEl>
                                          <p:spTgt spid="5"/>
                                        </p:tgtEl>
                                      </p:cBhvr>
                                      <p:to x="100000" y="95000"/>
                                    </p:animScale>
                                    <p:animScale>
                                      <p:cBhvr>
                                        <p:cTn id="51" dur="166" decel="50000">
                                          <p:stCondLst>
                                            <p:cond delay="1834"/>
                                          </p:stCondLst>
                                        </p:cTn>
                                        <p:tgtEl>
                                          <p:spTgt spid="5"/>
                                        </p:tgtEl>
                                      </p:cBhvr>
                                      <p:to x="100000" y="100000"/>
                                    </p:animScale>
                                  </p:childTnLst>
                                </p:cTn>
                              </p:par>
                            </p:childTnLst>
                          </p:cTn>
                        </p:par>
                        <p:par>
                          <p:cTn id="52" fill="hold">
                            <p:stCondLst>
                              <p:cond delay="5500"/>
                            </p:stCondLst>
                            <p:childTnLst>
                              <p:par>
                                <p:cTn id="53" presetID="10" presetClass="entr" presetSubtype="0" fill="hold"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childTnLst>
                                </p:cTn>
                              </p:par>
                            </p:childTnLst>
                          </p:cTn>
                        </p:par>
                        <p:par>
                          <p:cTn id="56" fill="hold">
                            <p:stCondLst>
                              <p:cond delay="6000"/>
                            </p:stCondLst>
                            <p:childTnLst>
                              <p:par>
                                <p:cTn id="57" presetID="26" presetClass="entr" presetSubtype="0" fill="hold" grpId="0" nodeType="after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wipe(down)">
                                      <p:cBhvr>
                                        <p:cTn id="59" dur="580">
                                          <p:stCondLst>
                                            <p:cond delay="0"/>
                                          </p:stCondLst>
                                        </p:cTn>
                                        <p:tgtEl>
                                          <p:spTgt spid="6"/>
                                        </p:tgtEl>
                                      </p:cBhvr>
                                    </p:animEffect>
                                    <p:anim calcmode="lin" valueType="num">
                                      <p:cBhvr>
                                        <p:cTn id="6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5" dur="26">
                                          <p:stCondLst>
                                            <p:cond delay="650"/>
                                          </p:stCondLst>
                                        </p:cTn>
                                        <p:tgtEl>
                                          <p:spTgt spid="6"/>
                                        </p:tgtEl>
                                      </p:cBhvr>
                                      <p:to x="100000" y="60000"/>
                                    </p:animScale>
                                    <p:animScale>
                                      <p:cBhvr>
                                        <p:cTn id="66" dur="166" decel="50000">
                                          <p:stCondLst>
                                            <p:cond delay="676"/>
                                          </p:stCondLst>
                                        </p:cTn>
                                        <p:tgtEl>
                                          <p:spTgt spid="6"/>
                                        </p:tgtEl>
                                      </p:cBhvr>
                                      <p:to x="100000" y="100000"/>
                                    </p:animScale>
                                    <p:animScale>
                                      <p:cBhvr>
                                        <p:cTn id="67" dur="26">
                                          <p:stCondLst>
                                            <p:cond delay="1312"/>
                                          </p:stCondLst>
                                        </p:cTn>
                                        <p:tgtEl>
                                          <p:spTgt spid="6"/>
                                        </p:tgtEl>
                                      </p:cBhvr>
                                      <p:to x="100000" y="80000"/>
                                    </p:animScale>
                                    <p:animScale>
                                      <p:cBhvr>
                                        <p:cTn id="68" dur="166" decel="50000">
                                          <p:stCondLst>
                                            <p:cond delay="1338"/>
                                          </p:stCondLst>
                                        </p:cTn>
                                        <p:tgtEl>
                                          <p:spTgt spid="6"/>
                                        </p:tgtEl>
                                      </p:cBhvr>
                                      <p:to x="100000" y="100000"/>
                                    </p:animScale>
                                    <p:animScale>
                                      <p:cBhvr>
                                        <p:cTn id="69" dur="26">
                                          <p:stCondLst>
                                            <p:cond delay="1642"/>
                                          </p:stCondLst>
                                        </p:cTn>
                                        <p:tgtEl>
                                          <p:spTgt spid="6"/>
                                        </p:tgtEl>
                                      </p:cBhvr>
                                      <p:to x="100000" y="90000"/>
                                    </p:animScale>
                                    <p:animScale>
                                      <p:cBhvr>
                                        <p:cTn id="70" dur="166" decel="50000">
                                          <p:stCondLst>
                                            <p:cond delay="1668"/>
                                          </p:stCondLst>
                                        </p:cTn>
                                        <p:tgtEl>
                                          <p:spTgt spid="6"/>
                                        </p:tgtEl>
                                      </p:cBhvr>
                                      <p:to x="100000" y="100000"/>
                                    </p:animScale>
                                    <p:animScale>
                                      <p:cBhvr>
                                        <p:cTn id="71" dur="26">
                                          <p:stCondLst>
                                            <p:cond delay="1808"/>
                                          </p:stCondLst>
                                        </p:cTn>
                                        <p:tgtEl>
                                          <p:spTgt spid="6"/>
                                        </p:tgtEl>
                                      </p:cBhvr>
                                      <p:to x="100000" y="95000"/>
                                    </p:animScale>
                                    <p:animScale>
                                      <p:cBhvr>
                                        <p:cTn id="72" dur="166" decel="50000">
                                          <p:stCondLst>
                                            <p:cond delay="1834"/>
                                          </p:stCondLst>
                                        </p:cTn>
                                        <p:tgtEl>
                                          <p:spTgt spid="6"/>
                                        </p:tgtEl>
                                      </p:cBhvr>
                                      <p:to x="100000" y="100000"/>
                                    </p:animScale>
                                  </p:childTnLst>
                                </p:cTn>
                              </p:par>
                            </p:childTnLst>
                          </p:cTn>
                        </p:par>
                        <p:par>
                          <p:cTn id="73" fill="hold">
                            <p:stCondLst>
                              <p:cond delay="8000"/>
                            </p:stCondLst>
                            <p:childTnLst>
                              <p:par>
                                <p:cTn id="74" presetID="10" presetClass="entr" presetSubtype="0" fill="hold" nodeType="after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fade">
                                      <p:cBhvr>
                                        <p:cTn id="76" dur="500"/>
                                        <p:tgtEl>
                                          <p:spTgt spid="14"/>
                                        </p:tgtEl>
                                      </p:cBhvr>
                                    </p:animEffect>
                                  </p:childTnLst>
                                </p:cTn>
                              </p:par>
                            </p:childTnLst>
                          </p:cTn>
                        </p:par>
                        <p:par>
                          <p:cTn id="77" fill="hold">
                            <p:stCondLst>
                              <p:cond delay="8500"/>
                            </p:stCondLst>
                            <p:childTnLst>
                              <p:par>
                                <p:cTn id="78" presetID="26" presetClass="entr" presetSubtype="0" fill="hold" grpId="0" nodeType="afterEffect">
                                  <p:stCondLst>
                                    <p:cond delay="0"/>
                                  </p:stCondLst>
                                  <p:childTnLst>
                                    <p:set>
                                      <p:cBhvr>
                                        <p:cTn id="79" dur="1" fill="hold">
                                          <p:stCondLst>
                                            <p:cond delay="0"/>
                                          </p:stCondLst>
                                        </p:cTn>
                                        <p:tgtEl>
                                          <p:spTgt spid="7"/>
                                        </p:tgtEl>
                                        <p:attrNameLst>
                                          <p:attrName>style.visibility</p:attrName>
                                        </p:attrNameLst>
                                      </p:cBhvr>
                                      <p:to>
                                        <p:strVal val="visible"/>
                                      </p:to>
                                    </p:set>
                                    <p:animEffect transition="in" filter="wipe(down)">
                                      <p:cBhvr>
                                        <p:cTn id="80" dur="580">
                                          <p:stCondLst>
                                            <p:cond delay="0"/>
                                          </p:stCondLst>
                                        </p:cTn>
                                        <p:tgtEl>
                                          <p:spTgt spid="7"/>
                                        </p:tgtEl>
                                      </p:cBhvr>
                                    </p:animEffect>
                                    <p:anim calcmode="lin" valueType="num">
                                      <p:cBhvr>
                                        <p:cTn id="8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86" dur="26">
                                          <p:stCondLst>
                                            <p:cond delay="650"/>
                                          </p:stCondLst>
                                        </p:cTn>
                                        <p:tgtEl>
                                          <p:spTgt spid="7"/>
                                        </p:tgtEl>
                                      </p:cBhvr>
                                      <p:to x="100000" y="60000"/>
                                    </p:animScale>
                                    <p:animScale>
                                      <p:cBhvr>
                                        <p:cTn id="87" dur="166" decel="50000">
                                          <p:stCondLst>
                                            <p:cond delay="676"/>
                                          </p:stCondLst>
                                        </p:cTn>
                                        <p:tgtEl>
                                          <p:spTgt spid="7"/>
                                        </p:tgtEl>
                                      </p:cBhvr>
                                      <p:to x="100000" y="100000"/>
                                    </p:animScale>
                                    <p:animScale>
                                      <p:cBhvr>
                                        <p:cTn id="88" dur="26">
                                          <p:stCondLst>
                                            <p:cond delay="1312"/>
                                          </p:stCondLst>
                                        </p:cTn>
                                        <p:tgtEl>
                                          <p:spTgt spid="7"/>
                                        </p:tgtEl>
                                      </p:cBhvr>
                                      <p:to x="100000" y="80000"/>
                                    </p:animScale>
                                    <p:animScale>
                                      <p:cBhvr>
                                        <p:cTn id="89" dur="166" decel="50000">
                                          <p:stCondLst>
                                            <p:cond delay="1338"/>
                                          </p:stCondLst>
                                        </p:cTn>
                                        <p:tgtEl>
                                          <p:spTgt spid="7"/>
                                        </p:tgtEl>
                                      </p:cBhvr>
                                      <p:to x="100000" y="100000"/>
                                    </p:animScale>
                                    <p:animScale>
                                      <p:cBhvr>
                                        <p:cTn id="90" dur="26">
                                          <p:stCondLst>
                                            <p:cond delay="1642"/>
                                          </p:stCondLst>
                                        </p:cTn>
                                        <p:tgtEl>
                                          <p:spTgt spid="7"/>
                                        </p:tgtEl>
                                      </p:cBhvr>
                                      <p:to x="100000" y="90000"/>
                                    </p:animScale>
                                    <p:animScale>
                                      <p:cBhvr>
                                        <p:cTn id="91" dur="166" decel="50000">
                                          <p:stCondLst>
                                            <p:cond delay="1668"/>
                                          </p:stCondLst>
                                        </p:cTn>
                                        <p:tgtEl>
                                          <p:spTgt spid="7"/>
                                        </p:tgtEl>
                                      </p:cBhvr>
                                      <p:to x="100000" y="100000"/>
                                    </p:animScale>
                                    <p:animScale>
                                      <p:cBhvr>
                                        <p:cTn id="92" dur="26">
                                          <p:stCondLst>
                                            <p:cond delay="1808"/>
                                          </p:stCondLst>
                                        </p:cTn>
                                        <p:tgtEl>
                                          <p:spTgt spid="7"/>
                                        </p:tgtEl>
                                      </p:cBhvr>
                                      <p:to x="100000" y="95000"/>
                                    </p:animScale>
                                    <p:animScale>
                                      <p:cBhvr>
                                        <p:cTn id="93" dur="166" decel="50000">
                                          <p:stCondLst>
                                            <p:cond delay="1834"/>
                                          </p:stCondLst>
                                        </p:cTn>
                                        <p:tgtEl>
                                          <p:spTgt spid="7"/>
                                        </p:tgtEl>
                                      </p:cBhvr>
                                      <p:to x="100000" y="100000"/>
                                    </p:animScale>
                                  </p:childTnLst>
                                </p:cTn>
                              </p:par>
                            </p:childTnLst>
                          </p:cTn>
                        </p:par>
                        <p:par>
                          <p:cTn id="94" fill="hold">
                            <p:stCondLst>
                              <p:cond delay="10500"/>
                            </p:stCondLst>
                            <p:childTnLst>
                              <p:par>
                                <p:cTn id="95" presetID="10" presetClass="entr" presetSubtype="0" fill="hold" nodeType="afterEffect">
                                  <p:stCondLst>
                                    <p:cond delay="0"/>
                                  </p:stCondLst>
                                  <p:childTnLst>
                                    <p:set>
                                      <p:cBhvr>
                                        <p:cTn id="96" dur="1" fill="hold">
                                          <p:stCondLst>
                                            <p:cond delay="0"/>
                                          </p:stCondLst>
                                        </p:cTn>
                                        <p:tgtEl>
                                          <p:spTgt spid="15"/>
                                        </p:tgtEl>
                                        <p:attrNameLst>
                                          <p:attrName>style.visibility</p:attrName>
                                        </p:attrNameLst>
                                      </p:cBhvr>
                                      <p:to>
                                        <p:strVal val="visible"/>
                                      </p:to>
                                    </p:set>
                                    <p:animEffect transition="in" filter="fade">
                                      <p:cBhvr>
                                        <p:cTn id="97" dur="500"/>
                                        <p:tgtEl>
                                          <p:spTgt spid="15"/>
                                        </p:tgtEl>
                                      </p:cBhvr>
                                    </p:animEffect>
                                  </p:childTnLst>
                                </p:cTn>
                              </p:par>
                            </p:childTnLst>
                          </p:cTn>
                        </p:par>
                        <p:par>
                          <p:cTn id="98" fill="hold">
                            <p:stCondLst>
                              <p:cond delay="11000"/>
                            </p:stCondLst>
                            <p:childTnLst>
                              <p:par>
                                <p:cTn id="99" presetID="26" presetClass="entr" presetSubtype="0" fill="hold" grpId="0" nodeType="afterEffect">
                                  <p:stCondLst>
                                    <p:cond delay="0"/>
                                  </p:stCondLst>
                                  <p:childTnLst>
                                    <p:set>
                                      <p:cBhvr>
                                        <p:cTn id="100" dur="1" fill="hold">
                                          <p:stCondLst>
                                            <p:cond delay="0"/>
                                          </p:stCondLst>
                                        </p:cTn>
                                        <p:tgtEl>
                                          <p:spTgt spid="8"/>
                                        </p:tgtEl>
                                        <p:attrNameLst>
                                          <p:attrName>style.visibility</p:attrName>
                                        </p:attrNameLst>
                                      </p:cBhvr>
                                      <p:to>
                                        <p:strVal val="visible"/>
                                      </p:to>
                                    </p:set>
                                    <p:animEffect transition="in" filter="wipe(down)">
                                      <p:cBhvr>
                                        <p:cTn id="101" dur="580">
                                          <p:stCondLst>
                                            <p:cond delay="0"/>
                                          </p:stCondLst>
                                        </p:cTn>
                                        <p:tgtEl>
                                          <p:spTgt spid="8"/>
                                        </p:tgtEl>
                                      </p:cBhvr>
                                    </p:animEffect>
                                    <p:anim calcmode="lin" valueType="num">
                                      <p:cBhvr>
                                        <p:cTn id="10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7" dur="26">
                                          <p:stCondLst>
                                            <p:cond delay="650"/>
                                          </p:stCondLst>
                                        </p:cTn>
                                        <p:tgtEl>
                                          <p:spTgt spid="8"/>
                                        </p:tgtEl>
                                      </p:cBhvr>
                                      <p:to x="100000" y="60000"/>
                                    </p:animScale>
                                    <p:animScale>
                                      <p:cBhvr>
                                        <p:cTn id="108" dur="166" decel="50000">
                                          <p:stCondLst>
                                            <p:cond delay="676"/>
                                          </p:stCondLst>
                                        </p:cTn>
                                        <p:tgtEl>
                                          <p:spTgt spid="8"/>
                                        </p:tgtEl>
                                      </p:cBhvr>
                                      <p:to x="100000" y="100000"/>
                                    </p:animScale>
                                    <p:animScale>
                                      <p:cBhvr>
                                        <p:cTn id="109" dur="26">
                                          <p:stCondLst>
                                            <p:cond delay="1312"/>
                                          </p:stCondLst>
                                        </p:cTn>
                                        <p:tgtEl>
                                          <p:spTgt spid="8"/>
                                        </p:tgtEl>
                                      </p:cBhvr>
                                      <p:to x="100000" y="80000"/>
                                    </p:animScale>
                                    <p:animScale>
                                      <p:cBhvr>
                                        <p:cTn id="110" dur="166" decel="50000">
                                          <p:stCondLst>
                                            <p:cond delay="1338"/>
                                          </p:stCondLst>
                                        </p:cTn>
                                        <p:tgtEl>
                                          <p:spTgt spid="8"/>
                                        </p:tgtEl>
                                      </p:cBhvr>
                                      <p:to x="100000" y="100000"/>
                                    </p:animScale>
                                    <p:animScale>
                                      <p:cBhvr>
                                        <p:cTn id="111" dur="26">
                                          <p:stCondLst>
                                            <p:cond delay="1642"/>
                                          </p:stCondLst>
                                        </p:cTn>
                                        <p:tgtEl>
                                          <p:spTgt spid="8"/>
                                        </p:tgtEl>
                                      </p:cBhvr>
                                      <p:to x="100000" y="90000"/>
                                    </p:animScale>
                                    <p:animScale>
                                      <p:cBhvr>
                                        <p:cTn id="112" dur="166" decel="50000">
                                          <p:stCondLst>
                                            <p:cond delay="1668"/>
                                          </p:stCondLst>
                                        </p:cTn>
                                        <p:tgtEl>
                                          <p:spTgt spid="8"/>
                                        </p:tgtEl>
                                      </p:cBhvr>
                                      <p:to x="100000" y="100000"/>
                                    </p:animScale>
                                    <p:animScale>
                                      <p:cBhvr>
                                        <p:cTn id="113" dur="26">
                                          <p:stCondLst>
                                            <p:cond delay="1808"/>
                                          </p:stCondLst>
                                        </p:cTn>
                                        <p:tgtEl>
                                          <p:spTgt spid="8"/>
                                        </p:tgtEl>
                                      </p:cBhvr>
                                      <p:to x="100000" y="95000"/>
                                    </p:animScale>
                                    <p:animScale>
                                      <p:cBhvr>
                                        <p:cTn id="114" dur="166" decel="50000">
                                          <p:stCondLst>
                                            <p:cond delay="1834"/>
                                          </p:stCondLst>
                                        </p:cTn>
                                        <p:tgtEl>
                                          <p:spTgt spid="8"/>
                                        </p:tgtEl>
                                      </p:cBhvr>
                                      <p:to x="100000" y="100000"/>
                                    </p:animScale>
                                  </p:childTnLst>
                                </p:cTn>
                              </p:par>
                            </p:childTnLst>
                          </p:cTn>
                        </p:par>
                        <p:par>
                          <p:cTn id="115" fill="hold">
                            <p:stCondLst>
                              <p:cond delay="13000"/>
                            </p:stCondLst>
                            <p:childTnLst>
                              <p:par>
                                <p:cTn id="116" presetID="10" presetClass="entr" presetSubtype="0" fill="hold" nodeType="after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fade">
                                      <p:cBhvr>
                                        <p:cTn id="118" dur="500"/>
                                        <p:tgtEl>
                                          <p:spTgt spid="16"/>
                                        </p:tgtEl>
                                      </p:cBhvr>
                                    </p:animEffect>
                                  </p:childTnLst>
                                </p:cTn>
                              </p:par>
                            </p:childTnLst>
                          </p:cTn>
                        </p:par>
                        <p:par>
                          <p:cTn id="119" fill="hold">
                            <p:stCondLst>
                              <p:cond delay="13500"/>
                            </p:stCondLst>
                            <p:childTnLst>
                              <p:par>
                                <p:cTn id="120" presetID="26" presetClass="entr" presetSubtype="0" fill="hold" grpId="0" nodeType="afterEffect">
                                  <p:stCondLst>
                                    <p:cond delay="0"/>
                                  </p:stCondLst>
                                  <p:childTnLst>
                                    <p:set>
                                      <p:cBhvr>
                                        <p:cTn id="121" dur="1" fill="hold">
                                          <p:stCondLst>
                                            <p:cond delay="0"/>
                                          </p:stCondLst>
                                        </p:cTn>
                                        <p:tgtEl>
                                          <p:spTgt spid="9"/>
                                        </p:tgtEl>
                                        <p:attrNameLst>
                                          <p:attrName>style.visibility</p:attrName>
                                        </p:attrNameLst>
                                      </p:cBhvr>
                                      <p:to>
                                        <p:strVal val="visible"/>
                                      </p:to>
                                    </p:set>
                                    <p:animEffect transition="in" filter="wipe(down)">
                                      <p:cBhvr>
                                        <p:cTn id="122" dur="580">
                                          <p:stCondLst>
                                            <p:cond delay="0"/>
                                          </p:stCondLst>
                                        </p:cTn>
                                        <p:tgtEl>
                                          <p:spTgt spid="9"/>
                                        </p:tgtEl>
                                      </p:cBhvr>
                                    </p:animEffect>
                                    <p:anim calcmode="lin" valueType="num">
                                      <p:cBhvr>
                                        <p:cTn id="12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2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2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2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28" dur="26">
                                          <p:stCondLst>
                                            <p:cond delay="650"/>
                                          </p:stCondLst>
                                        </p:cTn>
                                        <p:tgtEl>
                                          <p:spTgt spid="9"/>
                                        </p:tgtEl>
                                      </p:cBhvr>
                                      <p:to x="100000" y="60000"/>
                                    </p:animScale>
                                    <p:animScale>
                                      <p:cBhvr>
                                        <p:cTn id="129" dur="166" decel="50000">
                                          <p:stCondLst>
                                            <p:cond delay="676"/>
                                          </p:stCondLst>
                                        </p:cTn>
                                        <p:tgtEl>
                                          <p:spTgt spid="9"/>
                                        </p:tgtEl>
                                      </p:cBhvr>
                                      <p:to x="100000" y="100000"/>
                                    </p:animScale>
                                    <p:animScale>
                                      <p:cBhvr>
                                        <p:cTn id="130" dur="26">
                                          <p:stCondLst>
                                            <p:cond delay="1312"/>
                                          </p:stCondLst>
                                        </p:cTn>
                                        <p:tgtEl>
                                          <p:spTgt spid="9"/>
                                        </p:tgtEl>
                                      </p:cBhvr>
                                      <p:to x="100000" y="80000"/>
                                    </p:animScale>
                                    <p:animScale>
                                      <p:cBhvr>
                                        <p:cTn id="131" dur="166" decel="50000">
                                          <p:stCondLst>
                                            <p:cond delay="1338"/>
                                          </p:stCondLst>
                                        </p:cTn>
                                        <p:tgtEl>
                                          <p:spTgt spid="9"/>
                                        </p:tgtEl>
                                      </p:cBhvr>
                                      <p:to x="100000" y="100000"/>
                                    </p:animScale>
                                    <p:animScale>
                                      <p:cBhvr>
                                        <p:cTn id="132" dur="26">
                                          <p:stCondLst>
                                            <p:cond delay="1642"/>
                                          </p:stCondLst>
                                        </p:cTn>
                                        <p:tgtEl>
                                          <p:spTgt spid="9"/>
                                        </p:tgtEl>
                                      </p:cBhvr>
                                      <p:to x="100000" y="90000"/>
                                    </p:animScale>
                                    <p:animScale>
                                      <p:cBhvr>
                                        <p:cTn id="133" dur="166" decel="50000">
                                          <p:stCondLst>
                                            <p:cond delay="1668"/>
                                          </p:stCondLst>
                                        </p:cTn>
                                        <p:tgtEl>
                                          <p:spTgt spid="9"/>
                                        </p:tgtEl>
                                      </p:cBhvr>
                                      <p:to x="100000" y="100000"/>
                                    </p:animScale>
                                    <p:animScale>
                                      <p:cBhvr>
                                        <p:cTn id="134" dur="26">
                                          <p:stCondLst>
                                            <p:cond delay="1808"/>
                                          </p:stCondLst>
                                        </p:cTn>
                                        <p:tgtEl>
                                          <p:spTgt spid="9"/>
                                        </p:tgtEl>
                                      </p:cBhvr>
                                      <p:to x="100000" y="95000"/>
                                    </p:animScale>
                                    <p:animScale>
                                      <p:cBhvr>
                                        <p:cTn id="135"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Rotation Programs</a:t>
            </a:r>
            <a:endParaRPr lang="en-US" dirty="0"/>
          </a:p>
        </p:txBody>
      </p:sp>
      <p:sp>
        <p:nvSpPr>
          <p:cNvPr id="4" name="TextBox 3"/>
          <p:cNvSpPr txBox="1"/>
          <p:nvPr/>
        </p:nvSpPr>
        <p:spPr>
          <a:xfrm>
            <a:off x="2433335" y="4875190"/>
            <a:ext cx="1348090" cy="1754326"/>
          </a:xfrm>
          <a:prstGeom prst="rect">
            <a:avLst/>
          </a:prstGeom>
          <a:noFill/>
        </p:spPr>
        <p:txBody>
          <a:bodyPr wrap="square" rtlCol="0">
            <a:spAutoFit/>
          </a:bodyPr>
          <a:lstStyle/>
          <a:p>
            <a:r>
              <a:rPr lang="en-US" dirty="0" smtClean="0"/>
              <a:t>Tells the C motor to turn the wheel forwards at 25%</a:t>
            </a:r>
            <a:endParaRPr lang="en-US" dirty="0"/>
          </a:p>
        </p:txBody>
      </p:sp>
      <p:sp>
        <p:nvSpPr>
          <p:cNvPr id="5" name="TextBox 4"/>
          <p:cNvSpPr txBox="1"/>
          <p:nvPr/>
        </p:nvSpPr>
        <p:spPr>
          <a:xfrm>
            <a:off x="4010868" y="4875190"/>
            <a:ext cx="1348090" cy="1754326"/>
          </a:xfrm>
          <a:prstGeom prst="rect">
            <a:avLst/>
          </a:prstGeom>
          <a:noFill/>
        </p:spPr>
        <p:txBody>
          <a:bodyPr wrap="square" rtlCol="0">
            <a:spAutoFit/>
          </a:bodyPr>
          <a:lstStyle/>
          <a:p>
            <a:r>
              <a:rPr lang="en-US" dirty="0" smtClean="0"/>
              <a:t>Tells the B motor to turn the wheel forwards at 25%</a:t>
            </a:r>
            <a:endParaRPr lang="en-US" dirty="0"/>
          </a:p>
        </p:txBody>
      </p:sp>
      <p:sp>
        <p:nvSpPr>
          <p:cNvPr id="6" name="Rectangle 5"/>
          <p:cNvSpPr/>
          <p:nvPr/>
        </p:nvSpPr>
        <p:spPr>
          <a:xfrm>
            <a:off x="10333998" y="4875190"/>
            <a:ext cx="1361088" cy="1200329"/>
          </a:xfrm>
          <a:prstGeom prst="rect">
            <a:avLst/>
          </a:prstGeom>
        </p:spPr>
        <p:txBody>
          <a:bodyPr wrap="square">
            <a:spAutoFit/>
          </a:bodyPr>
          <a:lstStyle/>
          <a:p>
            <a:r>
              <a:rPr lang="en-US" dirty="0"/>
              <a:t>Tells the C </a:t>
            </a:r>
            <a:r>
              <a:rPr lang="en-US" dirty="0" smtClean="0"/>
              <a:t>motor to stop the wheel.</a:t>
            </a:r>
            <a:endParaRPr lang="en-US" dirty="0"/>
          </a:p>
        </p:txBody>
      </p:sp>
      <p:sp>
        <p:nvSpPr>
          <p:cNvPr id="7" name="Rectangle 6"/>
          <p:cNvSpPr/>
          <p:nvPr/>
        </p:nvSpPr>
        <p:spPr>
          <a:xfrm>
            <a:off x="8756465" y="4875190"/>
            <a:ext cx="1361088" cy="1200329"/>
          </a:xfrm>
          <a:prstGeom prst="rect">
            <a:avLst/>
          </a:prstGeom>
        </p:spPr>
        <p:txBody>
          <a:bodyPr wrap="square">
            <a:spAutoFit/>
          </a:bodyPr>
          <a:lstStyle/>
          <a:p>
            <a:r>
              <a:rPr lang="en-US" dirty="0"/>
              <a:t>Tells the C </a:t>
            </a:r>
            <a:r>
              <a:rPr lang="en-US" dirty="0" smtClean="0"/>
              <a:t>motor to stop the wheel.</a:t>
            </a:r>
            <a:endParaRPr lang="en-US" dirty="0"/>
          </a:p>
        </p:txBody>
      </p:sp>
      <p:sp>
        <p:nvSpPr>
          <p:cNvPr id="8" name="Rectangle 7"/>
          <p:cNvSpPr/>
          <p:nvPr/>
        </p:nvSpPr>
        <p:spPr>
          <a:xfrm>
            <a:off x="5588401" y="4070875"/>
            <a:ext cx="1361088" cy="2800767"/>
          </a:xfrm>
          <a:prstGeom prst="rect">
            <a:avLst/>
          </a:prstGeom>
        </p:spPr>
        <p:txBody>
          <a:bodyPr wrap="square">
            <a:spAutoFit/>
          </a:bodyPr>
          <a:lstStyle/>
          <a:p>
            <a:r>
              <a:rPr lang="en-US" sz="1600" dirty="0"/>
              <a:t>Tells the </a:t>
            </a:r>
            <a:r>
              <a:rPr lang="en-US" sz="1600" dirty="0" smtClean="0"/>
              <a:t>B motor to turn backwards  360 degrees (actually 180 degrees for the robot), and the other programs are 90, and 180 degrees. </a:t>
            </a:r>
            <a:endParaRPr lang="en-US" sz="1600" dirty="0"/>
          </a:p>
        </p:txBody>
      </p:sp>
      <p:sp>
        <p:nvSpPr>
          <p:cNvPr id="9" name="Rectangle 8"/>
          <p:cNvSpPr/>
          <p:nvPr/>
        </p:nvSpPr>
        <p:spPr>
          <a:xfrm>
            <a:off x="7178932" y="4070875"/>
            <a:ext cx="1361088" cy="2800767"/>
          </a:xfrm>
          <a:prstGeom prst="rect">
            <a:avLst/>
          </a:prstGeom>
        </p:spPr>
        <p:txBody>
          <a:bodyPr wrap="square">
            <a:spAutoFit/>
          </a:bodyPr>
          <a:lstStyle/>
          <a:p>
            <a:r>
              <a:rPr lang="en-US" sz="1600" dirty="0"/>
              <a:t>Tells the </a:t>
            </a:r>
            <a:r>
              <a:rPr lang="en-US" sz="1600" dirty="0" smtClean="0"/>
              <a:t>C motor to turn forwards 360 degrees (actually 180 degrees for the robot), and the other programs are 90, and 180 degrees. </a:t>
            </a:r>
            <a:endParaRPr lang="en-US" sz="1600" dirty="0"/>
          </a:p>
        </p:txBody>
      </p:sp>
      <p:cxnSp>
        <p:nvCxnSpPr>
          <p:cNvPr id="10" name="Straight Arrow Connector 9"/>
          <p:cNvCxnSpPr/>
          <p:nvPr/>
        </p:nvCxnSpPr>
        <p:spPr>
          <a:xfrm>
            <a:off x="3107380" y="3487411"/>
            <a:ext cx="0" cy="12801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4684913" y="3487412"/>
            <a:ext cx="0" cy="12801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6290554" y="3389617"/>
            <a:ext cx="0" cy="640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7859476" y="3416635"/>
            <a:ext cx="0" cy="640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9463318" y="3487411"/>
            <a:ext cx="0" cy="11887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10979001" y="3537620"/>
            <a:ext cx="0" cy="11887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9553231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2000"/>
                            </p:stCondLst>
                            <p:childTnLst>
                              <p:par>
                                <p:cTn id="23" presetID="26"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par>
                          <p:cTn id="39" fill="hold">
                            <p:stCondLst>
                              <p:cond delay="4000"/>
                            </p:stCondLst>
                            <p:childTnLst>
                              <p:par>
                                <p:cTn id="40" presetID="10" presetClass="entr" presetSubtype="0" fill="hold"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par>
                          <p:cTn id="43" fill="hold">
                            <p:stCondLst>
                              <p:cond delay="4500"/>
                            </p:stCondLst>
                            <p:childTnLst>
                              <p:par>
                                <p:cTn id="44" presetID="26" presetClass="entr" presetSubtype="0" fill="hold" nodeType="afterEffect">
                                  <p:stCondLst>
                                    <p:cond delay="0"/>
                                  </p:stCondLst>
                                  <p:childTnLst>
                                    <p:set>
                                      <p:cBhvr>
                                        <p:cTn id="45" dur="1" fill="hold">
                                          <p:stCondLst>
                                            <p:cond delay="0"/>
                                          </p:stCondLst>
                                        </p:cTn>
                                        <p:tgtEl>
                                          <p:spTgt spid="8">
                                            <p:txEl>
                                              <p:pRg st="0" end="0"/>
                                            </p:txEl>
                                          </p:spTgt>
                                        </p:tgtEl>
                                        <p:attrNameLst>
                                          <p:attrName>style.visibility</p:attrName>
                                        </p:attrNameLst>
                                      </p:cBhvr>
                                      <p:to>
                                        <p:strVal val="visible"/>
                                      </p:to>
                                    </p:set>
                                    <p:animEffect transition="in" filter="wipe(down)">
                                      <p:cBhvr>
                                        <p:cTn id="46" dur="580">
                                          <p:stCondLst>
                                            <p:cond delay="0"/>
                                          </p:stCondLst>
                                        </p:cTn>
                                        <p:tgtEl>
                                          <p:spTgt spid="8">
                                            <p:txEl>
                                              <p:pRg st="0" end="0"/>
                                            </p:txEl>
                                          </p:spTgt>
                                        </p:tgtEl>
                                      </p:cBhvr>
                                    </p:animEffect>
                                    <p:anim calcmode="lin" valueType="num">
                                      <p:cBhvr>
                                        <p:cTn id="47"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8">
                                            <p:txEl>
                                              <p:pRg st="0" end="0"/>
                                            </p:txEl>
                                          </p:spTgt>
                                        </p:tgtEl>
                                      </p:cBhvr>
                                      <p:to x="100000" y="60000"/>
                                    </p:animScale>
                                    <p:animScale>
                                      <p:cBhvr>
                                        <p:cTn id="53" dur="166" decel="50000">
                                          <p:stCondLst>
                                            <p:cond delay="676"/>
                                          </p:stCondLst>
                                        </p:cTn>
                                        <p:tgtEl>
                                          <p:spTgt spid="8">
                                            <p:txEl>
                                              <p:pRg st="0" end="0"/>
                                            </p:txEl>
                                          </p:spTgt>
                                        </p:tgtEl>
                                      </p:cBhvr>
                                      <p:to x="100000" y="100000"/>
                                    </p:animScale>
                                    <p:animScale>
                                      <p:cBhvr>
                                        <p:cTn id="54" dur="26">
                                          <p:stCondLst>
                                            <p:cond delay="1312"/>
                                          </p:stCondLst>
                                        </p:cTn>
                                        <p:tgtEl>
                                          <p:spTgt spid="8">
                                            <p:txEl>
                                              <p:pRg st="0" end="0"/>
                                            </p:txEl>
                                          </p:spTgt>
                                        </p:tgtEl>
                                      </p:cBhvr>
                                      <p:to x="100000" y="80000"/>
                                    </p:animScale>
                                    <p:animScale>
                                      <p:cBhvr>
                                        <p:cTn id="55" dur="166" decel="50000">
                                          <p:stCondLst>
                                            <p:cond delay="1338"/>
                                          </p:stCondLst>
                                        </p:cTn>
                                        <p:tgtEl>
                                          <p:spTgt spid="8">
                                            <p:txEl>
                                              <p:pRg st="0" end="0"/>
                                            </p:txEl>
                                          </p:spTgt>
                                        </p:tgtEl>
                                      </p:cBhvr>
                                      <p:to x="100000" y="100000"/>
                                    </p:animScale>
                                    <p:animScale>
                                      <p:cBhvr>
                                        <p:cTn id="56" dur="26">
                                          <p:stCondLst>
                                            <p:cond delay="1642"/>
                                          </p:stCondLst>
                                        </p:cTn>
                                        <p:tgtEl>
                                          <p:spTgt spid="8">
                                            <p:txEl>
                                              <p:pRg st="0" end="0"/>
                                            </p:txEl>
                                          </p:spTgt>
                                        </p:tgtEl>
                                      </p:cBhvr>
                                      <p:to x="100000" y="90000"/>
                                    </p:animScale>
                                    <p:animScale>
                                      <p:cBhvr>
                                        <p:cTn id="57" dur="166" decel="50000">
                                          <p:stCondLst>
                                            <p:cond delay="1668"/>
                                          </p:stCondLst>
                                        </p:cTn>
                                        <p:tgtEl>
                                          <p:spTgt spid="8">
                                            <p:txEl>
                                              <p:pRg st="0" end="0"/>
                                            </p:txEl>
                                          </p:spTgt>
                                        </p:tgtEl>
                                      </p:cBhvr>
                                      <p:to x="100000" y="100000"/>
                                    </p:animScale>
                                    <p:animScale>
                                      <p:cBhvr>
                                        <p:cTn id="58" dur="26">
                                          <p:stCondLst>
                                            <p:cond delay="1808"/>
                                          </p:stCondLst>
                                        </p:cTn>
                                        <p:tgtEl>
                                          <p:spTgt spid="8">
                                            <p:txEl>
                                              <p:pRg st="0" end="0"/>
                                            </p:txEl>
                                          </p:spTgt>
                                        </p:tgtEl>
                                      </p:cBhvr>
                                      <p:to x="100000" y="95000"/>
                                    </p:animScale>
                                    <p:animScale>
                                      <p:cBhvr>
                                        <p:cTn id="59" dur="166" decel="50000">
                                          <p:stCondLst>
                                            <p:cond delay="1834"/>
                                          </p:stCondLst>
                                        </p:cTn>
                                        <p:tgtEl>
                                          <p:spTgt spid="8">
                                            <p:txEl>
                                              <p:pRg st="0" end="0"/>
                                            </p:txEl>
                                          </p:spTgt>
                                        </p:tgtEl>
                                      </p:cBhvr>
                                      <p:to x="100000" y="100000"/>
                                    </p:animScale>
                                  </p:childTnLst>
                                </p:cTn>
                              </p:par>
                            </p:childTnLst>
                          </p:cTn>
                        </p:par>
                        <p:par>
                          <p:cTn id="60" fill="hold">
                            <p:stCondLst>
                              <p:cond delay="6500"/>
                            </p:stCondLst>
                            <p:childTnLst>
                              <p:par>
                                <p:cTn id="61" presetID="10" presetClass="entr" presetSubtype="0" fill="hold" nodeType="after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childTnLst>
                          </p:cTn>
                        </p:par>
                        <p:par>
                          <p:cTn id="64" fill="hold">
                            <p:stCondLst>
                              <p:cond delay="7000"/>
                            </p:stCondLst>
                            <p:childTnLst>
                              <p:par>
                                <p:cTn id="65" presetID="26" presetClass="entr" presetSubtype="0"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down)">
                                      <p:cBhvr>
                                        <p:cTn id="67" dur="580">
                                          <p:stCondLst>
                                            <p:cond delay="0"/>
                                          </p:stCondLst>
                                        </p:cTn>
                                        <p:tgtEl>
                                          <p:spTgt spid="9"/>
                                        </p:tgtEl>
                                      </p:cBhvr>
                                    </p:animEffect>
                                    <p:anim calcmode="lin" valueType="num">
                                      <p:cBhvr>
                                        <p:cTn id="6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3" dur="26">
                                          <p:stCondLst>
                                            <p:cond delay="650"/>
                                          </p:stCondLst>
                                        </p:cTn>
                                        <p:tgtEl>
                                          <p:spTgt spid="9"/>
                                        </p:tgtEl>
                                      </p:cBhvr>
                                      <p:to x="100000" y="60000"/>
                                    </p:animScale>
                                    <p:animScale>
                                      <p:cBhvr>
                                        <p:cTn id="74" dur="166" decel="50000">
                                          <p:stCondLst>
                                            <p:cond delay="676"/>
                                          </p:stCondLst>
                                        </p:cTn>
                                        <p:tgtEl>
                                          <p:spTgt spid="9"/>
                                        </p:tgtEl>
                                      </p:cBhvr>
                                      <p:to x="100000" y="100000"/>
                                    </p:animScale>
                                    <p:animScale>
                                      <p:cBhvr>
                                        <p:cTn id="75" dur="26">
                                          <p:stCondLst>
                                            <p:cond delay="1312"/>
                                          </p:stCondLst>
                                        </p:cTn>
                                        <p:tgtEl>
                                          <p:spTgt spid="9"/>
                                        </p:tgtEl>
                                      </p:cBhvr>
                                      <p:to x="100000" y="80000"/>
                                    </p:animScale>
                                    <p:animScale>
                                      <p:cBhvr>
                                        <p:cTn id="76" dur="166" decel="50000">
                                          <p:stCondLst>
                                            <p:cond delay="1338"/>
                                          </p:stCondLst>
                                        </p:cTn>
                                        <p:tgtEl>
                                          <p:spTgt spid="9"/>
                                        </p:tgtEl>
                                      </p:cBhvr>
                                      <p:to x="100000" y="100000"/>
                                    </p:animScale>
                                    <p:animScale>
                                      <p:cBhvr>
                                        <p:cTn id="77" dur="26">
                                          <p:stCondLst>
                                            <p:cond delay="1642"/>
                                          </p:stCondLst>
                                        </p:cTn>
                                        <p:tgtEl>
                                          <p:spTgt spid="9"/>
                                        </p:tgtEl>
                                      </p:cBhvr>
                                      <p:to x="100000" y="90000"/>
                                    </p:animScale>
                                    <p:animScale>
                                      <p:cBhvr>
                                        <p:cTn id="78" dur="166" decel="50000">
                                          <p:stCondLst>
                                            <p:cond delay="1668"/>
                                          </p:stCondLst>
                                        </p:cTn>
                                        <p:tgtEl>
                                          <p:spTgt spid="9"/>
                                        </p:tgtEl>
                                      </p:cBhvr>
                                      <p:to x="100000" y="100000"/>
                                    </p:animScale>
                                    <p:animScale>
                                      <p:cBhvr>
                                        <p:cTn id="79" dur="26">
                                          <p:stCondLst>
                                            <p:cond delay="1808"/>
                                          </p:stCondLst>
                                        </p:cTn>
                                        <p:tgtEl>
                                          <p:spTgt spid="9"/>
                                        </p:tgtEl>
                                      </p:cBhvr>
                                      <p:to x="100000" y="95000"/>
                                    </p:animScale>
                                    <p:animScale>
                                      <p:cBhvr>
                                        <p:cTn id="80" dur="166" decel="50000">
                                          <p:stCondLst>
                                            <p:cond delay="1834"/>
                                          </p:stCondLst>
                                        </p:cTn>
                                        <p:tgtEl>
                                          <p:spTgt spid="9"/>
                                        </p:tgtEl>
                                      </p:cBhvr>
                                      <p:to x="100000" y="100000"/>
                                    </p:animScale>
                                  </p:childTnLst>
                                </p:cTn>
                              </p:par>
                            </p:childTnLst>
                          </p:cTn>
                        </p:par>
                        <p:par>
                          <p:cTn id="81" fill="hold">
                            <p:stCondLst>
                              <p:cond delay="9000"/>
                            </p:stCondLst>
                            <p:childTnLst>
                              <p:par>
                                <p:cTn id="82" presetID="10" presetClass="entr" presetSubtype="0" fill="hold" nodeType="afterEffect">
                                  <p:stCondLst>
                                    <p:cond delay="0"/>
                                  </p:stCondLst>
                                  <p:childTnLst>
                                    <p:set>
                                      <p:cBhvr>
                                        <p:cTn id="83" dur="1" fill="hold">
                                          <p:stCondLst>
                                            <p:cond delay="0"/>
                                          </p:stCondLst>
                                        </p:cTn>
                                        <p:tgtEl>
                                          <p:spTgt spid="14"/>
                                        </p:tgtEl>
                                        <p:attrNameLst>
                                          <p:attrName>style.visibility</p:attrName>
                                        </p:attrNameLst>
                                      </p:cBhvr>
                                      <p:to>
                                        <p:strVal val="visible"/>
                                      </p:to>
                                    </p:set>
                                    <p:animEffect transition="in" filter="fade">
                                      <p:cBhvr>
                                        <p:cTn id="84" dur="500"/>
                                        <p:tgtEl>
                                          <p:spTgt spid="14"/>
                                        </p:tgtEl>
                                      </p:cBhvr>
                                    </p:animEffect>
                                  </p:childTnLst>
                                </p:cTn>
                              </p:par>
                            </p:childTnLst>
                          </p:cTn>
                        </p:par>
                        <p:par>
                          <p:cTn id="85" fill="hold">
                            <p:stCondLst>
                              <p:cond delay="9500"/>
                            </p:stCondLst>
                            <p:childTnLst>
                              <p:par>
                                <p:cTn id="86" presetID="26" presetClass="entr" presetSubtype="0" fill="hold" grpId="0" nodeType="after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wipe(down)">
                                      <p:cBhvr>
                                        <p:cTn id="88" dur="580">
                                          <p:stCondLst>
                                            <p:cond delay="0"/>
                                          </p:stCondLst>
                                        </p:cTn>
                                        <p:tgtEl>
                                          <p:spTgt spid="7"/>
                                        </p:tgtEl>
                                      </p:cBhvr>
                                    </p:animEffect>
                                    <p:anim calcmode="lin" valueType="num">
                                      <p:cBhvr>
                                        <p:cTn id="8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94" dur="26">
                                          <p:stCondLst>
                                            <p:cond delay="650"/>
                                          </p:stCondLst>
                                        </p:cTn>
                                        <p:tgtEl>
                                          <p:spTgt spid="7"/>
                                        </p:tgtEl>
                                      </p:cBhvr>
                                      <p:to x="100000" y="60000"/>
                                    </p:animScale>
                                    <p:animScale>
                                      <p:cBhvr>
                                        <p:cTn id="95" dur="166" decel="50000">
                                          <p:stCondLst>
                                            <p:cond delay="676"/>
                                          </p:stCondLst>
                                        </p:cTn>
                                        <p:tgtEl>
                                          <p:spTgt spid="7"/>
                                        </p:tgtEl>
                                      </p:cBhvr>
                                      <p:to x="100000" y="100000"/>
                                    </p:animScale>
                                    <p:animScale>
                                      <p:cBhvr>
                                        <p:cTn id="96" dur="26">
                                          <p:stCondLst>
                                            <p:cond delay="1312"/>
                                          </p:stCondLst>
                                        </p:cTn>
                                        <p:tgtEl>
                                          <p:spTgt spid="7"/>
                                        </p:tgtEl>
                                      </p:cBhvr>
                                      <p:to x="100000" y="80000"/>
                                    </p:animScale>
                                    <p:animScale>
                                      <p:cBhvr>
                                        <p:cTn id="97" dur="166" decel="50000">
                                          <p:stCondLst>
                                            <p:cond delay="1338"/>
                                          </p:stCondLst>
                                        </p:cTn>
                                        <p:tgtEl>
                                          <p:spTgt spid="7"/>
                                        </p:tgtEl>
                                      </p:cBhvr>
                                      <p:to x="100000" y="100000"/>
                                    </p:animScale>
                                    <p:animScale>
                                      <p:cBhvr>
                                        <p:cTn id="98" dur="26">
                                          <p:stCondLst>
                                            <p:cond delay="1642"/>
                                          </p:stCondLst>
                                        </p:cTn>
                                        <p:tgtEl>
                                          <p:spTgt spid="7"/>
                                        </p:tgtEl>
                                      </p:cBhvr>
                                      <p:to x="100000" y="90000"/>
                                    </p:animScale>
                                    <p:animScale>
                                      <p:cBhvr>
                                        <p:cTn id="99" dur="166" decel="50000">
                                          <p:stCondLst>
                                            <p:cond delay="1668"/>
                                          </p:stCondLst>
                                        </p:cTn>
                                        <p:tgtEl>
                                          <p:spTgt spid="7"/>
                                        </p:tgtEl>
                                      </p:cBhvr>
                                      <p:to x="100000" y="100000"/>
                                    </p:animScale>
                                    <p:animScale>
                                      <p:cBhvr>
                                        <p:cTn id="100" dur="26">
                                          <p:stCondLst>
                                            <p:cond delay="1808"/>
                                          </p:stCondLst>
                                        </p:cTn>
                                        <p:tgtEl>
                                          <p:spTgt spid="7"/>
                                        </p:tgtEl>
                                      </p:cBhvr>
                                      <p:to x="100000" y="95000"/>
                                    </p:animScale>
                                    <p:animScale>
                                      <p:cBhvr>
                                        <p:cTn id="101" dur="166" decel="50000">
                                          <p:stCondLst>
                                            <p:cond delay="1834"/>
                                          </p:stCondLst>
                                        </p:cTn>
                                        <p:tgtEl>
                                          <p:spTgt spid="7"/>
                                        </p:tgtEl>
                                      </p:cBhvr>
                                      <p:to x="100000" y="100000"/>
                                    </p:animScale>
                                  </p:childTnLst>
                                </p:cTn>
                              </p:par>
                            </p:childTnLst>
                          </p:cTn>
                        </p:par>
                        <p:par>
                          <p:cTn id="102" fill="hold">
                            <p:stCondLst>
                              <p:cond delay="11500"/>
                            </p:stCondLst>
                            <p:childTnLst>
                              <p:par>
                                <p:cTn id="103" presetID="10" presetClass="entr" presetSubtype="0" fill="hold" nodeType="afterEffect">
                                  <p:stCondLst>
                                    <p:cond delay="0"/>
                                  </p:stCondLst>
                                  <p:childTnLst>
                                    <p:set>
                                      <p:cBhvr>
                                        <p:cTn id="104" dur="1" fill="hold">
                                          <p:stCondLst>
                                            <p:cond delay="0"/>
                                          </p:stCondLst>
                                        </p:cTn>
                                        <p:tgtEl>
                                          <p:spTgt spid="15"/>
                                        </p:tgtEl>
                                        <p:attrNameLst>
                                          <p:attrName>style.visibility</p:attrName>
                                        </p:attrNameLst>
                                      </p:cBhvr>
                                      <p:to>
                                        <p:strVal val="visible"/>
                                      </p:to>
                                    </p:set>
                                    <p:animEffect transition="in" filter="fade">
                                      <p:cBhvr>
                                        <p:cTn id="105" dur="500"/>
                                        <p:tgtEl>
                                          <p:spTgt spid="15"/>
                                        </p:tgtEl>
                                      </p:cBhvr>
                                    </p:animEffect>
                                  </p:childTnLst>
                                </p:cTn>
                              </p:par>
                            </p:childTnLst>
                          </p:cTn>
                        </p:par>
                        <p:par>
                          <p:cTn id="106" fill="hold">
                            <p:stCondLst>
                              <p:cond delay="12000"/>
                            </p:stCondLst>
                            <p:childTnLst>
                              <p:par>
                                <p:cTn id="107" presetID="26" presetClass="entr" presetSubtype="0" fill="hold" grpId="0" nodeType="afterEffect">
                                  <p:stCondLst>
                                    <p:cond delay="0"/>
                                  </p:stCondLst>
                                  <p:childTnLst>
                                    <p:set>
                                      <p:cBhvr>
                                        <p:cTn id="108" dur="1" fill="hold">
                                          <p:stCondLst>
                                            <p:cond delay="0"/>
                                          </p:stCondLst>
                                        </p:cTn>
                                        <p:tgtEl>
                                          <p:spTgt spid="6"/>
                                        </p:tgtEl>
                                        <p:attrNameLst>
                                          <p:attrName>style.visibility</p:attrName>
                                        </p:attrNameLst>
                                      </p:cBhvr>
                                      <p:to>
                                        <p:strVal val="visible"/>
                                      </p:to>
                                    </p:set>
                                    <p:animEffect transition="in" filter="wipe(down)">
                                      <p:cBhvr>
                                        <p:cTn id="109" dur="580">
                                          <p:stCondLst>
                                            <p:cond delay="0"/>
                                          </p:stCondLst>
                                        </p:cTn>
                                        <p:tgtEl>
                                          <p:spTgt spid="6"/>
                                        </p:tgtEl>
                                      </p:cBhvr>
                                    </p:animEffect>
                                    <p:anim calcmode="lin" valueType="num">
                                      <p:cBhvr>
                                        <p:cTn id="11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15" dur="26">
                                          <p:stCondLst>
                                            <p:cond delay="650"/>
                                          </p:stCondLst>
                                        </p:cTn>
                                        <p:tgtEl>
                                          <p:spTgt spid="6"/>
                                        </p:tgtEl>
                                      </p:cBhvr>
                                      <p:to x="100000" y="60000"/>
                                    </p:animScale>
                                    <p:animScale>
                                      <p:cBhvr>
                                        <p:cTn id="116" dur="166" decel="50000">
                                          <p:stCondLst>
                                            <p:cond delay="676"/>
                                          </p:stCondLst>
                                        </p:cTn>
                                        <p:tgtEl>
                                          <p:spTgt spid="6"/>
                                        </p:tgtEl>
                                      </p:cBhvr>
                                      <p:to x="100000" y="100000"/>
                                    </p:animScale>
                                    <p:animScale>
                                      <p:cBhvr>
                                        <p:cTn id="117" dur="26">
                                          <p:stCondLst>
                                            <p:cond delay="1312"/>
                                          </p:stCondLst>
                                        </p:cTn>
                                        <p:tgtEl>
                                          <p:spTgt spid="6"/>
                                        </p:tgtEl>
                                      </p:cBhvr>
                                      <p:to x="100000" y="80000"/>
                                    </p:animScale>
                                    <p:animScale>
                                      <p:cBhvr>
                                        <p:cTn id="118" dur="166" decel="50000">
                                          <p:stCondLst>
                                            <p:cond delay="1338"/>
                                          </p:stCondLst>
                                        </p:cTn>
                                        <p:tgtEl>
                                          <p:spTgt spid="6"/>
                                        </p:tgtEl>
                                      </p:cBhvr>
                                      <p:to x="100000" y="100000"/>
                                    </p:animScale>
                                    <p:animScale>
                                      <p:cBhvr>
                                        <p:cTn id="119" dur="26">
                                          <p:stCondLst>
                                            <p:cond delay="1642"/>
                                          </p:stCondLst>
                                        </p:cTn>
                                        <p:tgtEl>
                                          <p:spTgt spid="6"/>
                                        </p:tgtEl>
                                      </p:cBhvr>
                                      <p:to x="100000" y="90000"/>
                                    </p:animScale>
                                    <p:animScale>
                                      <p:cBhvr>
                                        <p:cTn id="120" dur="166" decel="50000">
                                          <p:stCondLst>
                                            <p:cond delay="1668"/>
                                          </p:stCondLst>
                                        </p:cTn>
                                        <p:tgtEl>
                                          <p:spTgt spid="6"/>
                                        </p:tgtEl>
                                      </p:cBhvr>
                                      <p:to x="100000" y="100000"/>
                                    </p:animScale>
                                    <p:animScale>
                                      <p:cBhvr>
                                        <p:cTn id="121" dur="26">
                                          <p:stCondLst>
                                            <p:cond delay="1808"/>
                                          </p:stCondLst>
                                        </p:cTn>
                                        <p:tgtEl>
                                          <p:spTgt spid="6"/>
                                        </p:tgtEl>
                                      </p:cBhvr>
                                      <p:to x="100000" y="95000"/>
                                    </p:animScale>
                                    <p:animScale>
                                      <p:cBhvr>
                                        <p:cTn id="122"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1871" y="120197"/>
            <a:ext cx="10515600" cy="1325563"/>
          </a:xfrm>
        </p:spPr>
        <p:txBody>
          <a:bodyPr/>
          <a:lstStyle/>
          <a:p>
            <a:pPr algn="ctr"/>
            <a:r>
              <a:rPr lang="en-US" dirty="0" smtClean="0"/>
              <a:t>Hill</a:t>
            </a:r>
            <a:endParaRPr lang="en-US" dirty="0"/>
          </a:p>
        </p:txBody>
      </p:sp>
      <p:sp>
        <p:nvSpPr>
          <p:cNvPr id="3" name="Content Placeholder 2"/>
          <p:cNvSpPr>
            <a:spLocks noGrp="1"/>
          </p:cNvSpPr>
          <p:nvPr>
            <p:ph idx="1"/>
          </p:nvPr>
        </p:nvSpPr>
        <p:spPr>
          <a:xfrm>
            <a:off x="1224643" y="1011577"/>
            <a:ext cx="11114314" cy="4351338"/>
          </a:xfrm>
        </p:spPr>
        <p:txBody>
          <a:bodyPr/>
          <a:lstStyle/>
          <a:p>
            <a:pPr marL="0" indent="0">
              <a:buNone/>
            </a:pPr>
            <a:r>
              <a:rPr lang="en-US" dirty="0" smtClean="0">
                <a:solidFill>
                  <a:srgbClr val="FF0000"/>
                </a:solidFill>
              </a:rPr>
              <a:t>This program was our plan for going up the inclines on Mars. Although in the Mars mission the hill was avoided, this program enabled enough power for enough distance to get up the hills.</a:t>
            </a:r>
            <a:endParaRPr lang="en-US" dirty="0">
              <a:solidFill>
                <a:srgbClr val="FF0000"/>
              </a:solidFill>
            </a:endParaRPr>
          </a:p>
        </p:txBody>
      </p:sp>
      <p:sp>
        <p:nvSpPr>
          <p:cNvPr id="4" name="TextBox 3"/>
          <p:cNvSpPr txBox="1"/>
          <p:nvPr/>
        </p:nvSpPr>
        <p:spPr>
          <a:xfrm>
            <a:off x="2262997" y="4891277"/>
            <a:ext cx="1348090" cy="1754326"/>
          </a:xfrm>
          <a:prstGeom prst="rect">
            <a:avLst/>
          </a:prstGeom>
          <a:noFill/>
        </p:spPr>
        <p:txBody>
          <a:bodyPr wrap="square" rtlCol="0">
            <a:spAutoFit/>
          </a:bodyPr>
          <a:lstStyle/>
          <a:p>
            <a:r>
              <a:rPr lang="en-US" dirty="0" smtClean="0"/>
              <a:t>Tells the C motor to turn the wheel forward at 100% </a:t>
            </a:r>
            <a:endParaRPr lang="en-US" dirty="0"/>
          </a:p>
        </p:txBody>
      </p:sp>
      <p:sp>
        <p:nvSpPr>
          <p:cNvPr id="5" name="TextBox 4"/>
          <p:cNvSpPr txBox="1"/>
          <p:nvPr/>
        </p:nvSpPr>
        <p:spPr>
          <a:xfrm>
            <a:off x="3854365" y="4891277"/>
            <a:ext cx="1348090" cy="1754326"/>
          </a:xfrm>
          <a:prstGeom prst="rect">
            <a:avLst/>
          </a:prstGeom>
          <a:noFill/>
        </p:spPr>
        <p:txBody>
          <a:bodyPr wrap="square" rtlCol="0">
            <a:spAutoFit/>
          </a:bodyPr>
          <a:lstStyle/>
          <a:p>
            <a:r>
              <a:rPr lang="en-US" dirty="0" smtClean="0"/>
              <a:t>Tells the B motor to turn the wheel forward at 100% </a:t>
            </a:r>
            <a:endParaRPr lang="en-US" dirty="0"/>
          </a:p>
        </p:txBody>
      </p:sp>
      <p:sp>
        <p:nvSpPr>
          <p:cNvPr id="6" name="Rectangle 5"/>
          <p:cNvSpPr/>
          <p:nvPr/>
        </p:nvSpPr>
        <p:spPr>
          <a:xfrm>
            <a:off x="7142777" y="4872841"/>
            <a:ext cx="1547785" cy="1200329"/>
          </a:xfrm>
          <a:prstGeom prst="rect">
            <a:avLst/>
          </a:prstGeom>
        </p:spPr>
        <p:txBody>
          <a:bodyPr wrap="square">
            <a:spAutoFit/>
          </a:bodyPr>
          <a:lstStyle/>
          <a:p>
            <a:r>
              <a:rPr lang="en-US" dirty="0"/>
              <a:t>Tells the </a:t>
            </a:r>
            <a:r>
              <a:rPr lang="en-US" dirty="0" smtClean="0"/>
              <a:t>C </a:t>
            </a:r>
            <a:r>
              <a:rPr lang="en-US" dirty="0"/>
              <a:t>motor to turn the wheel </a:t>
            </a:r>
            <a:r>
              <a:rPr lang="en-US" dirty="0" smtClean="0"/>
              <a:t>for 900 degrees </a:t>
            </a:r>
          </a:p>
        </p:txBody>
      </p:sp>
      <p:sp>
        <p:nvSpPr>
          <p:cNvPr id="7" name="Rectangle 6"/>
          <p:cNvSpPr/>
          <p:nvPr/>
        </p:nvSpPr>
        <p:spPr>
          <a:xfrm>
            <a:off x="5711697" y="4915150"/>
            <a:ext cx="1547785" cy="1200329"/>
          </a:xfrm>
          <a:prstGeom prst="rect">
            <a:avLst/>
          </a:prstGeom>
        </p:spPr>
        <p:txBody>
          <a:bodyPr wrap="square">
            <a:spAutoFit/>
          </a:bodyPr>
          <a:lstStyle/>
          <a:p>
            <a:r>
              <a:rPr lang="en-US" dirty="0"/>
              <a:t>Tells the B</a:t>
            </a:r>
            <a:r>
              <a:rPr lang="en-US" dirty="0" smtClean="0"/>
              <a:t> </a:t>
            </a:r>
            <a:r>
              <a:rPr lang="en-US" dirty="0"/>
              <a:t>motor to turn the wheel </a:t>
            </a:r>
            <a:r>
              <a:rPr lang="en-US" dirty="0" smtClean="0"/>
              <a:t>for 900 degrees </a:t>
            </a:r>
          </a:p>
        </p:txBody>
      </p:sp>
      <p:sp>
        <p:nvSpPr>
          <p:cNvPr id="8" name="Rectangle 7"/>
          <p:cNvSpPr/>
          <p:nvPr/>
        </p:nvSpPr>
        <p:spPr>
          <a:xfrm>
            <a:off x="8760554" y="4915149"/>
            <a:ext cx="1361088" cy="1200329"/>
          </a:xfrm>
          <a:prstGeom prst="rect">
            <a:avLst/>
          </a:prstGeom>
        </p:spPr>
        <p:txBody>
          <a:bodyPr wrap="square">
            <a:spAutoFit/>
          </a:bodyPr>
          <a:lstStyle/>
          <a:p>
            <a:r>
              <a:rPr lang="en-US" dirty="0"/>
              <a:t>Tells the C </a:t>
            </a:r>
            <a:r>
              <a:rPr lang="en-US" dirty="0" smtClean="0"/>
              <a:t>motor to stop the wheel.</a:t>
            </a:r>
            <a:endParaRPr lang="en-US" dirty="0"/>
          </a:p>
        </p:txBody>
      </p:sp>
      <p:sp>
        <p:nvSpPr>
          <p:cNvPr id="9" name="Rectangle 8"/>
          <p:cNvSpPr/>
          <p:nvPr/>
        </p:nvSpPr>
        <p:spPr>
          <a:xfrm>
            <a:off x="10332321" y="4872840"/>
            <a:ext cx="1361088" cy="1200329"/>
          </a:xfrm>
          <a:prstGeom prst="rect">
            <a:avLst/>
          </a:prstGeom>
        </p:spPr>
        <p:txBody>
          <a:bodyPr wrap="square">
            <a:spAutoFit/>
          </a:bodyPr>
          <a:lstStyle/>
          <a:p>
            <a:r>
              <a:rPr lang="en-US" dirty="0"/>
              <a:t>Tells </a:t>
            </a:r>
            <a:r>
              <a:rPr lang="en-US" dirty="0" smtClean="0"/>
              <a:t>the B motor to stop the wheel.</a:t>
            </a:r>
            <a:endParaRPr lang="en-US" dirty="0"/>
          </a:p>
        </p:txBody>
      </p:sp>
      <p:cxnSp>
        <p:nvCxnSpPr>
          <p:cNvPr id="11" name="Straight Arrow Connector 10"/>
          <p:cNvCxnSpPr/>
          <p:nvPr/>
        </p:nvCxnSpPr>
        <p:spPr>
          <a:xfrm>
            <a:off x="2977701" y="3635414"/>
            <a:ext cx="0" cy="11887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4530969" y="3635415"/>
            <a:ext cx="0" cy="11887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6120330" y="3635415"/>
            <a:ext cx="0" cy="11887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7736859" y="3604001"/>
            <a:ext cx="0" cy="7423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9414346" y="3569034"/>
            <a:ext cx="0" cy="7423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10996374" y="3615300"/>
            <a:ext cx="16491" cy="11304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13384313"/>
      </p:ext>
    </p:extLst>
  </p:cSld>
  <p:clrMapOvr>
    <a:masterClrMapping/>
  </p:clrMapOvr>
  <mc:AlternateContent xmlns:mc="http://schemas.openxmlformats.org/markup-compatibility/2006" xmlns:p14="http://schemas.microsoft.com/office/powerpoint/2010/main">
    <mc:Choice Requires="p14">
      <p:transition spd="slow" p14:dur="2000" advClick="0" advTm="25000"/>
    </mc:Choice>
    <mc:Fallback xmlns="">
      <p:transition spd="slow" advClick="0" advTm="2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1500"/>
                            </p:stCondLst>
                            <p:childTnLst>
                              <p:par>
                                <p:cTn id="23" presetID="26"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par>
                          <p:cTn id="39" fill="hold">
                            <p:stCondLst>
                              <p:cond delay="3500"/>
                            </p:stCondLst>
                            <p:childTnLst>
                              <p:par>
                                <p:cTn id="40" presetID="10" presetClass="entr" presetSubtype="0" fill="hold"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par>
                          <p:cTn id="43" fill="hold">
                            <p:stCondLst>
                              <p:cond delay="4000"/>
                            </p:stCondLst>
                            <p:childTnLst>
                              <p:par>
                                <p:cTn id="44" presetID="26" presetClass="entr" presetSubtype="0" fill="hold" grpId="0"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down)">
                                      <p:cBhvr>
                                        <p:cTn id="46" dur="580">
                                          <p:stCondLst>
                                            <p:cond delay="0"/>
                                          </p:stCondLst>
                                        </p:cTn>
                                        <p:tgtEl>
                                          <p:spTgt spid="5"/>
                                        </p:tgtEl>
                                      </p:cBhvr>
                                    </p:animEffect>
                                    <p:anim calcmode="lin" valueType="num">
                                      <p:cBhvr>
                                        <p:cTn id="47"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2" dur="26">
                                          <p:stCondLst>
                                            <p:cond delay="650"/>
                                          </p:stCondLst>
                                        </p:cTn>
                                        <p:tgtEl>
                                          <p:spTgt spid="5"/>
                                        </p:tgtEl>
                                      </p:cBhvr>
                                      <p:to x="100000" y="60000"/>
                                    </p:animScale>
                                    <p:animScale>
                                      <p:cBhvr>
                                        <p:cTn id="53" dur="166" decel="50000">
                                          <p:stCondLst>
                                            <p:cond delay="676"/>
                                          </p:stCondLst>
                                        </p:cTn>
                                        <p:tgtEl>
                                          <p:spTgt spid="5"/>
                                        </p:tgtEl>
                                      </p:cBhvr>
                                      <p:to x="100000" y="100000"/>
                                    </p:animScale>
                                    <p:animScale>
                                      <p:cBhvr>
                                        <p:cTn id="54" dur="26">
                                          <p:stCondLst>
                                            <p:cond delay="1312"/>
                                          </p:stCondLst>
                                        </p:cTn>
                                        <p:tgtEl>
                                          <p:spTgt spid="5"/>
                                        </p:tgtEl>
                                      </p:cBhvr>
                                      <p:to x="100000" y="80000"/>
                                    </p:animScale>
                                    <p:animScale>
                                      <p:cBhvr>
                                        <p:cTn id="55" dur="166" decel="50000">
                                          <p:stCondLst>
                                            <p:cond delay="1338"/>
                                          </p:stCondLst>
                                        </p:cTn>
                                        <p:tgtEl>
                                          <p:spTgt spid="5"/>
                                        </p:tgtEl>
                                      </p:cBhvr>
                                      <p:to x="100000" y="100000"/>
                                    </p:animScale>
                                    <p:animScale>
                                      <p:cBhvr>
                                        <p:cTn id="56" dur="26">
                                          <p:stCondLst>
                                            <p:cond delay="1642"/>
                                          </p:stCondLst>
                                        </p:cTn>
                                        <p:tgtEl>
                                          <p:spTgt spid="5"/>
                                        </p:tgtEl>
                                      </p:cBhvr>
                                      <p:to x="100000" y="90000"/>
                                    </p:animScale>
                                    <p:animScale>
                                      <p:cBhvr>
                                        <p:cTn id="57" dur="166" decel="50000">
                                          <p:stCondLst>
                                            <p:cond delay="1668"/>
                                          </p:stCondLst>
                                        </p:cTn>
                                        <p:tgtEl>
                                          <p:spTgt spid="5"/>
                                        </p:tgtEl>
                                      </p:cBhvr>
                                      <p:to x="100000" y="100000"/>
                                    </p:animScale>
                                    <p:animScale>
                                      <p:cBhvr>
                                        <p:cTn id="58" dur="26">
                                          <p:stCondLst>
                                            <p:cond delay="1808"/>
                                          </p:stCondLst>
                                        </p:cTn>
                                        <p:tgtEl>
                                          <p:spTgt spid="5"/>
                                        </p:tgtEl>
                                      </p:cBhvr>
                                      <p:to x="100000" y="95000"/>
                                    </p:animScale>
                                    <p:animScale>
                                      <p:cBhvr>
                                        <p:cTn id="59" dur="166" decel="50000">
                                          <p:stCondLst>
                                            <p:cond delay="1834"/>
                                          </p:stCondLst>
                                        </p:cTn>
                                        <p:tgtEl>
                                          <p:spTgt spid="5"/>
                                        </p:tgtEl>
                                      </p:cBhvr>
                                      <p:to x="100000" y="100000"/>
                                    </p:animScale>
                                  </p:childTnLst>
                                </p:cTn>
                              </p:par>
                            </p:childTnLst>
                          </p:cTn>
                        </p:par>
                        <p:par>
                          <p:cTn id="60" fill="hold">
                            <p:stCondLst>
                              <p:cond delay="6000"/>
                            </p:stCondLst>
                            <p:childTnLst>
                              <p:par>
                                <p:cTn id="61" presetID="10" presetClass="entr" presetSubtype="0" fill="hold" nodeType="after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childTnLst>
                          </p:cTn>
                        </p:par>
                        <p:par>
                          <p:cTn id="64" fill="hold">
                            <p:stCondLst>
                              <p:cond delay="6500"/>
                            </p:stCondLst>
                            <p:childTnLst>
                              <p:par>
                                <p:cTn id="65" presetID="26" presetClass="entr" presetSubtype="0" fill="hold" grpId="0" nodeType="after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80">
                                          <p:stCondLst>
                                            <p:cond delay="0"/>
                                          </p:stCondLst>
                                        </p:cTn>
                                        <p:tgtEl>
                                          <p:spTgt spid="7"/>
                                        </p:tgtEl>
                                      </p:cBhvr>
                                    </p:animEffect>
                                    <p:anim calcmode="lin" valueType="num">
                                      <p:cBhvr>
                                        <p:cTn id="6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73" dur="26">
                                          <p:stCondLst>
                                            <p:cond delay="650"/>
                                          </p:stCondLst>
                                        </p:cTn>
                                        <p:tgtEl>
                                          <p:spTgt spid="7"/>
                                        </p:tgtEl>
                                      </p:cBhvr>
                                      <p:to x="100000" y="60000"/>
                                    </p:animScale>
                                    <p:animScale>
                                      <p:cBhvr>
                                        <p:cTn id="74" dur="166" decel="50000">
                                          <p:stCondLst>
                                            <p:cond delay="676"/>
                                          </p:stCondLst>
                                        </p:cTn>
                                        <p:tgtEl>
                                          <p:spTgt spid="7"/>
                                        </p:tgtEl>
                                      </p:cBhvr>
                                      <p:to x="100000" y="100000"/>
                                    </p:animScale>
                                    <p:animScale>
                                      <p:cBhvr>
                                        <p:cTn id="75" dur="26">
                                          <p:stCondLst>
                                            <p:cond delay="1312"/>
                                          </p:stCondLst>
                                        </p:cTn>
                                        <p:tgtEl>
                                          <p:spTgt spid="7"/>
                                        </p:tgtEl>
                                      </p:cBhvr>
                                      <p:to x="100000" y="80000"/>
                                    </p:animScale>
                                    <p:animScale>
                                      <p:cBhvr>
                                        <p:cTn id="76" dur="166" decel="50000">
                                          <p:stCondLst>
                                            <p:cond delay="1338"/>
                                          </p:stCondLst>
                                        </p:cTn>
                                        <p:tgtEl>
                                          <p:spTgt spid="7"/>
                                        </p:tgtEl>
                                      </p:cBhvr>
                                      <p:to x="100000" y="100000"/>
                                    </p:animScale>
                                    <p:animScale>
                                      <p:cBhvr>
                                        <p:cTn id="77" dur="26">
                                          <p:stCondLst>
                                            <p:cond delay="1642"/>
                                          </p:stCondLst>
                                        </p:cTn>
                                        <p:tgtEl>
                                          <p:spTgt spid="7"/>
                                        </p:tgtEl>
                                      </p:cBhvr>
                                      <p:to x="100000" y="90000"/>
                                    </p:animScale>
                                    <p:animScale>
                                      <p:cBhvr>
                                        <p:cTn id="78" dur="166" decel="50000">
                                          <p:stCondLst>
                                            <p:cond delay="1668"/>
                                          </p:stCondLst>
                                        </p:cTn>
                                        <p:tgtEl>
                                          <p:spTgt spid="7"/>
                                        </p:tgtEl>
                                      </p:cBhvr>
                                      <p:to x="100000" y="100000"/>
                                    </p:animScale>
                                    <p:animScale>
                                      <p:cBhvr>
                                        <p:cTn id="79" dur="26">
                                          <p:stCondLst>
                                            <p:cond delay="1808"/>
                                          </p:stCondLst>
                                        </p:cTn>
                                        <p:tgtEl>
                                          <p:spTgt spid="7"/>
                                        </p:tgtEl>
                                      </p:cBhvr>
                                      <p:to x="100000" y="95000"/>
                                    </p:animScale>
                                    <p:animScale>
                                      <p:cBhvr>
                                        <p:cTn id="80" dur="166" decel="50000">
                                          <p:stCondLst>
                                            <p:cond delay="1834"/>
                                          </p:stCondLst>
                                        </p:cTn>
                                        <p:tgtEl>
                                          <p:spTgt spid="7"/>
                                        </p:tgtEl>
                                      </p:cBhvr>
                                      <p:to x="100000" y="100000"/>
                                    </p:animScale>
                                  </p:childTnLst>
                                </p:cTn>
                              </p:par>
                            </p:childTnLst>
                          </p:cTn>
                        </p:par>
                        <p:par>
                          <p:cTn id="81" fill="hold">
                            <p:stCondLst>
                              <p:cond delay="8500"/>
                            </p:stCondLst>
                            <p:childTnLst>
                              <p:par>
                                <p:cTn id="82" presetID="10" presetClass="entr" presetSubtype="0" fill="hold" nodeType="afterEffect">
                                  <p:stCondLst>
                                    <p:cond delay="0"/>
                                  </p:stCondLst>
                                  <p:childTnLst>
                                    <p:set>
                                      <p:cBhvr>
                                        <p:cTn id="83" dur="1" fill="hold">
                                          <p:stCondLst>
                                            <p:cond delay="0"/>
                                          </p:stCondLst>
                                        </p:cTn>
                                        <p:tgtEl>
                                          <p:spTgt spid="14"/>
                                        </p:tgtEl>
                                        <p:attrNameLst>
                                          <p:attrName>style.visibility</p:attrName>
                                        </p:attrNameLst>
                                      </p:cBhvr>
                                      <p:to>
                                        <p:strVal val="visible"/>
                                      </p:to>
                                    </p:set>
                                    <p:animEffect transition="in" filter="fade">
                                      <p:cBhvr>
                                        <p:cTn id="84" dur="500"/>
                                        <p:tgtEl>
                                          <p:spTgt spid="14"/>
                                        </p:tgtEl>
                                      </p:cBhvr>
                                    </p:animEffect>
                                  </p:childTnLst>
                                </p:cTn>
                              </p:par>
                            </p:childTnLst>
                          </p:cTn>
                        </p:par>
                        <p:par>
                          <p:cTn id="85" fill="hold">
                            <p:stCondLst>
                              <p:cond delay="9000"/>
                            </p:stCondLst>
                            <p:childTnLst>
                              <p:par>
                                <p:cTn id="86" presetID="26" presetClass="entr" presetSubtype="0" fill="hold" grpId="0" nodeType="afterEffect">
                                  <p:stCondLst>
                                    <p:cond delay="0"/>
                                  </p:stCondLst>
                                  <p:childTnLst>
                                    <p:set>
                                      <p:cBhvr>
                                        <p:cTn id="87" dur="1" fill="hold">
                                          <p:stCondLst>
                                            <p:cond delay="0"/>
                                          </p:stCondLst>
                                        </p:cTn>
                                        <p:tgtEl>
                                          <p:spTgt spid="6"/>
                                        </p:tgtEl>
                                        <p:attrNameLst>
                                          <p:attrName>style.visibility</p:attrName>
                                        </p:attrNameLst>
                                      </p:cBhvr>
                                      <p:to>
                                        <p:strVal val="visible"/>
                                      </p:to>
                                    </p:set>
                                    <p:animEffect transition="in" filter="wipe(down)">
                                      <p:cBhvr>
                                        <p:cTn id="88" dur="580">
                                          <p:stCondLst>
                                            <p:cond delay="0"/>
                                          </p:stCondLst>
                                        </p:cTn>
                                        <p:tgtEl>
                                          <p:spTgt spid="6"/>
                                        </p:tgtEl>
                                      </p:cBhvr>
                                    </p:animEffect>
                                    <p:anim calcmode="lin" valueType="num">
                                      <p:cBhvr>
                                        <p:cTn id="8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94" dur="26">
                                          <p:stCondLst>
                                            <p:cond delay="650"/>
                                          </p:stCondLst>
                                        </p:cTn>
                                        <p:tgtEl>
                                          <p:spTgt spid="6"/>
                                        </p:tgtEl>
                                      </p:cBhvr>
                                      <p:to x="100000" y="60000"/>
                                    </p:animScale>
                                    <p:animScale>
                                      <p:cBhvr>
                                        <p:cTn id="95" dur="166" decel="50000">
                                          <p:stCondLst>
                                            <p:cond delay="676"/>
                                          </p:stCondLst>
                                        </p:cTn>
                                        <p:tgtEl>
                                          <p:spTgt spid="6"/>
                                        </p:tgtEl>
                                      </p:cBhvr>
                                      <p:to x="100000" y="100000"/>
                                    </p:animScale>
                                    <p:animScale>
                                      <p:cBhvr>
                                        <p:cTn id="96" dur="26">
                                          <p:stCondLst>
                                            <p:cond delay="1312"/>
                                          </p:stCondLst>
                                        </p:cTn>
                                        <p:tgtEl>
                                          <p:spTgt spid="6"/>
                                        </p:tgtEl>
                                      </p:cBhvr>
                                      <p:to x="100000" y="80000"/>
                                    </p:animScale>
                                    <p:animScale>
                                      <p:cBhvr>
                                        <p:cTn id="97" dur="166" decel="50000">
                                          <p:stCondLst>
                                            <p:cond delay="1338"/>
                                          </p:stCondLst>
                                        </p:cTn>
                                        <p:tgtEl>
                                          <p:spTgt spid="6"/>
                                        </p:tgtEl>
                                      </p:cBhvr>
                                      <p:to x="100000" y="100000"/>
                                    </p:animScale>
                                    <p:animScale>
                                      <p:cBhvr>
                                        <p:cTn id="98" dur="26">
                                          <p:stCondLst>
                                            <p:cond delay="1642"/>
                                          </p:stCondLst>
                                        </p:cTn>
                                        <p:tgtEl>
                                          <p:spTgt spid="6"/>
                                        </p:tgtEl>
                                      </p:cBhvr>
                                      <p:to x="100000" y="90000"/>
                                    </p:animScale>
                                    <p:animScale>
                                      <p:cBhvr>
                                        <p:cTn id="99" dur="166" decel="50000">
                                          <p:stCondLst>
                                            <p:cond delay="1668"/>
                                          </p:stCondLst>
                                        </p:cTn>
                                        <p:tgtEl>
                                          <p:spTgt spid="6"/>
                                        </p:tgtEl>
                                      </p:cBhvr>
                                      <p:to x="100000" y="100000"/>
                                    </p:animScale>
                                    <p:animScale>
                                      <p:cBhvr>
                                        <p:cTn id="100" dur="26">
                                          <p:stCondLst>
                                            <p:cond delay="1808"/>
                                          </p:stCondLst>
                                        </p:cTn>
                                        <p:tgtEl>
                                          <p:spTgt spid="6"/>
                                        </p:tgtEl>
                                      </p:cBhvr>
                                      <p:to x="100000" y="95000"/>
                                    </p:animScale>
                                    <p:animScale>
                                      <p:cBhvr>
                                        <p:cTn id="101" dur="166" decel="50000">
                                          <p:stCondLst>
                                            <p:cond delay="1834"/>
                                          </p:stCondLst>
                                        </p:cTn>
                                        <p:tgtEl>
                                          <p:spTgt spid="6"/>
                                        </p:tgtEl>
                                      </p:cBhvr>
                                      <p:to x="100000" y="100000"/>
                                    </p:animScale>
                                  </p:childTnLst>
                                </p:cTn>
                              </p:par>
                            </p:childTnLst>
                          </p:cTn>
                        </p:par>
                        <p:par>
                          <p:cTn id="102" fill="hold">
                            <p:stCondLst>
                              <p:cond delay="11000"/>
                            </p:stCondLst>
                            <p:childTnLst>
                              <p:par>
                                <p:cTn id="103" presetID="10" presetClass="entr" presetSubtype="0" fill="hold" nodeType="afterEffect">
                                  <p:stCondLst>
                                    <p:cond delay="0"/>
                                  </p:stCondLst>
                                  <p:childTnLst>
                                    <p:set>
                                      <p:cBhvr>
                                        <p:cTn id="104" dur="1" fill="hold">
                                          <p:stCondLst>
                                            <p:cond delay="0"/>
                                          </p:stCondLst>
                                        </p:cTn>
                                        <p:tgtEl>
                                          <p:spTgt spid="15"/>
                                        </p:tgtEl>
                                        <p:attrNameLst>
                                          <p:attrName>style.visibility</p:attrName>
                                        </p:attrNameLst>
                                      </p:cBhvr>
                                      <p:to>
                                        <p:strVal val="visible"/>
                                      </p:to>
                                    </p:set>
                                    <p:animEffect transition="in" filter="fade">
                                      <p:cBhvr>
                                        <p:cTn id="105" dur="500"/>
                                        <p:tgtEl>
                                          <p:spTgt spid="15"/>
                                        </p:tgtEl>
                                      </p:cBhvr>
                                    </p:animEffect>
                                  </p:childTnLst>
                                </p:cTn>
                              </p:par>
                            </p:childTnLst>
                          </p:cTn>
                        </p:par>
                        <p:par>
                          <p:cTn id="106" fill="hold">
                            <p:stCondLst>
                              <p:cond delay="11500"/>
                            </p:stCondLst>
                            <p:childTnLst>
                              <p:par>
                                <p:cTn id="107" presetID="26" presetClass="entr" presetSubtype="0" fill="hold" grpId="0" nodeType="afterEffect">
                                  <p:stCondLst>
                                    <p:cond delay="0"/>
                                  </p:stCondLst>
                                  <p:childTnLst>
                                    <p:set>
                                      <p:cBhvr>
                                        <p:cTn id="108" dur="1" fill="hold">
                                          <p:stCondLst>
                                            <p:cond delay="0"/>
                                          </p:stCondLst>
                                        </p:cTn>
                                        <p:tgtEl>
                                          <p:spTgt spid="8"/>
                                        </p:tgtEl>
                                        <p:attrNameLst>
                                          <p:attrName>style.visibility</p:attrName>
                                        </p:attrNameLst>
                                      </p:cBhvr>
                                      <p:to>
                                        <p:strVal val="visible"/>
                                      </p:to>
                                    </p:set>
                                    <p:animEffect transition="in" filter="wipe(down)">
                                      <p:cBhvr>
                                        <p:cTn id="109" dur="580">
                                          <p:stCondLst>
                                            <p:cond delay="0"/>
                                          </p:stCondLst>
                                        </p:cTn>
                                        <p:tgtEl>
                                          <p:spTgt spid="8"/>
                                        </p:tgtEl>
                                      </p:cBhvr>
                                    </p:animEffect>
                                    <p:anim calcmode="lin" valueType="num">
                                      <p:cBhvr>
                                        <p:cTn id="11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15" dur="26">
                                          <p:stCondLst>
                                            <p:cond delay="650"/>
                                          </p:stCondLst>
                                        </p:cTn>
                                        <p:tgtEl>
                                          <p:spTgt spid="8"/>
                                        </p:tgtEl>
                                      </p:cBhvr>
                                      <p:to x="100000" y="60000"/>
                                    </p:animScale>
                                    <p:animScale>
                                      <p:cBhvr>
                                        <p:cTn id="116" dur="166" decel="50000">
                                          <p:stCondLst>
                                            <p:cond delay="676"/>
                                          </p:stCondLst>
                                        </p:cTn>
                                        <p:tgtEl>
                                          <p:spTgt spid="8"/>
                                        </p:tgtEl>
                                      </p:cBhvr>
                                      <p:to x="100000" y="100000"/>
                                    </p:animScale>
                                    <p:animScale>
                                      <p:cBhvr>
                                        <p:cTn id="117" dur="26">
                                          <p:stCondLst>
                                            <p:cond delay="1312"/>
                                          </p:stCondLst>
                                        </p:cTn>
                                        <p:tgtEl>
                                          <p:spTgt spid="8"/>
                                        </p:tgtEl>
                                      </p:cBhvr>
                                      <p:to x="100000" y="80000"/>
                                    </p:animScale>
                                    <p:animScale>
                                      <p:cBhvr>
                                        <p:cTn id="118" dur="166" decel="50000">
                                          <p:stCondLst>
                                            <p:cond delay="1338"/>
                                          </p:stCondLst>
                                        </p:cTn>
                                        <p:tgtEl>
                                          <p:spTgt spid="8"/>
                                        </p:tgtEl>
                                      </p:cBhvr>
                                      <p:to x="100000" y="100000"/>
                                    </p:animScale>
                                    <p:animScale>
                                      <p:cBhvr>
                                        <p:cTn id="119" dur="26">
                                          <p:stCondLst>
                                            <p:cond delay="1642"/>
                                          </p:stCondLst>
                                        </p:cTn>
                                        <p:tgtEl>
                                          <p:spTgt spid="8"/>
                                        </p:tgtEl>
                                      </p:cBhvr>
                                      <p:to x="100000" y="90000"/>
                                    </p:animScale>
                                    <p:animScale>
                                      <p:cBhvr>
                                        <p:cTn id="120" dur="166" decel="50000">
                                          <p:stCondLst>
                                            <p:cond delay="1668"/>
                                          </p:stCondLst>
                                        </p:cTn>
                                        <p:tgtEl>
                                          <p:spTgt spid="8"/>
                                        </p:tgtEl>
                                      </p:cBhvr>
                                      <p:to x="100000" y="100000"/>
                                    </p:animScale>
                                    <p:animScale>
                                      <p:cBhvr>
                                        <p:cTn id="121" dur="26">
                                          <p:stCondLst>
                                            <p:cond delay="1808"/>
                                          </p:stCondLst>
                                        </p:cTn>
                                        <p:tgtEl>
                                          <p:spTgt spid="8"/>
                                        </p:tgtEl>
                                      </p:cBhvr>
                                      <p:to x="100000" y="95000"/>
                                    </p:animScale>
                                    <p:animScale>
                                      <p:cBhvr>
                                        <p:cTn id="122" dur="166" decel="50000">
                                          <p:stCondLst>
                                            <p:cond delay="1834"/>
                                          </p:stCondLst>
                                        </p:cTn>
                                        <p:tgtEl>
                                          <p:spTgt spid="8"/>
                                        </p:tgtEl>
                                      </p:cBhvr>
                                      <p:to x="100000" y="100000"/>
                                    </p:animScale>
                                  </p:childTnLst>
                                </p:cTn>
                              </p:par>
                            </p:childTnLst>
                          </p:cTn>
                        </p:par>
                        <p:par>
                          <p:cTn id="123" fill="hold">
                            <p:stCondLst>
                              <p:cond delay="13500"/>
                            </p:stCondLst>
                            <p:childTnLst>
                              <p:par>
                                <p:cTn id="124" presetID="10" presetClass="entr" presetSubtype="0" fill="hold" nodeType="afterEffect">
                                  <p:stCondLst>
                                    <p:cond delay="0"/>
                                  </p:stCondLst>
                                  <p:childTnLst>
                                    <p:set>
                                      <p:cBhvr>
                                        <p:cTn id="125" dur="1" fill="hold">
                                          <p:stCondLst>
                                            <p:cond delay="0"/>
                                          </p:stCondLst>
                                        </p:cTn>
                                        <p:tgtEl>
                                          <p:spTgt spid="16"/>
                                        </p:tgtEl>
                                        <p:attrNameLst>
                                          <p:attrName>style.visibility</p:attrName>
                                        </p:attrNameLst>
                                      </p:cBhvr>
                                      <p:to>
                                        <p:strVal val="visible"/>
                                      </p:to>
                                    </p:set>
                                    <p:animEffect transition="in" filter="fade">
                                      <p:cBhvr>
                                        <p:cTn id="126" dur="500"/>
                                        <p:tgtEl>
                                          <p:spTgt spid="16"/>
                                        </p:tgtEl>
                                      </p:cBhvr>
                                    </p:animEffect>
                                  </p:childTnLst>
                                </p:cTn>
                              </p:par>
                            </p:childTnLst>
                          </p:cTn>
                        </p:par>
                        <p:par>
                          <p:cTn id="127" fill="hold">
                            <p:stCondLst>
                              <p:cond delay="14000"/>
                            </p:stCondLst>
                            <p:childTnLst>
                              <p:par>
                                <p:cTn id="128" presetID="26" presetClass="entr" presetSubtype="0" fill="hold" nodeType="afterEffect">
                                  <p:stCondLst>
                                    <p:cond delay="0"/>
                                  </p:stCondLst>
                                  <p:childTnLst>
                                    <p:set>
                                      <p:cBhvr>
                                        <p:cTn id="129" dur="1" fill="hold">
                                          <p:stCondLst>
                                            <p:cond delay="0"/>
                                          </p:stCondLst>
                                        </p:cTn>
                                        <p:tgtEl>
                                          <p:spTgt spid="9">
                                            <p:txEl>
                                              <p:pRg st="0" end="0"/>
                                            </p:txEl>
                                          </p:spTgt>
                                        </p:tgtEl>
                                        <p:attrNameLst>
                                          <p:attrName>style.visibility</p:attrName>
                                        </p:attrNameLst>
                                      </p:cBhvr>
                                      <p:to>
                                        <p:strVal val="visible"/>
                                      </p:to>
                                    </p:set>
                                    <p:animEffect transition="in" filter="wipe(down)">
                                      <p:cBhvr>
                                        <p:cTn id="130" dur="580">
                                          <p:stCondLst>
                                            <p:cond delay="0"/>
                                          </p:stCondLst>
                                        </p:cTn>
                                        <p:tgtEl>
                                          <p:spTgt spid="9">
                                            <p:txEl>
                                              <p:pRg st="0" end="0"/>
                                            </p:txEl>
                                          </p:spTgt>
                                        </p:tgtEl>
                                      </p:cBhvr>
                                    </p:animEffect>
                                    <p:anim calcmode="lin" valueType="num">
                                      <p:cBhvr>
                                        <p:cTn id="131" dur="1822" tmFilter="0,0; 0.14,0.36; 0.43,0.73; 0.71,0.91; 1.0,1.0">
                                          <p:stCondLst>
                                            <p:cond delay="0"/>
                                          </p:stCondLst>
                                        </p:cTn>
                                        <p:tgtEl>
                                          <p:spTgt spid="9">
                                            <p:txEl>
                                              <p:pRg st="0" end="0"/>
                                            </p:txEl>
                                          </p:spTgt>
                                        </p:tgtEl>
                                        <p:attrNameLst>
                                          <p:attrName>ppt_x</p:attrName>
                                        </p:attrNameLst>
                                      </p:cBhvr>
                                      <p:tavLst>
                                        <p:tav tm="0">
                                          <p:val>
                                            <p:strVal val="#ppt_x-0.25"/>
                                          </p:val>
                                        </p:tav>
                                        <p:tav tm="100000">
                                          <p:val>
                                            <p:strVal val="#ppt_x"/>
                                          </p:val>
                                        </p:tav>
                                      </p:tavLst>
                                    </p:anim>
                                    <p:anim calcmode="lin" valueType="num">
                                      <p:cBhvr>
                                        <p:cTn id="132" dur="664" tmFilter="0.0,0.0; 0.25,0.07; 0.50,0.2; 0.75,0.467; 1.0,1.0">
                                          <p:stCondLst>
                                            <p:cond delay="0"/>
                                          </p:stCondLst>
                                        </p:cTn>
                                        <p:tgtEl>
                                          <p:spTgt spid="9">
                                            <p:txEl>
                                              <p:pRg st="0" end="0"/>
                                            </p:txEl>
                                          </p:spTgt>
                                        </p:tgtEl>
                                        <p:attrNameLst>
                                          <p:attrName>ppt_y</p:attrName>
                                        </p:attrNameLst>
                                      </p:cBhvr>
                                      <p:tavLst>
                                        <p:tav tm="0" fmla="#ppt_y-sin(pi*$)/3">
                                          <p:val>
                                            <p:fltVal val="0.5"/>
                                          </p:val>
                                        </p:tav>
                                        <p:tav tm="100000">
                                          <p:val>
                                            <p:fltVal val="1"/>
                                          </p:val>
                                        </p:tav>
                                      </p:tavLst>
                                    </p:anim>
                                    <p:anim calcmode="lin" valueType="num">
                                      <p:cBhvr>
                                        <p:cTn id="133" dur="664" tmFilter="0, 0; 0.125,0.2665; 0.25,0.4; 0.375,0.465; 0.5,0.5;  0.625,0.535; 0.75,0.6; 0.875,0.7335; 1,1">
                                          <p:stCondLst>
                                            <p:cond delay="664"/>
                                          </p:stCondLst>
                                        </p:cTn>
                                        <p:tgtEl>
                                          <p:spTgt spid="9">
                                            <p:txEl>
                                              <p:pRg st="0" end="0"/>
                                            </p:txEl>
                                          </p:spTgt>
                                        </p:tgtEl>
                                        <p:attrNameLst>
                                          <p:attrName>ppt_y</p:attrName>
                                        </p:attrNameLst>
                                      </p:cBhvr>
                                      <p:tavLst>
                                        <p:tav tm="0" fmla="#ppt_y-sin(pi*$)/9">
                                          <p:val>
                                            <p:fltVal val="0"/>
                                          </p:val>
                                        </p:tav>
                                        <p:tav tm="100000">
                                          <p:val>
                                            <p:fltVal val="1"/>
                                          </p:val>
                                        </p:tav>
                                      </p:tavLst>
                                    </p:anim>
                                    <p:anim calcmode="lin" valueType="num">
                                      <p:cBhvr>
                                        <p:cTn id="134" dur="332" tmFilter="0, 0; 0.125,0.2665; 0.25,0.4; 0.375,0.465; 0.5,0.5;  0.625,0.535; 0.75,0.6; 0.875,0.7335; 1,1">
                                          <p:stCondLst>
                                            <p:cond delay="1324"/>
                                          </p:stCondLst>
                                        </p:cTn>
                                        <p:tgtEl>
                                          <p:spTgt spid="9">
                                            <p:txEl>
                                              <p:pRg st="0" end="0"/>
                                            </p:txEl>
                                          </p:spTgt>
                                        </p:tgtEl>
                                        <p:attrNameLst>
                                          <p:attrName>ppt_y</p:attrName>
                                        </p:attrNameLst>
                                      </p:cBhvr>
                                      <p:tavLst>
                                        <p:tav tm="0" fmla="#ppt_y-sin(pi*$)/27">
                                          <p:val>
                                            <p:fltVal val="0"/>
                                          </p:val>
                                        </p:tav>
                                        <p:tav tm="100000">
                                          <p:val>
                                            <p:fltVal val="1"/>
                                          </p:val>
                                        </p:tav>
                                      </p:tavLst>
                                    </p:anim>
                                    <p:anim calcmode="lin" valueType="num">
                                      <p:cBhvr>
                                        <p:cTn id="135" dur="164" tmFilter="0, 0; 0.125,0.2665; 0.25,0.4; 0.375,0.465; 0.5,0.5;  0.625,0.535; 0.75,0.6; 0.875,0.7335; 1,1">
                                          <p:stCondLst>
                                            <p:cond delay="1656"/>
                                          </p:stCondLst>
                                        </p:cTn>
                                        <p:tgtEl>
                                          <p:spTgt spid="9">
                                            <p:txEl>
                                              <p:pRg st="0" end="0"/>
                                            </p:txEl>
                                          </p:spTgt>
                                        </p:tgtEl>
                                        <p:attrNameLst>
                                          <p:attrName>ppt_y</p:attrName>
                                        </p:attrNameLst>
                                      </p:cBhvr>
                                      <p:tavLst>
                                        <p:tav tm="0" fmla="#ppt_y-sin(pi*$)/81">
                                          <p:val>
                                            <p:fltVal val="0"/>
                                          </p:val>
                                        </p:tav>
                                        <p:tav tm="100000">
                                          <p:val>
                                            <p:fltVal val="1"/>
                                          </p:val>
                                        </p:tav>
                                      </p:tavLst>
                                    </p:anim>
                                    <p:animScale>
                                      <p:cBhvr>
                                        <p:cTn id="136" dur="26">
                                          <p:stCondLst>
                                            <p:cond delay="650"/>
                                          </p:stCondLst>
                                        </p:cTn>
                                        <p:tgtEl>
                                          <p:spTgt spid="9">
                                            <p:txEl>
                                              <p:pRg st="0" end="0"/>
                                            </p:txEl>
                                          </p:spTgt>
                                        </p:tgtEl>
                                      </p:cBhvr>
                                      <p:to x="100000" y="60000"/>
                                    </p:animScale>
                                    <p:animScale>
                                      <p:cBhvr>
                                        <p:cTn id="137" dur="166" decel="50000">
                                          <p:stCondLst>
                                            <p:cond delay="676"/>
                                          </p:stCondLst>
                                        </p:cTn>
                                        <p:tgtEl>
                                          <p:spTgt spid="9">
                                            <p:txEl>
                                              <p:pRg st="0" end="0"/>
                                            </p:txEl>
                                          </p:spTgt>
                                        </p:tgtEl>
                                      </p:cBhvr>
                                      <p:to x="100000" y="100000"/>
                                    </p:animScale>
                                    <p:animScale>
                                      <p:cBhvr>
                                        <p:cTn id="138" dur="26">
                                          <p:stCondLst>
                                            <p:cond delay="1312"/>
                                          </p:stCondLst>
                                        </p:cTn>
                                        <p:tgtEl>
                                          <p:spTgt spid="9">
                                            <p:txEl>
                                              <p:pRg st="0" end="0"/>
                                            </p:txEl>
                                          </p:spTgt>
                                        </p:tgtEl>
                                      </p:cBhvr>
                                      <p:to x="100000" y="80000"/>
                                    </p:animScale>
                                    <p:animScale>
                                      <p:cBhvr>
                                        <p:cTn id="139" dur="166" decel="50000">
                                          <p:stCondLst>
                                            <p:cond delay="1338"/>
                                          </p:stCondLst>
                                        </p:cTn>
                                        <p:tgtEl>
                                          <p:spTgt spid="9">
                                            <p:txEl>
                                              <p:pRg st="0" end="0"/>
                                            </p:txEl>
                                          </p:spTgt>
                                        </p:tgtEl>
                                      </p:cBhvr>
                                      <p:to x="100000" y="100000"/>
                                    </p:animScale>
                                    <p:animScale>
                                      <p:cBhvr>
                                        <p:cTn id="140" dur="26">
                                          <p:stCondLst>
                                            <p:cond delay="1642"/>
                                          </p:stCondLst>
                                        </p:cTn>
                                        <p:tgtEl>
                                          <p:spTgt spid="9">
                                            <p:txEl>
                                              <p:pRg st="0" end="0"/>
                                            </p:txEl>
                                          </p:spTgt>
                                        </p:tgtEl>
                                      </p:cBhvr>
                                      <p:to x="100000" y="90000"/>
                                    </p:animScale>
                                    <p:animScale>
                                      <p:cBhvr>
                                        <p:cTn id="141" dur="166" decel="50000">
                                          <p:stCondLst>
                                            <p:cond delay="1668"/>
                                          </p:stCondLst>
                                        </p:cTn>
                                        <p:tgtEl>
                                          <p:spTgt spid="9">
                                            <p:txEl>
                                              <p:pRg st="0" end="0"/>
                                            </p:txEl>
                                          </p:spTgt>
                                        </p:tgtEl>
                                      </p:cBhvr>
                                      <p:to x="100000" y="100000"/>
                                    </p:animScale>
                                    <p:animScale>
                                      <p:cBhvr>
                                        <p:cTn id="142" dur="26">
                                          <p:stCondLst>
                                            <p:cond delay="1808"/>
                                          </p:stCondLst>
                                        </p:cTn>
                                        <p:tgtEl>
                                          <p:spTgt spid="9">
                                            <p:txEl>
                                              <p:pRg st="0" end="0"/>
                                            </p:txEl>
                                          </p:spTgt>
                                        </p:tgtEl>
                                      </p:cBhvr>
                                      <p:to x="100000" y="95000"/>
                                    </p:animScale>
                                    <p:animScale>
                                      <p:cBhvr>
                                        <p:cTn id="143" dur="166" decel="50000">
                                          <p:stCondLst>
                                            <p:cond delay="1834"/>
                                          </p:stCondLst>
                                        </p:cTn>
                                        <p:tgtEl>
                                          <p:spTgt spid="9">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2000" r="-1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52500" y="-102091"/>
            <a:ext cx="10515600" cy="1325563"/>
          </a:xfrm>
        </p:spPr>
        <p:txBody>
          <a:bodyPr/>
          <a:lstStyle/>
          <a:p>
            <a:pPr algn="ctr"/>
            <a:r>
              <a:rPr lang="en-US" dirty="0" smtClean="0"/>
              <a:t>Hematite </a:t>
            </a:r>
            <a:r>
              <a:rPr lang="en-US" dirty="0" smtClean="0"/>
              <a:t>Trail</a:t>
            </a:r>
            <a:endParaRPr lang="en-US" dirty="0"/>
          </a:p>
        </p:txBody>
      </p:sp>
      <p:sp>
        <p:nvSpPr>
          <p:cNvPr id="4" name="TextBox 3"/>
          <p:cNvSpPr txBox="1"/>
          <p:nvPr/>
        </p:nvSpPr>
        <p:spPr>
          <a:xfrm>
            <a:off x="1562100" y="213360"/>
            <a:ext cx="1600200" cy="1477328"/>
          </a:xfrm>
          <a:prstGeom prst="rect">
            <a:avLst/>
          </a:prstGeom>
          <a:noFill/>
        </p:spPr>
        <p:txBody>
          <a:bodyPr wrap="square" rtlCol="0">
            <a:spAutoFit/>
          </a:bodyPr>
          <a:lstStyle/>
          <a:p>
            <a:r>
              <a:rPr lang="en-US" dirty="0" smtClean="0"/>
              <a:t>Tells the program inside to repeat over and over again for 60 seconds </a:t>
            </a:r>
            <a:endParaRPr lang="en-US" dirty="0"/>
          </a:p>
        </p:txBody>
      </p:sp>
      <p:cxnSp>
        <p:nvCxnSpPr>
          <p:cNvPr id="8" name="Straight Arrow Connector 7"/>
          <p:cNvCxnSpPr/>
          <p:nvPr/>
        </p:nvCxnSpPr>
        <p:spPr>
          <a:xfrm>
            <a:off x="2548890" y="1690688"/>
            <a:ext cx="613410" cy="8429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 name="TextBox 8"/>
          <p:cNvSpPr txBox="1"/>
          <p:nvPr/>
        </p:nvSpPr>
        <p:spPr>
          <a:xfrm>
            <a:off x="1798796" y="3577432"/>
            <a:ext cx="1126807" cy="2862322"/>
          </a:xfrm>
          <a:prstGeom prst="rect">
            <a:avLst/>
          </a:prstGeom>
          <a:noFill/>
        </p:spPr>
        <p:txBody>
          <a:bodyPr wrap="square" rtlCol="0">
            <a:spAutoFit/>
          </a:bodyPr>
          <a:lstStyle/>
          <a:p>
            <a:r>
              <a:rPr lang="en-US" dirty="0" smtClean="0"/>
              <a:t>Signifies the average in the difference of the dark and light colors (31)</a:t>
            </a:r>
            <a:endParaRPr lang="en-US" dirty="0"/>
          </a:p>
        </p:txBody>
      </p:sp>
      <p:cxnSp>
        <p:nvCxnSpPr>
          <p:cNvPr id="11" name="Straight Arrow Connector 10"/>
          <p:cNvCxnSpPr/>
          <p:nvPr/>
        </p:nvCxnSpPr>
        <p:spPr>
          <a:xfrm flipV="1">
            <a:off x="2548890" y="3295650"/>
            <a:ext cx="1642110" cy="7810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3489007" y="634841"/>
            <a:ext cx="1959293" cy="1477328"/>
          </a:xfrm>
          <a:prstGeom prst="rect">
            <a:avLst/>
          </a:prstGeom>
          <a:noFill/>
        </p:spPr>
        <p:txBody>
          <a:bodyPr wrap="square" rtlCol="0">
            <a:spAutoFit/>
          </a:bodyPr>
          <a:lstStyle/>
          <a:p>
            <a:r>
              <a:rPr lang="en-US" dirty="0" smtClean="0"/>
              <a:t>Tells the blocks on top to go when the threshold value is above the average (&lt;31)</a:t>
            </a:r>
            <a:endParaRPr lang="en-US" dirty="0"/>
          </a:p>
        </p:txBody>
      </p:sp>
      <p:sp>
        <p:nvSpPr>
          <p:cNvPr id="16" name="TextBox 15"/>
          <p:cNvSpPr txBox="1"/>
          <p:nvPr/>
        </p:nvSpPr>
        <p:spPr>
          <a:xfrm>
            <a:off x="3369945" y="3961537"/>
            <a:ext cx="1959293" cy="1754326"/>
          </a:xfrm>
          <a:prstGeom prst="rect">
            <a:avLst/>
          </a:prstGeom>
          <a:noFill/>
        </p:spPr>
        <p:txBody>
          <a:bodyPr wrap="square" rtlCol="0">
            <a:spAutoFit/>
          </a:bodyPr>
          <a:lstStyle/>
          <a:p>
            <a:r>
              <a:rPr lang="en-US" dirty="0" smtClean="0"/>
              <a:t>Tells the blocks on top to go when the threshold value is above the below the average (&gt;31)</a:t>
            </a:r>
            <a:endParaRPr lang="en-US" dirty="0"/>
          </a:p>
        </p:txBody>
      </p:sp>
      <p:cxnSp>
        <p:nvCxnSpPr>
          <p:cNvPr id="17" name="Straight Arrow Connector 16"/>
          <p:cNvCxnSpPr/>
          <p:nvPr/>
        </p:nvCxnSpPr>
        <p:spPr>
          <a:xfrm>
            <a:off x="4842033" y="1776501"/>
            <a:ext cx="346710" cy="5107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flipV="1">
            <a:off x="5188743" y="3927505"/>
            <a:ext cx="140495" cy="108108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6210300" y="5392697"/>
            <a:ext cx="1959293" cy="923330"/>
          </a:xfrm>
          <a:prstGeom prst="rect">
            <a:avLst/>
          </a:prstGeom>
          <a:noFill/>
        </p:spPr>
        <p:txBody>
          <a:bodyPr wrap="square" rtlCol="0">
            <a:spAutoFit/>
          </a:bodyPr>
          <a:lstStyle/>
          <a:p>
            <a:r>
              <a:rPr lang="en-US" dirty="0" smtClean="0"/>
              <a:t>Tells these blocks to go backwards  at 25% speed. </a:t>
            </a:r>
            <a:endParaRPr lang="en-US" dirty="0"/>
          </a:p>
        </p:txBody>
      </p:sp>
      <p:sp>
        <p:nvSpPr>
          <p:cNvPr id="22" name="TextBox 21"/>
          <p:cNvSpPr txBox="1"/>
          <p:nvPr/>
        </p:nvSpPr>
        <p:spPr>
          <a:xfrm>
            <a:off x="8305800" y="5392697"/>
            <a:ext cx="1959293" cy="646331"/>
          </a:xfrm>
          <a:prstGeom prst="rect">
            <a:avLst/>
          </a:prstGeom>
          <a:noFill/>
        </p:spPr>
        <p:txBody>
          <a:bodyPr wrap="square" rtlCol="0">
            <a:spAutoFit/>
          </a:bodyPr>
          <a:lstStyle/>
          <a:p>
            <a:r>
              <a:rPr lang="en-US" dirty="0" smtClean="0"/>
              <a:t>Tells these blocks to not go </a:t>
            </a:r>
            <a:endParaRPr lang="en-US" dirty="0"/>
          </a:p>
        </p:txBody>
      </p:sp>
      <p:cxnSp>
        <p:nvCxnSpPr>
          <p:cNvPr id="23" name="Straight Arrow Connector 22"/>
          <p:cNvCxnSpPr/>
          <p:nvPr/>
        </p:nvCxnSpPr>
        <p:spPr>
          <a:xfrm flipH="1" flipV="1">
            <a:off x="6515100" y="2743200"/>
            <a:ext cx="426244" cy="280157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flipV="1">
            <a:off x="6941344" y="3861654"/>
            <a:ext cx="1168240" cy="14943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flipH="1" flipV="1">
            <a:off x="9058751" y="2630588"/>
            <a:ext cx="16193" cy="272537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flipH="1" flipV="1">
            <a:off x="7369967" y="4009955"/>
            <a:ext cx="1751648" cy="136437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78191385"/>
      </p:ext>
    </p:extLst>
  </p:cSld>
  <p:clrMapOvr>
    <a:masterClrMapping/>
  </p:clrMapOvr>
  <mc:AlternateContent xmlns:mc="http://schemas.openxmlformats.org/markup-compatibility/2006" xmlns:p14="http://schemas.microsoft.com/office/powerpoint/2010/main">
    <mc:Choice Requires="p14">
      <p:transition spd="slow" p14:dur="2000" advClick="0" advTm="25000"/>
    </mc:Choice>
    <mc:Fallback xmlns="">
      <p:transition spd="slow" advClick="0" advTm="2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6" presetClass="entr" presetSubtype="0" fill="hold"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80">
                                          <p:stCondLst>
                                            <p:cond delay="0"/>
                                          </p:stCondLst>
                                        </p:cTn>
                                        <p:tgtEl>
                                          <p:spTgt spid="4">
                                            <p:txEl>
                                              <p:pRg st="0" end="0"/>
                                            </p:txEl>
                                          </p:spTgt>
                                        </p:tgtEl>
                                      </p:cBhvr>
                                    </p:animEffect>
                                    <p:anim calcmode="lin" valueType="num">
                                      <p:cBhvr>
                                        <p:cTn id="13"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xEl>
                                              <p:pRg st="0" end="0"/>
                                            </p:txEl>
                                          </p:spTgt>
                                        </p:tgtEl>
                                      </p:cBhvr>
                                      <p:to x="100000" y="60000"/>
                                    </p:animScale>
                                    <p:animScale>
                                      <p:cBhvr>
                                        <p:cTn id="19" dur="166" decel="50000">
                                          <p:stCondLst>
                                            <p:cond delay="676"/>
                                          </p:stCondLst>
                                        </p:cTn>
                                        <p:tgtEl>
                                          <p:spTgt spid="4">
                                            <p:txEl>
                                              <p:pRg st="0" end="0"/>
                                            </p:txEl>
                                          </p:spTgt>
                                        </p:tgtEl>
                                      </p:cBhvr>
                                      <p:to x="100000" y="100000"/>
                                    </p:animScale>
                                    <p:animScale>
                                      <p:cBhvr>
                                        <p:cTn id="20" dur="26">
                                          <p:stCondLst>
                                            <p:cond delay="1312"/>
                                          </p:stCondLst>
                                        </p:cTn>
                                        <p:tgtEl>
                                          <p:spTgt spid="4">
                                            <p:txEl>
                                              <p:pRg st="0" end="0"/>
                                            </p:txEl>
                                          </p:spTgt>
                                        </p:tgtEl>
                                      </p:cBhvr>
                                      <p:to x="100000" y="80000"/>
                                    </p:animScale>
                                    <p:animScale>
                                      <p:cBhvr>
                                        <p:cTn id="21" dur="166" decel="50000">
                                          <p:stCondLst>
                                            <p:cond delay="1338"/>
                                          </p:stCondLst>
                                        </p:cTn>
                                        <p:tgtEl>
                                          <p:spTgt spid="4">
                                            <p:txEl>
                                              <p:pRg st="0" end="0"/>
                                            </p:txEl>
                                          </p:spTgt>
                                        </p:tgtEl>
                                      </p:cBhvr>
                                      <p:to x="100000" y="100000"/>
                                    </p:animScale>
                                    <p:animScale>
                                      <p:cBhvr>
                                        <p:cTn id="22" dur="26">
                                          <p:stCondLst>
                                            <p:cond delay="1642"/>
                                          </p:stCondLst>
                                        </p:cTn>
                                        <p:tgtEl>
                                          <p:spTgt spid="4">
                                            <p:txEl>
                                              <p:pRg st="0" end="0"/>
                                            </p:txEl>
                                          </p:spTgt>
                                        </p:tgtEl>
                                      </p:cBhvr>
                                      <p:to x="100000" y="90000"/>
                                    </p:animScale>
                                    <p:animScale>
                                      <p:cBhvr>
                                        <p:cTn id="23" dur="166" decel="50000">
                                          <p:stCondLst>
                                            <p:cond delay="1668"/>
                                          </p:stCondLst>
                                        </p:cTn>
                                        <p:tgtEl>
                                          <p:spTgt spid="4">
                                            <p:txEl>
                                              <p:pRg st="0" end="0"/>
                                            </p:txEl>
                                          </p:spTgt>
                                        </p:tgtEl>
                                      </p:cBhvr>
                                      <p:to x="100000" y="100000"/>
                                    </p:animScale>
                                    <p:animScale>
                                      <p:cBhvr>
                                        <p:cTn id="24" dur="26">
                                          <p:stCondLst>
                                            <p:cond delay="1808"/>
                                          </p:stCondLst>
                                        </p:cTn>
                                        <p:tgtEl>
                                          <p:spTgt spid="4">
                                            <p:txEl>
                                              <p:pRg st="0" end="0"/>
                                            </p:txEl>
                                          </p:spTgt>
                                        </p:tgtEl>
                                      </p:cBhvr>
                                      <p:to x="100000" y="95000"/>
                                    </p:animScale>
                                    <p:animScale>
                                      <p:cBhvr>
                                        <p:cTn id="25" dur="166" decel="50000">
                                          <p:stCondLst>
                                            <p:cond delay="1834"/>
                                          </p:stCondLst>
                                        </p:cTn>
                                        <p:tgtEl>
                                          <p:spTgt spid="4">
                                            <p:txEl>
                                              <p:pRg st="0" end="0"/>
                                            </p:txEl>
                                          </p:spTgt>
                                        </p:tgtEl>
                                      </p:cBhvr>
                                      <p:to x="100000" y="100000"/>
                                    </p:animScale>
                                  </p:childTnLst>
                                </p:cTn>
                              </p:par>
                            </p:childTnLst>
                          </p:cTn>
                        </p:par>
                        <p:par>
                          <p:cTn id="26" fill="hold">
                            <p:stCondLst>
                              <p:cond delay="2500"/>
                            </p:stCondLst>
                            <p:childTnLst>
                              <p:par>
                                <p:cTn id="27" presetID="10" presetClass="entr" presetSubtype="0"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par>
                          <p:cTn id="30" fill="hold">
                            <p:stCondLst>
                              <p:cond delay="3000"/>
                            </p:stCondLst>
                            <p:childTnLst>
                              <p:par>
                                <p:cTn id="31" presetID="26"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par>
                          <p:cTn id="47" fill="hold">
                            <p:stCondLst>
                              <p:cond delay="5000"/>
                            </p:stCondLst>
                            <p:childTnLst>
                              <p:par>
                                <p:cTn id="48" presetID="10" presetClass="entr" presetSubtype="0" fill="hold"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500"/>
                                        <p:tgtEl>
                                          <p:spTgt spid="11"/>
                                        </p:tgtEl>
                                      </p:cBhvr>
                                    </p:animEffect>
                                  </p:childTnLst>
                                </p:cTn>
                              </p:par>
                            </p:childTnLst>
                          </p:cTn>
                        </p:par>
                        <p:par>
                          <p:cTn id="51" fill="hold">
                            <p:stCondLst>
                              <p:cond delay="5500"/>
                            </p:stCondLst>
                            <p:childTnLst>
                              <p:par>
                                <p:cTn id="52" presetID="26" presetClass="entr" presetSubtype="0" fill="hold" grpId="0" nodeType="after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down)">
                                      <p:cBhvr>
                                        <p:cTn id="54" dur="580">
                                          <p:stCondLst>
                                            <p:cond delay="0"/>
                                          </p:stCondLst>
                                        </p:cTn>
                                        <p:tgtEl>
                                          <p:spTgt spid="16"/>
                                        </p:tgtEl>
                                      </p:cBhvr>
                                    </p:animEffect>
                                    <p:anim calcmode="lin" valueType="num">
                                      <p:cBhvr>
                                        <p:cTn id="55"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0" dur="26">
                                          <p:stCondLst>
                                            <p:cond delay="650"/>
                                          </p:stCondLst>
                                        </p:cTn>
                                        <p:tgtEl>
                                          <p:spTgt spid="16"/>
                                        </p:tgtEl>
                                      </p:cBhvr>
                                      <p:to x="100000" y="60000"/>
                                    </p:animScale>
                                    <p:animScale>
                                      <p:cBhvr>
                                        <p:cTn id="61" dur="166" decel="50000">
                                          <p:stCondLst>
                                            <p:cond delay="676"/>
                                          </p:stCondLst>
                                        </p:cTn>
                                        <p:tgtEl>
                                          <p:spTgt spid="16"/>
                                        </p:tgtEl>
                                      </p:cBhvr>
                                      <p:to x="100000" y="100000"/>
                                    </p:animScale>
                                    <p:animScale>
                                      <p:cBhvr>
                                        <p:cTn id="62" dur="26">
                                          <p:stCondLst>
                                            <p:cond delay="1312"/>
                                          </p:stCondLst>
                                        </p:cTn>
                                        <p:tgtEl>
                                          <p:spTgt spid="16"/>
                                        </p:tgtEl>
                                      </p:cBhvr>
                                      <p:to x="100000" y="80000"/>
                                    </p:animScale>
                                    <p:animScale>
                                      <p:cBhvr>
                                        <p:cTn id="63" dur="166" decel="50000">
                                          <p:stCondLst>
                                            <p:cond delay="1338"/>
                                          </p:stCondLst>
                                        </p:cTn>
                                        <p:tgtEl>
                                          <p:spTgt spid="16"/>
                                        </p:tgtEl>
                                      </p:cBhvr>
                                      <p:to x="100000" y="100000"/>
                                    </p:animScale>
                                    <p:animScale>
                                      <p:cBhvr>
                                        <p:cTn id="64" dur="26">
                                          <p:stCondLst>
                                            <p:cond delay="1642"/>
                                          </p:stCondLst>
                                        </p:cTn>
                                        <p:tgtEl>
                                          <p:spTgt spid="16"/>
                                        </p:tgtEl>
                                      </p:cBhvr>
                                      <p:to x="100000" y="90000"/>
                                    </p:animScale>
                                    <p:animScale>
                                      <p:cBhvr>
                                        <p:cTn id="65" dur="166" decel="50000">
                                          <p:stCondLst>
                                            <p:cond delay="1668"/>
                                          </p:stCondLst>
                                        </p:cTn>
                                        <p:tgtEl>
                                          <p:spTgt spid="16"/>
                                        </p:tgtEl>
                                      </p:cBhvr>
                                      <p:to x="100000" y="100000"/>
                                    </p:animScale>
                                    <p:animScale>
                                      <p:cBhvr>
                                        <p:cTn id="66" dur="26">
                                          <p:stCondLst>
                                            <p:cond delay="1808"/>
                                          </p:stCondLst>
                                        </p:cTn>
                                        <p:tgtEl>
                                          <p:spTgt spid="16"/>
                                        </p:tgtEl>
                                      </p:cBhvr>
                                      <p:to x="100000" y="95000"/>
                                    </p:animScale>
                                    <p:animScale>
                                      <p:cBhvr>
                                        <p:cTn id="67" dur="166" decel="50000">
                                          <p:stCondLst>
                                            <p:cond delay="1834"/>
                                          </p:stCondLst>
                                        </p:cTn>
                                        <p:tgtEl>
                                          <p:spTgt spid="16"/>
                                        </p:tgtEl>
                                      </p:cBhvr>
                                      <p:to x="100000" y="100000"/>
                                    </p:animScale>
                                  </p:childTnLst>
                                </p:cTn>
                              </p:par>
                            </p:childTnLst>
                          </p:cTn>
                        </p:par>
                        <p:par>
                          <p:cTn id="68" fill="hold">
                            <p:stCondLst>
                              <p:cond delay="7500"/>
                            </p:stCondLst>
                            <p:childTnLst>
                              <p:par>
                                <p:cTn id="69" presetID="10" presetClass="entr" presetSubtype="0" fill="hold"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500"/>
                                        <p:tgtEl>
                                          <p:spTgt spid="19"/>
                                        </p:tgtEl>
                                      </p:cBhvr>
                                    </p:animEffect>
                                  </p:childTnLst>
                                </p:cTn>
                              </p:par>
                            </p:childTnLst>
                          </p:cTn>
                        </p:par>
                        <p:par>
                          <p:cTn id="72" fill="hold">
                            <p:stCondLst>
                              <p:cond delay="8000"/>
                            </p:stCondLst>
                            <p:childTnLst>
                              <p:par>
                                <p:cTn id="73" presetID="26" presetClass="entr" presetSubtype="0" fill="hold" grpId="0" nodeType="after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wipe(down)">
                                      <p:cBhvr>
                                        <p:cTn id="75" dur="580">
                                          <p:stCondLst>
                                            <p:cond delay="0"/>
                                          </p:stCondLst>
                                        </p:cTn>
                                        <p:tgtEl>
                                          <p:spTgt spid="21"/>
                                        </p:tgtEl>
                                      </p:cBhvr>
                                    </p:animEffect>
                                    <p:anim calcmode="lin" valueType="num">
                                      <p:cBhvr>
                                        <p:cTn id="7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81" dur="26">
                                          <p:stCondLst>
                                            <p:cond delay="650"/>
                                          </p:stCondLst>
                                        </p:cTn>
                                        <p:tgtEl>
                                          <p:spTgt spid="21"/>
                                        </p:tgtEl>
                                      </p:cBhvr>
                                      <p:to x="100000" y="60000"/>
                                    </p:animScale>
                                    <p:animScale>
                                      <p:cBhvr>
                                        <p:cTn id="82" dur="166" decel="50000">
                                          <p:stCondLst>
                                            <p:cond delay="676"/>
                                          </p:stCondLst>
                                        </p:cTn>
                                        <p:tgtEl>
                                          <p:spTgt spid="21"/>
                                        </p:tgtEl>
                                      </p:cBhvr>
                                      <p:to x="100000" y="100000"/>
                                    </p:animScale>
                                    <p:animScale>
                                      <p:cBhvr>
                                        <p:cTn id="83" dur="26">
                                          <p:stCondLst>
                                            <p:cond delay="1312"/>
                                          </p:stCondLst>
                                        </p:cTn>
                                        <p:tgtEl>
                                          <p:spTgt spid="21"/>
                                        </p:tgtEl>
                                      </p:cBhvr>
                                      <p:to x="100000" y="80000"/>
                                    </p:animScale>
                                    <p:animScale>
                                      <p:cBhvr>
                                        <p:cTn id="84" dur="166" decel="50000">
                                          <p:stCondLst>
                                            <p:cond delay="1338"/>
                                          </p:stCondLst>
                                        </p:cTn>
                                        <p:tgtEl>
                                          <p:spTgt spid="21"/>
                                        </p:tgtEl>
                                      </p:cBhvr>
                                      <p:to x="100000" y="100000"/>
                                    </p:animScale>
                                    <p:animScale>
                                      <p:cBhvr>
                                        <p:cTn id="85" dur="26">
                                          <p:stCondLst>
                                            <p:cond delay="1642"/>
                                          </p:stCondLst>
                                        </p:cTn>
                                        <p:tgtEl>
                                          <p:spTgt spid="21"/>
                                        </p:tgtEl>
                                      </p:cBhvr>
                                      <p:to x="100000" y="90000"/>
                                    </p:animScale>
                                    <p:animScale>
                                      <p:cBhvr>
                                        <p:cTn id="86" dur="166" decel="50000">
                                          <p:stCondLst>
                                            <p:cond delay="1668"/>
                                          </p:stCondLst>
                                        </p:cTn>
                                        <p:tgtEl>
                                          <p:spTgt spid="21"/>
                                        </p:tgtEl>
                                      </p:cBhvr>
                                      <p:to x="100000" y="100000"/>
                                    </p:animScale>
                                    <p:animScale>
                                      <p:cBhvr>
                                        <p:cTn id="87" dur="26">
                                          <p:stCondLst>
                                            <p:cond delay="1808"/>
                                          </p:stCondLst>
                                        </p:cTn>
                                        <p:tgtEl>
                                          <p:spTgt spid="21"/>
                                        </p:tgtEl>
                                      </p:cBhvr>
                                      <p:to x="100000" y="95000"/>
                                    </p:animScale>
                                    <p:animScale>
                                      <p:cBhvr>
                                        <p:cTn id="88" dur="166" decel="50000">
                                          <p:stCondLst>
                                            <p:cond delay="1834"/>
                                          </p:stCondLst>
                                        </p:cTn>
                                        <p:tgtEl>
                                          <p:spTgt spid="21"/>
                                        </p:tgtEl>
                                      </p:cBhvr>
                                      <p:to x="100000" y="100000"/>
                                    </p:animScale>
                                  </p:childTnLst>
                                </p:cTn>
                              </p:par>
                            </p:childTnLst>
                          </p:cTn>
                        </p:par>
                        <p:par>
                          <p:cTn id="89" fill="hold">
                            <p:stCondLst>
                              <p:cond delay="10000"/>
                            </p:stCondLst>
                            <p:childTnLst>
                              <p:par>
                                <p:cTn id="90" presetID="10" presetClass="entr" presetSubtype="0" fill="hold" nodeType="after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fade">
                                      <p:cBhvr>
                                        <p:cTn id="92" dur="500"/>
                                        <p:tgtEl>
                                          <p:spTgt spid="23"/>
                                        </p:tgtEl>
                                      </p:cBhvr>
                                    </p:animEffect>
                                  </p:childTnLst>
                                </p:cTn>
                              </p:par>
                              <p:par>
                                <p:cTn id="93" presetID="10" presetClass="entr" presetSubtype="0" fill="hold" nodeType="with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fade">
                                      <p:cBhvr>
                                        <p:cTn id="95" dur="500"/>
                                        <p:tgtEl>
                                          <p:spTgt spid="26"/>
                                        </p:tgtEl>
                                      </p:cBhvr>
                                    </p:animEffect>
                                  </p:childTnLst>
                                </p:cTn>
                              </p:par>
                            </p:childTnLst>
                          </p:cTn>
                        </p:par>
                        <p:par>
                          <p:cTn id="96" fill="hold">
                            <p:stCondLst>
                              <p:cond delay="10500"/>
                            </p:stCondLst>
                            <p:childTnLst>
                              <p:par>
                                <p:cTn id="97" presetID="26" presetClass="entr" presetSubtype="0" fill="hold" grpId="0" nodeType="after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wipe(down)">
                                      <p:cBhvr>
                                        <p:cTn id="99" dur="580">
                                          <p:stCondLst>
                                            <p:cond delay="0"/>
                                          </p:stCondLst>
                                        </p:cTn>
                                        <p:tgtEl>
                                          <p:spTgt spid="22"/>
                                        </p:tgtEl>
                                      </p:cBhvr>
                                    </p:animEffect>
                                    <p:anim calcmode="lin" valueType="num">
                                      <p:cBhvr>
                                        <p:cTn id="100"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05" dur="26">
                                          <p:stCondLst>
                                            <p:cond delay="650"/>
                                          </p:stCondLst>
                                        </p:cTn>
                                        <p:tgtEl>
                                          <p:spTgt spid="22"/>
                                        </p:tgtEl>
                                      </p:cBhvr>
                                      <p:to x="100000" y="60000"/>
                                    </p:animScale>
                                    <p:animScale>
                                      <p:cBhvr>
                                        <p:cTn id="106" dur="166" decel="50000">
                                          <p:stCondLst>
                                            <p:cond delay="676"/>
                                          </p:stCondLst>
                                        </p:cTn>
                                        <p:tgtEl>
                                          <p:spTgt spid="22"/>
                                        </p:tgtEl>
                                      </p:cBhvr>
                                      <p:to x="100000" y="100000"/>
                                    </p:animScale>
                                    <p:animScale>
                                      <p:cBhvr>
                                        <p:cTn id="107" dur="26">
                                          <p:stCondLst>
                                            <p:cond delay="1312"/>
                                          </p:stCondLst>
                                        </p:cTn>
                                        <p:tgtEl>
                                          <p:spTgt spid="22"/>
                                        </p:tgtEl>
                                      </p:cBhvr>
                                      <p:to x="100000" y="80000"/>
                                    </p:animScale>
                                    <p:animScale>
                                      <p:cBhvr>
                                        <p:cTn id="108" dur="166" decel="50000">
                                          <p:stCondLst>
                                            <p:cond delay="1338"/>
                                          </p:stCondLst>
                                        </p:cTn>
                                        <p:tgtEl>
                                          <p:spTgt spid="22"/>
                                        </p:tgtEl>
                                      </p:cBhvr>
                                      <p:to x="100000" y="100000"/>
                                    </p:animScale>
                                    <p:animScale>
                                      <p:cBhvr>
                                        <p:cTn id="109" dur="26">
                                          <p:stCondLst>
                                            <p:cond delay="1642"/>
                                          </p:stCondLst>
                                        </p:cTn>
                                        <p:tgtEl>
                                          <p:spTgt spid="22"/>
                                        </p:tgtEl>
                                      </p:cBhvr>
                                      <p:to x="100000" y="90000"/>
                                    </p:animScale>
                                    <p:animScale>
                                      <p:cBhvr>
                                        <p:cTn id="110" dur="166" decel="50000">
                                          <p:stCondLst>
                                            <p:cond delay="1668"/>
                                          </p:stCondLst>
                                        </p:cTn>
                                        <p:tgtEl>
                                          <p:spTgt spid="22"/>
                                        </p:tgtEl>
                                      </p:cBhvr>
                                      <p:to x="100000" y="100000"/>
                                    </p:animScale>
                                    <p:animScale>
                                      <p:cBhvr>
                                        <p:cTn id="111" dur="26">
                                          <p:stCondLst>
                                            <p:cond delay="1808"/>
                                          </p:stCondLst>
                                        </p:cTn>
                                        <p:tgtEl>
                                          <p:spTgt spid="22"/>
                                        </p:tgtEl>
                                      </p:cBhvr>
                                      <p:to x="100000" y="95000"/>
                                    </p:animScale>
                                    <p:animScale>
                                      <p:cBhvr>
                                        <p:cTn id="112" dur="166" decel="50000">
                                          <p:stCondLst>
                                            <p:cond delay="1834"/>
                                          </p:stCondLst>
                                        </p:cTn>
                                        <p:tgtEl>
                                          <p:spTgt spid="22"/>
                                        </p:tgtEl>
                                      </p:cBhvr>
                                      <p:to x="100000" y="100000"/>
                                    </p:animScale>
                                  </p:childTnLst>
                                </p:cTn>
                              </p:par>
                            </p:childTnLst>
                          </p:cTn>
                        </p:par>
                        <p:par>
                          <p:cTn id="113" fill="hold">
                            <p:stCondLst>
                              <p:cond delay="12500"/>
                            </p:stCondLst>
                            <p:childTnLst>
                              <p:par>
                                <p:cTn id="114" presetID="10" presetClass="entr" presetSubtype="0" fill="hold" nodeType="afterEffect">
                                  <p:stCondLst>
                                    <p:cond delay="0"/>
                                  </p:stCondLst>
                                  <p:childTnLst>
                                    <p:set>
                                      <p:cBhvr>
                                        <p:cTn id="115" dur="1" fill="hold">
                                          <p:stCondLst>
                                            <p:cond delay="0"/>
                                          </p:stCondLst>
                                        </p:cTn>
                                        <p:tgtEl>
                                          <p:spTgt spid="29"/>
                                        </p:tgtEl>
                                        <p:attrNameLst>
                                          <p:attrName>style.visibility</p:attrName>
                                        </p:attrNameLst>
                                      </p:cBhvr>
                                      <p:to>
                                        <p:strVal val="visible"/>
                                      </p:to>
                                    </p:set>
                                    <p:animEffect transition="in" filter="fade">
                                      <p:cBhvr>
                                        <p:cTn id="116" dur="500"/>
                                        <p:tgtEl>
                                          <p:spTgt spid="29"/>
                                        </p:tgtEl>
                                      </p:cBhvr>
                                    </p:animEffect>
                                  </p:childTnLst>
                                </p:cTn>
                              </p:par>
                              <p:par>
                                <p:cTn id="117" presetID="10" presetClass="entr" presetSubtype="0" fill="hold" nodeType="withEffect">
                                  <p:stCondLst>
                                    <p:cond delay="0"/>
                                  </p:stCondLst>
                                  <p:childTnLst>
                                    <p:set>
                                      <p:cBhvr>
                                        <p:cTn id="118" dur="1" fill="hold">
                                          <p:stCondLst>
                                            <p:cond delay="0"/>
                                          </p:stCondLst>
                                        </p:cTn>
                                        <p:tgtEl>
                                          <p:spTgt spid="31"/>
                                        </p:tgtEl>
                                        <p:attrNameLst>
                                          <p:attrName>style.visibility</p:attrName>
                                        </p:attrNameLst>
                                      </p:cBhvr>
                                      <p:to>
                                        <p:strVal val="visible"/>
                                      </p:to>
                                    </p:set>
                                    <p:animEffect transition="in" filter="fade">
                                      <p:cBhvr>
                                        <p:cTn id="119" dur="500"/>
                                        <p:tgtEl>
                                          <p:spTgt spid="31"/>
                                        </p:tgtEl>
                                      </p:cBhvr>
                                    </p:animEffect>
                                  </p:childTnLst>
                                </p:cTn>
                              </p:par>
                            </p:childTnLst>
                          </p:cTn>
                        </p:par>
                        <p:par>
                          <p:cTn id="120" fill="hold">
                            <p:stCondLst>
                              <p:cond delay="13000"/>
                            </p:stCondLst>
                            <p:childTnLst>
                              <p:par>
                                <p:cTn id="121" presetID="26" presetClass="entr" presetSubtype="0" fill="hold" grpId="0" nodeType="afterEffect">
                                  <p:stCondLst>
                                    <p:cond delay="0"/>
                                  </p:stCondLst>
                                  <p:childTnLst>
                                    <p:set>
                                      <p:cBhvr>
                                        <p:cTn id="122" dur="1" fill="hold">
                                          <p:stCondLst>
                                            <p:cond delay="0"/>
                                          </p:stCondLst>
                                        </p:cTn>
                                        <p:tgtEl>
                                          <p:spTgt spid="14"/>
                                        </p:tgtEl>
                                        <p:attrNameLst>
                                          <p:attrName>style.visibility</p:attrName>
                                        </p:attrNameLst>
                                      </p:cBhvr>
                                      <p:to>
                                        <p:strVal val="visible"/>
                                      </p:to>
                                    </p:set>
                                    <p:animEffect transition="in" filter="wipe(down)">
                                      <p:cBhvr>
                                        <p:cTn id="123" dur="580">
                                          <p:stCondLst>
                                            <p:cond delay="0"/>
                                          </p:stCondLst>
                                        </p:cTn>
                                        <p:tgtEl>
                                          <p:spTgt spid="14"/>
                                        </p:tgtEl>
                                      </p:cBhvr>
                                    </p:animEffect>
                                    <p:anim calcmode="lin" valueType="num">
                                      <p:cBhvr>
                                        <p:cTn id="12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29" dur="26">
                                          <p:stCondLst>
                                            <p:cond delay="650"/>
                                          </p:stCondLst>
                                        </p:cTn>
                                        <p:tgtEl>
                                          <p:spTgt spid="14"/>
                                        </p:tgtEl>
                                      </p:cBhvr>
                                      <p:to x="100000" y="60000"/>
                                    </p:animScale>
                                    <p:animScale>
                                      <p:cBhvr>
                                        <p:cTn id="130" dur="166" decel="50000">
                                          <p:stCondLst>
                                            <p:cond delay="676"/>
                                          </p:stCondLst>
                                        </p:cTn>
                                        <p:tgtEl>
                                          <p:spTgt spid="14"/>
                                        </p:tgtEl>
                                      </p:cBhvr>
                                      <p:to x="100000" y="100000"/>
                                    </p:animScale>
                                    <p:animScale>
                                      <p:cBhvr>
                                        <p:cTn id="131" dur="26">
                                          <p:stCondLst>
                                            <p:cond delay="1312"/>
                                          </p:stCondLst>
                                        </p:cTn>
                                        <p:tgtEl>
                                          <p:spTgt spid="14"/>
                                        </p:tgtEl>
                                      </p:cBhvr>
                                      <p:to x="100000" y="80000"/>
                                    </p:animScale>
                                    <p:animScale>
                                      <p:cBhvr>
                                        <p:cTn id="132" dur="166" decel="50000">
                                          <p:stCondLst>
                                            <p:cond delay="1338"/>
                                          </p:stCondLst>
                                        </p:cTn>
                                        <p:tgtEl>
                                          <p:spTgt spid="14"/>
                                        </p:tgtEl>
                                      </p:cBhvr>
                                      <p:to x="100000" y="100000"/>
                                    </p:animScale>
                                    <p:animScale>
                                      <p:cBhvr>
                                        <p:cTn id="133" dur="26">
                                          <p:stCondLst>
                                            <p:cond delay="1642"/>
                                          </p:stCondLst>
                                        </p:cTn>
                                        <p:tgtEl>
                                          <p:spTgt spid="14"/>
                                        </p:tgtEl>
                                      </p:cBhvr>
                                      <p:to x="100000" y="90000"/>
                                    </p:animScale>
                                    <p:animScale>
                                      <p:cBhvr>
                                        <p:cTn id="134" dur="166" decel="50000">
                                          <p:stCondLst>
                                            <p:cond delay="1668"/>
                                          </p:stCondLst>
                                        </p:cTn>
                                        <p:tgtEl>
                                          <p:spTgt spid="14"/>
                                        </p:tgtEl>
                                      </p:cBhvr>
                                      <p:to x="100000" y="100000"/>
                                    </p:animScale>
                                    <p:animScale>
                                      <p:cBhvr>
                                        <p:cTn id="135" dur="26">
                                          <p:stCondLst>
                                            <p:cond delay="1808"/>
                                          </p:stCondLst>
                                        </p:cTn>
                                        <p:tgtEl>
                                          <p:spTgt spid="14"/>
                                        </p:tgtEl>
                                      </p:cBhvr>
                                      <p:to x="100000" y="95000"/>
                                    </p:animScale>
                                    <p:animScale>
                                      <p:cBhvr>
                                        <p:cTn id="136" dur="166" decel="50000">
                                          <p:stCondLst>
                                            <p:cond delay="1834"/>
                                          </p:stCondLst>
                                        </p:cTn>
                                        <p:tgtEl>
                                          <p:spTgt spid="14"/>
                                        </p:tgtEl>
                                      </p:cBhvr>
                                      <p:to x="100000" y="100000"/>
                                    </p:animScale>
                                  </p:childTnLst>
                                </p:cTn>
                              </p:par>
                            </p:childTnLst>
                          </p:cTn>
                        </p:par>
                        <p:par>
                          <p:cTn id="137" fill="hold">
                            <p:stCondLst>
                              <p:cond delay="15000"/>
                            </p:stCondLst>
                            <p:childTnLst>
                              <p:par>
                                <p:cTn id="138" presetID="10" presetClass="entr" presetSubtype="0" fill="hold" nodeType="afterEffect">
                                  <p:stCondLst>
                                    <p:cond delay="0"/>
                                  </p:stCondLst>
                                  <p:childTnLst>
                                    <p:set>
                                      <p:cBhvr>
                                        <p:cTn id="139" dur="1" fill="hold">
                                          <p:stCondLst>
                                            <p:cond delay="0"/>
                                          </p:stCondLst>
                                        </p:cTn>
                                        <p:tgtEl>
                                          <p:spTgt spid="17"/>
                                        </p:tgtEl>
                                        <p:attrNameLst>
                                          <p:attrName>style.visibility</p:attrName>
                                        </p:attrNameLst>
                                      </p:cBhvr>
                                      <p:to>
                                        <p:strVal val="visible"/>
                                      </p:to>
                                    </p:set>
                                    <p:animEffect transition="in" filter="fade">
                                      <p:cBhvr>
                                        <p:cTn id="14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4" grpId="0"/>
      <p:bldP spid="16" grpId="0"/>
      <p:bldP spid="21" grpId="0"/>
      <p:bldP spid="2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4805</TotalTime>
  <Words>885</Words>
  <Application>Microsoft Office PowerPoint</Application>
  <PresentationFormat>Widescreen</PresentationFormat>
  <Paragraphs>79</Paragraphs>
  <Slides>11</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Algerian</vt:lpstr>
      <vt:lpstr>Arial</vt:lpstr>
      <vt:lpstr>Berlin Sans FB Demi</vt:lpstr>
      <vt:lpstr>Calibri</vt:lpstr>
      <vt:lpstr>Calibri Light</vt:lpstr>
      <vt:lpstr>Office Theme</vt:lpstr>
      <vt:lpstr>A5 on Mars </vt:lpstr>
      <vt:lpstr>Robot configuration </vt:lpstr>
      <vt:lpstr>The Layout of Mars </vt:lpstr>
      <vt:lpstr>List of Programs Used on Voyage of Mars…</vt:lpstr>
      <vt:lpstr>Forward Programs </vt:lpstr>
      <vt:lpstr>Backward Programs</vt:lpstr>
      <vt:lpstr>Rotation Programs</vt:lpstr>
      <vt:lpstr>Hill</vt:lpstr>
      <vt:lpstr>Hematite Trail</vt:lpstr>
      <vt:lpstr>When Times get a little Rocky…</vt:lpstr>
      <vt:lpstr>Under the Tunnel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A5 on Mars</dc:title>
  <dc:creator>Bustard, Amber</dc:creator>
  <cp:lastModifiedBy>Bustard, Amber</cp:lastModifiedBy>
  <cp:revision>66</cp:revision>
  <dcterms:created xsi:type="dcterms:W3CDTF">2016-05-20T17:44:46Z</dcterms:created>
  <dcterms:modified xsi:type="dcterms:W3CDTF">2016-05-24T18:23:07Z</dcterms:modified>
</cp:coreProperties>
</file>