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4v"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3" r:id="rId1"/>
  </p:sldMasterIdLst>
  <p:notesMasterIdLst>
    <p:notesMasterId r:id="rId22"/>
  </p:notesMasterIdLst>
  <p:sldIdLst>
    <p:sldId id="256" r:id="rId2"/>
    <p:sldId id="277" r:id="rId3"/>
    <p:sldId id="273" r:id="rId4"/>
    <p:sldId id="263" r:id="rId5"/>
    <p:sldId id="282" r:id="rId6"/>
    <p:sldId id="283" r:id="rId7"/>
    <p:sldId id="284" r:id="rId8"/>
    <p:sldId id="285" r:id="rId9"/>
    <p:sldId id="267" r:id="rId10"/>
    <p:sldId id="276" r:id="rId11"/>
    <p:sldId id="268" r:id="rId12"/>
    <p:sldId id="271" r:id="rId13"/>
    <p:sldId id="286" r:id="rId14"/>
    <p:sldId id="278" r:id="rId15"/>
    <p:sldId id="279" r:id="rId16"/>
    <p:sldId id="280" r:id="rId17"/>
    <p:sldId id="272" r:id="rId18"/>
    <p:sldId id="288" r:id="rId19"/>
    <p:sldId id="262" r:id="rId20"/>
    <p:sldId id="281" r:id="rId21"/>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16" autoAdjust="0"/>
    <p:restoredTop sz="90689"/>
  </p:normalViewPr>
  <p:slideViewPr>
    <p:cSldViewPr snapToGrid="0" snapToObjects="1">
      <p:cViewPr varScale="1">
        <p:scale>
          <a:sx n="47" d="100"/>
          <a:sy n="47" d="100"/>
        </p:scale>
        <p:origin x="6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190DE89-660A-4500-AE48-17604F9F474F}" type="datetimeFigureOut">
              <a:rPr lang="en-US" smtClean="0"/>
              <a:t>5/22/2018</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106B3C3-5E21-45E0-9CF5-FD81BD3C9A9B}" type="slidenum">
              <a:rPr lang="en-US" smtClean="0"/>
              <a:t>‹#›</a:t>
            </a:fld>
            <a:endParaRPr lang="en-US"/>
          </a:p>
        </p:txBody>
      </p:sp>
    </p:spTree>
    <p:extLst>
      <p:ext uri="{BB962C8B-B14F-4D97-AF65-F5344CB8AC3E}">
        <p14:creationId xmlns:p14="http://schemas.microsoft.com/office/powerpoint/2010/main" val="4965676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106B3C3-5E21-45E0-9CF5-FD81BD3C9A9B}" type="slidenum">
              <a:rPr lang="en-US" smtClean="0"/>
              <a:t>1</a:t>
            </a:fld>
            <a:endParaRPr lang="en-US"/>
          </a:p>
        </p:txBody>
      </p:sp>
    </p:spTree>
    <p:extLst>
      <p:ext uri="{BB962C8B-B14F-4D97-AF65-F5344CB8AC3E}">
        <p14:creationId xmlns:p14="http://schemas.microsoft.com/office/powerpoint/2010/main" val="6659398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amber</a:t>
            </a:r>
          </a:p>
        </p:txBody>
      </p:sp>
      <p:sp>
        <p:nvSpPr>
          <p:cNvPr id="4" name="Slide Number Placeholder 3"/>
          <p:cNvSpPr>
            <a:spLocks noGrp="1"/>
          </p:cNvSpPr>
          <p:nvPr>
            <p:ph type="sldNum" sz="quarter" idx="10"/>
          </p:nvPr>
        </p:nvSpPr>
        <p:spPr/>
        <p:txBody>
          <a:bodyPr/>
          <a:lstStyle/>
          <a:p>
            <a:fld id="{0106B3C3-5E21-45E0-9CF5-FD81BD3C9A9B}" type="slidenum">
              <a:rPr lang="en-US" smtClean="0"/>
              <a:t>10</a:t>
            </a:fld>
            <a:endParaRPr lang="en-US"/>
          </a:p>
        </p:txBody>
      </p:sp>
    </p:spTree>
    <p:extLst>
      <p:ext uri="{BB962C8B-B14F-4D97-AF65-F5344CB8AC3E}">
        <p14:creationId xmlns:p14="http://schemas.microsoft.com/office/powerpoint/2010/main" val="22950998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amber </a:t>
            </a:r>
          </a:p>
        </p:txBody>
      </p:sp>
      <p:sp>
        <p:nvSpPr>
          <p:cNvPr id="4" name="Slide Number Placeholder 3"/>
          <p:cNvSpPr>
            <a:spLocks noGrp="1"/>
          </p:cNvSpPr>
          <p:nvPr>
            <p:ph type="sldNum" sz="quarter" idx="10"/>
          </p:nvPr>
        </p:nvSpPr>
        <p:spPr/>
        <p:txBody>
          <a:bodyPr/>
          <a:lstStyle/>
          <a:p>
            <a:fld id="{0106B3C3-5E21-45E0-9CF5-FD81BD3C9A9B}" type="slidenum">
              <a:rPr lang="en-US" smtClean="0"/>
              <a:t>11</a:t>
            </a:fld>
            <a:endParaRPr lang="en-US"/>
          </a:p>
        </p:txBody>
      </p:sp>
    </p:spTree>
    <p:extLst>
      <p:ext uri="{BB962C8B-B14F-4D97-AF65-F5344CB8AC3E}">
        <p14:creationId xmlns:p14="http://schemas.microsoft.com/office/powerpoint/2010/main" val="37033415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ighlight>
                  <a:srgbClr val="FFFF00"/>
                </a:highlight>
              </a:rPr>
              <a:t>amber</a:t>
            </a:r>
          </a:p>
        </p:txBody>
      </p:sp>
      <p:sp>
        <p:nvSpPr>
          <p:cNvPr id="4" name="Slide Number Placeholder 3"/>
          <p:cNvSpPr>
            <a:spLocks noGrp="1"/>
          </p:cNvSpPr>
          <p:nvPr>
            <p:ph type="sldNum" sz="quarter" idx="10"/>
          </p:nvPr>
        </p:nvSpPr>
        <p:spPr/>
        <p:txBody>
          <a:bodyPr/>
          <a:lstStyle/>
          <a:p>
            <a:fld id="{0106B3C3-5E21-45E0-9CF5-FD81BD3C9A9B}" type="slidenum">
              <a:rPr lang="en-US" smtClean="0"/>
              <a:t>12</a:t>
            </a:fld>
            <a:endParaRPr lang="en-US"/>
          </a:p>
        </p:txBody>
      </p:sp>
    </p:spTree>
    <p:extLst>
      <p:ext uri="{BB962C8B-B14F-4D97-AF65-F5344CB8AC3E}">
        <p14:creationId xmlns:p14="http://schemas.microsoft.com/office/powerpoint/2010/main" val="13088739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06B3C3-5E21-45E0-9CF5-FD81BD3C9A9B}" type="slidenum">
              <a:rPr lang="en-US" smtClean="0"/>
              <a:t>13</a:t>
            </a:fld>
            <a:endParaRPr lang="en-US"/>
          </a:p>
        </p:txBody>
      </p:sp>
    </p:spTree>
    <p:extLst>
      <p:ext uri="{BB962C8B-B14F-4D97-AF65-F5344CB8AC3E}">
        <p14:creationId xmlns:p14="http://schemas.microsoft.com/office/powerpoint/2010/main" val="7312534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Hadley: say how we determined the total cost, (found items, determined the price per unit by taking the total cost and dividing it by the number of items in bulk, and then added them together) </a:t>
            </a:r>
          </a:p>
          <a:p>
            <a:endParaRPr lang="en-US" dirty="0"/>
          </a:p>
          <a:p>
            <a:r>
              <a:rPr lang="en-US" dirty="0"/>
              <a:t>We need to see how much we </a:t>
            </a:r>
            <a:r>
              <a:rPr lang="en-US" dirty="0" err="1"/>
              <a:t>woiuld</a:t>
            </a:r>
            <a:r>
              <a:rPr lang="en-US" dirty="0"/>
              <a:t> actually spend (38.18)</a:t>
            </a:r>
          </a:p>
          <a:p>
            <a:r>
              <a:rPr lang="en-US" dirty="0"/>
              <a:t>We need to </a:t>
            </a:r>
            <a:r>
              <a:rPr lang="en-US" dirty="0" err="1"/>
              <a:t>rersesrvh</a:t>
            </a:r>
            <a:r>
              <a:rPr lang="en-US" dirty="0"/>
              <a:t> cost of standard toilet, say this cost and tell buyers to add our</a:t>
            </a:r>
            <a:r>
              <a:rPr lang="en-US" baseline="0" dirty="0"/>
              <a:t> price to toilet </a:t>
            </a:r>
            <a:endParaRPr lang="en-US" dirty="0"/>
          </a:p>
        </p:txBody>
      </p:sp>
      <p:sp>
        <p:nvSpPr>
          <p:cNvPr id="4" name="Slide Number Placeholder 3"/>
          <p:cNvSpPr>
            <a:spLocks noGrp="1"/>
          </p:cNvSpPr>
          <p:nvPr>
            <p:ph type="sldNum" sz="quarter" idx="10"/>
          </p:nvPr>
        </p:nvSpPr>
        <p:spPr/>
        <p:txBody>
          <a:bodyPr/>
          <a:lstStyle/>
          <a:p>
            <a:fld id="{0106B3C3-5E21-45E0-9CF5-FD81BD3C9A9B}" type="slidenum">
              <a:rPr lang="en-US" smtClean="0"/>
              <a:t>14</a:t>
            </a:fld>
            <a:endParaRPr lang="en-US"/>
          </a:p>
        </p:txBody>
      </p:sp>
    </p:spTree>
    <p:extLst>
      <p:ext uri="{BB962C8B-B14F-4D97-AF65-F5344CB8AC3E}">
        <p14:creationId xmlns:p14="http://schemas.microsoft.com/office/powerpoint/2010/main" val="40275872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hadley</a:t>
            </a:r>
            <a:endParaRPr lang="en-US" dirty="0"/>
          </a:p>
        </p:txBody>
      </p:sp>
      <p:sp>
        <p:nvSpPr>
          <p:cNvPr id="4" name="Slide Number Placeholder 3"/>
          <p:cNvSpPr>
            <a:spLocks noGrp="1"/>
          </p:cNvSpPr>
          <p:nvPr>
            <p:ph type="sldNum" sz="quarter" idx="10"/>
          </p:nvPr>
        </p:nvSpPr>
        <p:spPr/>
        <p:txBody>
          <a:bodyPr/>
          <a:lstStyle/>
          <a:p>
            <a:fld id="{0106B3C3-5E21-45E0-9CF5-FD81BD3C9A9B}" type="slidenum">
              <a:rPr lang="en-US" smtClean="0"/>
              <a:t>15</a:t>
            </a:fld>
            <a:endParaRPr lang="en-US"/>
          </a:p>
        </p:txBody>
      </p:sp>
    </p:spTree>
    <p:extLst>
      <p:ext uri="{BB962C8B-B14F-4D97-AF65-F5344CB8AC3E}">
        <p14:creationId xmlns:p14="http://schemas.microsoft.com/office/powerpoint/2010/main" val="22916546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Hadley (gist) </a:t>
            </a:r>
          </a:p>
        </p:txBody>
      </p:sp>
      <p:sp>
        <p:nvSpPr>
          <p:cNvPr id="4" name="Slide Number Placeholder 3"/>
          <p:cNvSpPr>
            <a:spLocks noGrp="1"/>
          </p:cNvSpPr>
          <p:nvPr>
            <p:ph type="sldNum" sz="quarter" idx="10"/>
          </p:nvPr>
        </p:nvSpPr>
        <p:spPr/>
        <p:txBody>
          <a:bodyPr/>
          <a:lstStyle/>
          <a:p>
            <a:fld id="{0106B3C3-5E21-45E0-9CF5-FD81BD3C9A9B}" type="slidenum">
              <a:rPr lang="en-US" smtClean="0"/>
              <a:t>16</a:t>
            </a:fld>
            <a:endParaRPr lang="en-US"/>
          </a:p>
        </p:txBody>
      </p:sp>
    </p:spTree>
    <p:extLst>
      <p:ext uri="{BB962C8B-B14F-4D97-AF65-F5344CB8AC3E}">
        <p14:creationId xmlns:p14="http://schemas.microsoft.com/office/powerpoint/2010/main" val="31656434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is original test with our product, we used these values to come up with this </a:t>
            </a:r>
            <a:r>
              <a:rPr lang="en-US" baseline="0" dirty="0" err="1"/>
              <a:t>graph,if</a:t>
            </a:r>
            <a:r>
              <a:rPr lang="en-US" baseline="0" dirty="0"/>
              <a:t> you want to see the raw </a:t>
            </a:r>
            <a:r>
              <a:rPr lang="en-US" baseline="0" dirty="0" err="1"/>
              <a:t>datat</a:t>
            </a:r>
            <a:r>
              <a:rPr lang="en-US" baseline="0" dirty="0"/>
              <a:t> table, please reference our appendix (add graphs with line of best fits) </a:t>
            </a:r>
          </a:p>
          <a:p>
            <a:r>
              <a:rPr lang="en-US" dirty="0"/>
              <a:t>Explanation: </a:t>
            </a:r>
          </a:p>
          <a:p>
            <a:r>
              <a:rPr lang="en-US" dirty="0"/>
              <a:t>The data we collected was successful because as we added the model waste into the pipe, the mass increased drastically suggesting that the sensor floated. Also there was a major difference between the data recorded for the solid and liquid waste.</a:t>
            </a:r>
          </a:p>
          <a:p>
            <a:endParaRPr lang="en-US" dirty="0"/>
          </a:p>
          <a:p>
            <a:endParaRPr lang="en-US" dirty="0"/>
          </a:p>
          <a:p>
            <a:r>
              <a:rPr lang="en-US" dirty="0" err="1"/>
              <a:t>LiquidL</a:t>
            </a:r>
            <a:r>
              <a:rPr lang="en-US" dirty="0"/>
              <a:t> the average change in mass was greater than the solid, because 300 ml of water takes up more volume than the 300 gram weight, therefore pushing the float higher which would then place more pressure on the scale thus causing a greater mass change. </a:t>
            </a:r>
          </a:p>
          <a:p>
            <a:r>
              <a:rPr lang="en-US" dirty="0"/>
              <a:t>The liquid took a longer time </a:t>
            </a:r>
            <a:r>
              <a:rPr lang="en-US" dirty="0" err="1"/>
              <a:t>bc</a:t>
            </a:r>
            <a:r>
              <a:rPr lang="en-US" dirty="0"/>
              <a:t> it was gradually poured, while for the solid waster was dispensed all at once </a:t>
            </a:r>
          </a:p>
        </p:txBody>
      </p:sp>
      <p:sp>
        <p:nvSpPr>
          <p:cNvPr id="4" name="Slide Number Placeholder 3"/>
          <p:cNvSpPr>
            <a:spLocks noGrp="1"/>
          </p:cNvSpPr>
          <p:nvPr>
            <p:ph type="sldNum" sz="quarter" idx="10"/>
          </p:nvPr>
        </p:nvSpPr>
        <p:spPr/>
        <p:txBody>
          <a:bodyPr/>
          <a:lstStyle/>
          <a:p>
            <a:fld id="{0106B3C3-5E21-45E0-9CF5-FD81BD3C9A9B}" type="slidenum">
              <a:rPr lang="en-US" smtClean="0"/>
              <a:t>17</a:t>
            </a:fld>
            <a:endParaRPr lang="en-US"/>
          </a:p>
        </p:txBody>
      </p:sp>
    </p:spTree>
    <p:extLst>
      <p:ext uri="{BB962C8B-B14F-4D97-AF65-F5344CB8AC3E}">
        <p14:creationId xmlns:p14="http://schemas.microsoft.com/office/powerpoint/2010/main" val="13306298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amber</a:t>
            </a:r>
          </a:p>
        </p:txBody>
      </p:sp>
      <p:sp>
        <p:nvSpPr>
          <p:cNvPr id="4" name="Slide Number Placeholder 3"/>
          <p:cNvSpPr>
            <a:spLocks noGrp="1"/>
          </p:cNvSpPr>
          <p:nvPr>
            <p:ph type="sldNum" sz="quarter" idx="10"/>
          </p:nvPr>
        </p:nvSpPr>
        <p:spPr/>
        <p:txBody>
          <a:bodyPr/>
          <a:lstStyle/>
          <a:p>
            <a:fld id="{0106B3C3-5E21-45E0-9CF5-FD81BD3C9A9B}" type="slidenum">
              <a:rPr lang="en-US" smtClean="0"/>
              <a:t>19</a:t>
            </a:fld>
            <a:endParaRPr lang="en-US"/>
          </a:p>
        </p:txBody>
      </p:sp>
    </p:spTree>
    <p:extLst>
      <p:ext uri="{BB962C8B-B14F-4D97-AF65-F5344CB8AC3E}">
        <p14:creationId xmlns:p14="http://schemas.microsoft.com/office/powerpoint/2010/main" val="39923502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hadley</a:t>
            </a:r>
            <a:endParaRPr lang="en-US" dirty="0"/>
          </a:p>
        </p:txBody>
      </p:sp>
      <p:sp>
        <p:nvSpPr>
          <p:cNvPr id="4" name="Slide Number Placeholder 3"/>
          <p:cNvSpPr>
            <a:spLocks noGrp="1"/>
          </p:cNvSpPr>
          <p:nvPr>
            <p:ph type="sldNum" sz="quarter" idx="10"/>
          </p:nvPr>
        </p:nvSpPr>
        <p:spPr/>
        <p:txBody>
          <a:bodyPr/>
          <a:lstStyle/>
          <a:p>
            <a:fld id="{0106B3C3-5E21-45E0-9CF5-FD81BD3C9A9B}" type="slidenum">
              <a:rPr lang="en-US" smtClean="0"/>
              <a:t>20</a:t>
            </a:fld>
            <a:endParaRPr lang="en-US"/>
          </a:p>
        </p:txBody>
      </p:sp>
    </p:spTree>
    <p:extLst>
      <p:ext uri="{BB962C8B-B14F-4D97-AF65-F5344CB8AC3E}">
        <p14:creationId xmlns:p14="http://schemas.microsoft.com/office/powerpoint/2010/main" val="661184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facts</a:t>
            </a:r>
          </a:p>
          <a:p>
            <a:r>
              <a:rPr lang="en-US" dirty="0"/>
              <a:t>Add links from facts to last side</a:t>
            </a:r>
          </a:p>
        </p:txBody>
      </p:sp>
      <p:sp>
        <p:nvSpPr>
          <p:cNvPr id="4" name="Slide Number Placeholder 3"/>
          <p:cNvSpPr>
            <a:spLocks noGrp="1"/>
          </p:cNvSpPr>
          <p:nvPr>
            <p:ph type="sldNum" sz="quarter" idx="10"/>
          </p:nvPr>
        </p:nvSpPr>
        <p:spPr/>
        <p:txBody>
          <a:bodyPr/>
          <a:lstStyle/>
          <a:p>
            <a:fld id="{0106B3C3-5E21-45E0-9CF5-FD81BD3C9A9B}" type="slidenum">
              <a:rPr lang="en-US" smtClean="0"/>
              <a:t>2</a:t>
            </a:fld>
            <a:endParaRPr lang="en-US"/>
          </a:p>
        </p:txBody>
      </p:sp>
    </p:spTree>
    <p:extLst>
      <p:ext uri="{BB962C8B-B14F-4D97-AF65-F5344CB8AC3E}">
        <p14:creationId xmlns:p14="http://schemas.microsoft.com/office/powerpoint/2010/main" val="2366351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106B3C3-5E21-45E0-9CF5-FD81BD3C9A9B}" type="slidenum">
              <a:rPr lang="en-US" smtClean="0"/>
              <a:t>3</a:t>
            </a:fld>
            <a:endParaRPr lang="en-US"/>
          </a:p>
        </p:txBody>
      </p:sp>
    </p:spTree>
    <p:extLst>
      <p:ext uri="{BB962C8B-B14F-4D97-AF65-F5344CB8AC3E}">
        <p14:creationId xmlns:p14="http://schemas.microsoft.com/office/powerpoint/2010/main" val="3051213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Mary</a:t>
            </a:r>
          </a:p>
        </p:txBody>
      </p:sp>
      <p:sp>
        <p:nvSpPr>
          <p:cNvPr id="4" name="Slide Number Placeholder 3"/>
          <p:cNvSpPr>
            <a:spLocks noGrp="1"/>
          </p:cNvSpPr>
          <p:nvPr>
            <p:ph type="sldNum" sz="quarter" idx="10"/>
          </p:nvPr>
        </p:nvSpPr>
        <p:spPr/>
        <p:txBody>
          <a:bodyPr/>
          <a:lstStyle/>
          <a:p>
            <a:fld id="{0106B3C3-5E21-45E0-9CF5-FD81BD3C9A9B}" type="slidenum">
              <a:rPr lang="en-US" smtClean="0"/>
              <a:t>4</a:t>
            </a:fld>
            <a:endParaRPr lang="en-US"/>
          </a:p>
        </p:txBody>
      </p:sp>
    </p:spTree>
    <p:extLst>
      <p:ext uri="{BB962C8B-B14F-4D97-AF65-F5344CB8AC3E}">
        <p14:creationId xmlns:p14="http://schemas.microsoft.com/office/powerpoint/2010/main" val="12059963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Mary</a:t>
            </a:r>
          </a:p>
        </p:txBody>
      </p:sp>
      <p:sp>
        <p:nvSpPr>
          <p:cNvPr id="4" name="Slide Number Placeholder 3"/>
          <p:cNvSpPr>
            <a:spLocks noGrp="1"/>
          </p:cNvSpPr>
          <p:nvPr>
            <p:ph type="sldNum" sz="quarter" idx="10"/>
          </p:nvPr>
        </p:nvSpPr>
        <p:spPr/>
        <p:txBody>
          <a:bodyPr/>
          <a:lstStyle/>
          <a:p>
            <a:fld id="{0106B3C3-5E21-45E0-9CF5-FD81BD3C9A9B}" type="slidenum">
              <a:rPr lang="en-US" smtClean="0"/>
              <a:t>5</a:t>
            </a:fld>
            <a:endParaRPr lang="en-US"/>
          </a:p>
        </p:txBody>
      </p:sp>
    </p:spTree>
    <p:extLst>
      <p:ext uri="{BB962C8B-B14F-4D97-AF65-F5344CB8AC3E}">
        <p14:creationId xmlns:p14="http://schemas.microsoft.com/office/powerpoint/2010/main" val="12468870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Mary </a:t>
            </a:r>
          </a:p>
        </p:txBody>
      </p:sp>
      <p:sp>
        <p:nvSpPr>
          <p:cNvPr id="4" name="Slide Number Placeholder 3"/>
          <p:cNvSpPr>
            <a:spLocks noGrp="1"/>
          </p:cNvSpPr>
          <p:nvPr>
            <p:ph type="sldNum" sz="quarter" idx="10"/>
          </p:nvPr>
        </p:nvSpPr>
        <p:spPr/>
        <p:txBody>
          <a:bodyPr/>
          <a:lstStyle/>
          <a:p>
            <a:fld id="{0106B3C3-5E21-45E0-9CF5-FD81BD3C9A9B}" type="slidenum">
              <a:rPr lang="en-US" smtClean="0"/>
              <a:t>6</a:t>
            </a:fld>
            <a:endParaRPr lang="en-US"/>
          </a:p>
        </p:txBody>
      </p:sp>
    </p:spTree>
    <p:extLst>
      <p:ext uri="{BB962C8B-B14F-4D97-AF65-F5344CB8AC3E}">
        <p14:creationId xmlns:p14="http://schemas.microsoft.com/office/powerpoint/2010/main" val="15333660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mary</a:t>
            </a:r>
            <a:endParaRPr lang="en-US" dirty="0"/>
          </a:p>
        </p:txBody>
      </p:sp>
      <p:sp>
        <p:nvSpPr>
          <p:cNvPr id="4" name="Slide Number Placeholder 3"/>
          <p:cNvSpPr>
            <a:spLocks noGrp="1"/>
          </p:cNvSpPr>
          <p:nvPr>
            <p:ph type="sldNum" sz="quarter" idx="10"/>
          </p:nvPr>
        </p:nvSpPr>
        <p:spPr/>
        <p:txBody>
          <a:bodyPr/>
          <a:lstStyle/>
          <a:p>
            <a:fld id="{0106B3C3-5E21-45E0-9CF5-FD81BD3C9A9B}" type="slidenum">
              <a:rPr lang="en-US" smtClean="0"/>
              <a:t>7</a:t>
            </a:fld>
            <a:endParaRPr lang="en-US"/>
          </a:p>
        </p:txBody>
      </p:sp>
    </p:spTree>
    <p:extLst>
      <p:ext uri="{BB962C8B-B14F-4D97-AF65-F5344CB8AC3E}">
        <p14:creationId xmlns:p14="http://schemas.microsoft.com/office/powerpoint/2010/main" val="4707819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mary</a:t>
            </a:r>
            <a:endParaRPr lang="en-US" dirty="0"/>
          </a:p>
        </p:txBody>
      </p:sp>
      <p:sp>
        <p:nvSpPr>
          <p:cNvPr id="4" name="Slide Number Placeholder 3"/>
          <p:cNvSpPr>
            <a:spLocks noGrp="1"/>
          </p:cNvSpPr>
          <p:nvPr>
            <p:ph type="sldNum" sz="quarter" idx="10"/>
          </p:nvPr>
        </p:nvSpPr>
        <p:spPr/>
        <p:txBody>
          <a:bodyPr/>
          <a:lstStyle/>
          <a:p>
            <a:fld id="{0106B3C3-5E21-45E0-9CF5-FD81BD3C9A9B}" type="slidenum">
              <a:rPr lang="en-US" smtClean="0"/>
              <a:t>8</a:t>
            </a:fld>
            <a:endParaRPr lang="en-US"/>
          </a:p>
        </p:txBody>
      </p:sp>
    </p:spTree>
    <p:extLst>
      <p:ext uri="{BB962C8B-B14F-4D97-AF65-F5344CB8AC3E}">
        <p14:creationId xmlns:p14="http://schemas.microsoft.com/office/powerpoint/2010/main" val="16510410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amber</a:t>
            </a:r>
          </a:p>
        </p:txBody>
      </p:sp>
      <p:sp>
        <p:nvSpPr>
          <p:cNvPr id="4" name="Slide Number Placeholder 3"/>
          <p:cNvSpPr>
            <a:spLocks noGrp="1"/>
          </p:cNvSpPr>
          <p:nvPr>
            <p:ph type="sldNum" sz="quarter" idx="10"/>
          </p:nvPr>
        </p:nvSpPr>
        <p:spPr/>
        <p:txBody>
          <a:bodyPr/>
          <a:lstStyle/>
          <a:p>
            <a:fld id="{0106B3C3-5E21-45E0-9CF5-FD81BD3C9A9B}" type="slidenum">
              <a:rPr lang="en-US" smtClean="0"/>
              <a:t>9</a:t>
            </a:fld>
            <a:endParaRPr lang="en-US"/>
          </a:p>
        </p:txBody>
      </p:sp>
    </p:spTree>
    <p:extLst>
      <p:ext uri="{BB962C8B-B14F-4D97-AF65-F5344CB8AC3E}">
        <p14:creationId xmlns:p14="http://schemas.microsoft.com/office/powerpoint/2010/main" val="4356554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5/22/2018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5/22/2018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5/22/2018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5/22/2018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5/22/2018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5/22/2018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5/22/2018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5/22/2018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5/22/2018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5/22/2018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5/22/2018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5/22/2018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5/22/2018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5/22/2018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smtClean="0"/>
              <a:t>5/22/2018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5/22/2018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5/22/2018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smtClean="0"/>
              <a:pPr/>
              <a:t>5/22/2018</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019446957"/>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4v"/><Relationship Id="rId1" Type="http://schemas.microsoft.com/office/2007/relationships/media" Target="../media/media1.m4v"/><Relationship Id="rId5" Type="http://schemas.openxmlformats.org/officeDocument/2006/relationships/image" Target="../media/image16.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home-water-works.org/indoor-use/toilets"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hyperlink" Target="http://www.conserveh2o.org/toilet-water-use" TargetMode="External"/><Relationship Id="rId4" Type="http://schemas.openxmlformats.org/officeDocument/2006/relationships/hyperlink" Target="http://www.cityofsantacruz.com/home/showdocument?id=3890"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Stage gate #2 presentation</a:t>
            </a:r>
            <a:br>
              <a:rPr lang="en-US" dirty="0"/>
            </a:br>
            <a:r>
              <a:rPr lang="en-US" dirty="0"/>
              <a:t>The </a:t>
            </a:r>
            <a:r>
              <a:rPr lang="en-US" dirty="0" err="1"/>
              <a:t>sensafloat</a:t>
            </a:r>
            <a:endParaRPr lang="en-US" dirty="0"/>
          </a:p>
        </p:txBody>
      </p:sp>
      <p:sp>
        <p:nvSpPr>
          <p:cNvPr id="3" name="Subtitle 2"/>
          <p:cNvSpPr>
            <a:spLocks noGrp="1"/>
          </p:cNvSpPr>
          <p:nvPr>
            <p:ph type="subTitle" idx="1"/>
          </p:nvPr>
        </p:nvSpPr>
        <p:spPr/>
        <p:txBody>
          <a:bodyPr/>
          <a:lstStyle/>
          <a:p>
            <a:r>
              <a:rPr lang="en-US" dirty="0"/>
              <a:t>Mary Pate, Hadley Saba, and Amber Bustard</a:t>
            </a:r>
          </a:p>
        </p:txBody>
      </p:sp>
    </p:spTree>
    <p:extLst>
      <p:ext uri="{BB962C8B-B14F-4D97-AF65-F5344CB8AC3E}">
        <p14:creationId xmlns:p14="http://schemas.microsoft.com/office/powerpoint/2010/main" val="12444474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6E6C39-3C51-482F-BD6B-49F76F022F3B}"/>
              </a:ext>
            </a:extLst>
          </p:cNvPr>
          <p:cNvSpPr>
            <a:spLocks noGrp="1"/>
          </p:cNvSpPr>
          <p:nvPr>
            <p:ph type="title"/>
          </p:nvPr>
        </p:nvSpPr>
        <p:spPr/>
        <p:txBody>
          <a:bodyPr/>
          <a:lstStyle/>
          <a:p>
            <a:r>
              <a:rPr lang="en-US" dirty="0"/>
              <a:t>TESTING STEP BY STEP CONTINUED</a:t>
            </a:r>
          </a:p>
        </p:txBody>
      </p:sp>
      <p:sp>
        <p:nvSpPr>
          <p:cNvPr id="5" name="Content Placeholder 4">
            <a:extLst>
              <a:ext uri="{FF2B5EF4-FFF2-40B4-BE49-F238E27FC236}">
                <a16:creationId xmlns:a16="http://schemas.microsoft.com/office/drawing/2014/main" id="{FFE4D35F-41F0-4EE2-8C4B-F5AE25CB6777}"/>
              </a:ext>
            </a:extLst>
          </p:cNvPr>
          <p:cNvSpPr>
            <a:spLocks noGrp="1"/>
          </p:cNvSpPr>
          <p:nvPr>
            <p:ph sz="quarter" idx="13"/>
          </p:nvPr>
        </p:nvSpPr>
        <p:spPr/>
        <p:txBody>
          <a:bodyPr>
            <a:normAutofit/>
          </a:bodyPr>
          <a:lstStyle/>
          <a:p>
            <a:pPr marL="0" indent="0">
              <a:buNone/>
            </a:pPr>
            <a:r>
              <a:rPr lang="en-US" sz="2400" cap="none" dirty="0">
                <a:latin typeface="Calibri Light" panose="020F0302020204030204" pitchFamily="34" charset="0"/>
              </a:rPr>
              <a:t>4. Repeat step 1.</a:t>
            </a:r>
          </a:p>
          <a:p>
            <a:pPr marL="0" indent="0">
              <a:buNone/>
            </a:pPr>
            <a:r>
              <a:rPr lang="en-US" sz="2400" cap="none" dirty="0">
                <a:latin typeface="Calibri Light" panose="020F0302020204030204" pitchFamily="34" charset="0"/>
              </a:rPr>
              <a:t>5. To simulate solid waste, add a 300 gram weight to the water, and start the timer once the weight hits the surface of the water already in the bucket.</a:t>
            </a:r>
          </a:p>
          <a:p>
            <a:pPr marL="0" indent="0">
              <a:buNone/>
            </a:pPr>
            <a:r>
              <a:rPr lang="en-US" sz="2400" cap="none" dirty="0">
                <a:latin typeface="Calibri Light" panose="020F0302020204030204" pitchFamily="34" charset="0"/>
              </a:rPr>
              <a:t>6. Record the mass change and the amount of time it takes for the scale to finalize the change in mass value.</a:t>
            </a:r>
          </a:p>
          <a:p>
            <a:pPr marL="0" indent="0">
              <a:buNone/>
            </a:pPr>
            <a:r>
              <a:rPr lang="en-US" sz="2400" cap="none" dirty="0">
                <a:latin typeface="Calibri Light" panose="020F0302020204030204" pitchFamily="34" charset="0"/>
              </a:rPr>
              <a:t>7. Repeat steps 1-6 for A TOTAL OF 3 TRIALS. </a:t>
            </a:r>
          </a:p>
          <a:p>
            <a:pPr marL="0" indent="0">
              <a:buNone/>
            </a:pPr>
            <a:endParaRPr lang="en-US" dirty="0"/>
          </a:p>
        </p:txBody>
      </p:sp>
    </p:spTree>
    <p:extLst>
      <p:ext uri="{BB962C8B-B14F-4D97-AF65-F5344CB8AC3E}">
        <p14:creationId xmlns:p14="http://schemas.microsoft.com/office/powerpoint/2010/main" val="32241805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63897-AA8D-431A-9E24-814D62B958AE}"/>
              </a:ext>
            </a:extLst>
          </p:cNvPr>
          <p:cNvSpPr>
            <a:spLocks noGrp="1"/>
          </p:cNvSpPr>
          <p:nvPr>
            <p:ph type="title"/>
          </p:nvPr>
        </p:nvSpPr>
        <p:spPr>
          <a:xfrm>
            <a:off x="914400" y="-12854"/>
            <a:ext cx="10364451" cy="1596177"/>
          </a:xfrm>
        </p:spPr>
        <p:txBody>
          <a:bodyPr/>
          <a:lstStyle/>
          <a:p>
            <a:r>
              <a:rPr lang="en-US" dirty="0">
                <a:solidFill>
                  <a:srgbClr val="FF0000"/>
                </a:solidFill>
              </a:rPr>
              <a:t>Testing Results </a:t>
            </a:r>
          </a:p>
        </p:txBody>
      </p:sp>
      <p:graphicFrame>
        <p:nvGraphicFramePr>
          <p:cNvPr id="5" name="Content Placeholder 4">
            <a:extLst>
              <a:ext uri="{FF2B5EF4-FFF2-40B4-BE49-F238E27FC236}">
                <a16:creationId xmlns:a16="http://schemas.microsoft.com/office/drawing/2014/main" id="{59642A4C-A556-4558-B5E9-6B9543757F97}"/>
              </a:ext>
            </a:extLst>
          </p:cNvPr>
          <p:cNvGraphicFramePr>
            <a:graphicFrameLocks noGrp="1"/>
          </p:cNvGraphicFramePr>
          <p:nvPr>
            <p:ph sz="quarter" idx="13"/>
            <p:extLst>
              <p:ext uri="{D42A27DB-BD31-4B8C-83A1-F6EECF244321}">
                <p14:modId xmlns:p14="http://schemas.microsoft.com/office/powerpoint/2010/main" val="677211569"/>
              </p:ext>
            </p:extLst>
          </p:nvPr>
        </p:nvGraphicFramePr>
        <p:xfrm>
          <a:off x="914400" y="1186543"/>
          <a:ext cx="10363200" cy="2531925"/>
        </p:xfrm>
        <a:graphic>
          <a:graphicData uri="http://schemas.openxmlformats.org/drawingml/2006/table">
            <a:tbl>
              <a:tblPr firstRow="1" bandRow="1">
                <a:tableStyleId>{5C22544A-7EE6-4342-B048-85BDC9FD1C3A}</a:tableStyleId>
              </a:tblPr>
              <a:tblGrid>
                <a:gridCol w="2590800">
                  <a:extLst>
                    <a:ext uri="{9D8B030D-6E8A-4147-A177-3AD203B41FA5}">
                      <a16:colId xmlns:a16="http://schemas.microsoft.com/office/drawing/2014/main" val="3728838936"/>
                    </a:ext>
                  </a:extLst>
                </a:gridCol>
                <a:gridCol w="2590800">
                  <a:extLst>
                    <a:ext uri="{9D8B030D-6E8A-4147-A177-3AD203B41FA5}">
                      <a16:colId xmlns:a16="http://schemas.microsoft.com/office/drawing/2014/main" val="2953326499"/>
                    </a:ext>
                  </a:extLst>
                </a:gridCol>
                <a:gridCol w="2590800">
                  <a:extLst>
                    <a:ext uri="{9D8B030D-6E8A-4147-A177-3AD203B41FA5}">
                      <a16:colId xmlns:a16="http://schemas.microsoft.com/office/drawing/2014/main" val="1753433891"/>
                    </a:ext>
                  </a:extLst>
                </a:gridCol>
                <a:gridCol w="2590800">
                  <a:extLst>
                    <a:ext uri="{9D8B030D-6E8A-4147-A177-3AD203B41FA5}">
                      <a16:colId xmlns:a16="http://schemas.microsoft.com/office/drawing/2014/main" val="1219300171"/>
                    </a:ext>
                  </a:extLst>
                </a:gridCol>
              </a:tblGrid>
              <a:tr h="685800">
                <a:tc gridSpan="4">
                  <a:txBody>
                    <a:bodyPr/>
                    <a:lstStyle/>
                    <a:p>
                      <a:pPr algn="ctr"/>
                      <a:r>
                        <a:rPr lang="en-US" dirty="0"/>
                        <a:t>Liquid Waste Data Table</a:t>
                      </a: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828867008"/>
                  </a:ext>
                </a:extLst>
              </a:tr>
              <a:tr h="0">
                <a:tc>
                  <a:txBody>
                    <a:bodyPr/>
                    <a:lstStyle/>
                    <a:p>
                      <a:pPr algn="ctr"/>
                      <a:r>
                        <a:rPr lang="en-US" dirty="0"/>
                        <a:t>Trials</a:t>
                      </a:r>
                    </a:p>
                  </a:txBody>
                  <a:tcPr/>
                </a:tc>
                <a:tc>
                  <a:txBody>
                    <a:bodyPr/>
                    <a:lstStyle/>
                    <a:p>
                      <a:pPr algn="ctr"/>
                      <a:r>
                        <a:rPr lang="en-US" dirty="0"/>
                        <a:t>Amount Added (mL)</a:t>
                      </a:r>
                    </a:p>
                  </a:txBody>
                  <a:tcPr/>
                </a:tc>
                <a:tc>
                  <a:txBody>
                    <a:bodyPr/>
                    <a:lstStyle/>
                    <a:p>
                      <a:pPr algn="ctr"/>
                      <a:r>
                        <a:rPr lang="en-US" dirty="0"/>
                        <a:t>Time for final mass change (s) </a:t>
                      </a:r>
                    </a:p>
                  </a:txBody>
                  <a:tcPr/>
                </a:tc>
                <a:tc>
                  <a:txBody>
                    <a:bodyPr/>
                    <a:lstStyle/>
                    <a:p>
                      <a:pPr algn="ctr"/>
                      <a:r>
                        <a:rPr lang="en-US" dirty="0"/>
                        <a:t>Change in mass (g) </a:t>
                      </a:r>
                    </a:p>
                  </a:txBody>
                  <a:tcPr/>
                </a:tc>
                <a:extLst>
                  <a:ext uri="{0D108BD9-81ED-4DB2-BD59-A6C34878D82A}">
                    <a16:rowId xmlns:a16="http://schemas.microsoft.com/office/drawing/2014/main" val="3827061844"/>
                  </a:ext>
                </a:extLst>
              </a:tr>
              <a:tr h="370840">
                <a:tc>
                  <a:txBody>
                    <a:bodyPr/>
                    <a:lstStyle/>
                    <a:p>
                      <a:pPr algn="ctr"/>
                      <a:r>
                        <a:rPr lang="en-US" dirty="0"/>
                        <a:t>1</a:t>
                      </a:r>
                    </a:p>
                  </a:txBody>
                  <a:tcPr/>
                </a:tc>
                <a:tc>
                  <a:txBody>
                    <a:bodyPr/>
                    <a:lstStyle/>
                    <a:p>
                      <a:pPr algn="ctr"/>
                      <a:r>
                        <a:rPr lang="en-US" dirty="0"/>
                        <a:t>300</a:t>
                      </a:r>
                    </a:p>
                  </a:txBody>
                  <a:tcPr/>
                </a:tc>
                <a:tc>
                  <a:txBody>
                    <a:bodyPr/>
                    <a:lstStyle/>
                    <a:p>
                      <a:pPr algn="ctr"/>
                      <a:r>
                        <a:rPr lang="en-US" dirty="0"/>
                        <a:t>4.22</a:t>
                      </a:r>
                    </a:p>
                  </a:txBody>
                  <a:tcPr/>
                </a:tc>
                <a:tc>
                  <a:txBody>
                    <a:bodyPr/>
                    <a:lstStyle/>
                    <a:p>
                      <a:pPr algn="ctr"/>
                      <a:r>
                        <a:rPr lang="en-US" dirty="0"/>
                        <a:t>-13.7</a:t>
                      </a:r>
                    </a:p>
                  </a:txBody>
                  <a:tcPr/>
                </a:tc>
                <a:extLst>
                  <a:ext uri="{0D108BD9-81ED-4DB2-BD59-A6C34878D82A}">
                    <a16:rowId xmlns:a16="http://schemas.microsoft.com/office/drawing/2014/main" val="2655002736"/>
                  </a:ext>
                </a:extLst>
              </a:tr>
              <a:tr h="464365">
                <a:tc>
                  <a:txBody>
                    <a:bodyPr/>
                    <a:lstStyle/>
                    <a:p>
                      <a:pPr algn="ctr"/>
                      <a:r>
                        <a:rPr lang="en-US" dirty="0"/>
                        <a:t>2</a:t>
                      </a:r>
                    </a:p>
                  </a:txBody>
                  <a:tcPr/>
                </a:tc>
                <a:tc>
                  <a:txBody>
                    <a:bodyPr/>
                    <a:lstStyle/>
                    <a:p>
                      <a:pPr algn="ctr"/>
                      <a:r>
                        <a:rPr lang="en-US" dirty="0"/>
                        <a:t>300</a:t>
                      </a:r>
                    </a:p>
                  </a:txBody>
                  <a:tcPr/>
                </a:tc>
                <a:tc>
                  <a:txBody>
                    <a:bodyPr/>
                    <a:lstStyle/>
                    <a:p>
                      <a:pPr algn="ctr"/>
                      <a:r>
                        <a:rPr lang="en-US" dirty="0"/>
                        <a:t>3.51</a:t>
                      </a:r>
                    </a:p>
                  </a:txBody>
                  <a:tcPr/>
                </a:tc>
                <a:tc>
                  <a:txBody>
                    <a:bodyPr/>
                    <a:lstStyle/>
                    <a:p>
                      <a:pPr algn="ctr"/>
                      <a:r>
                        <a:rPr lang="en-US" dirty="0"/>
                        <a:t>-10.5</a:t>
                      </a:r>
                    </a:p>
                  </a:txBody>
                  <a:tcPr/>
                </a:tc>
                <a:extLst>
                  <a:ext uri="{0D108BD9-81ED-4DB2-BD59-A6C34878D82A}">
                    <a16:rowId xmlns:a16="http://schemas.microsoft.com/office/drawing/2014/main" val="412222219"/>
                  </a:ext>
                </a:extLst>
              </a:tr>
              <a:tr h="370840">
                <a:tc>
                  <a:txBody>
                    <a:bodyPr/>
                    <a:lstStyle/>
                    <a:p>
                      <a:pPr algn="ctr"/>
                      <a:r>
                        <a:rPr lang="en-US" dirty="0"/>
                        <a:t>3</a:t>
                      </a:r>
                    </a:p>
                  </a:txBody>
                  <a:tcPr/>
                </a:tc>
                <a:tc>
                  <a:txBody>
                    <a:bodyPr/>
                    <a:lstStyle/>
                    <a:p>
                      <a:pPr algn="ctr"/>
                      <a:r>
                        <a:rPr lang="en-US" dirty="0"/>
                        <a:t>300</a:t>
                      </a:r>
                    </a:p>
                  </a:txBody>
                  <a:tcPr/>
                </a:tc>
                <a:tc>
                  <a:txBody>
                    <a:bodyPr/>
                    <a:lstStyle/>
                    <a:p>
                      <a:pPr algn="ctr"/>
                      <a:r>
                        <a:rPr lang="en-US" dirty="0"/>
                        <a:t>4.15</a:t>
                      </a:r>
                    </a:p>
                  </a:txBody>
                  <a:tcPr/>
                </a:tc>
                <a:tc>
                  <a:txBody>
                    <a:bodyPr/>
                    <a:lstStyle/>
                    <a:p>
                      <a:pPr algn="ctr"/>
                      <a:r>
                        <a:rPr lang="en-US" dirty="0"/>
                        <a:t>-12.7</a:t>
                      </a:r>
                    </a:p>
                  </a:txBody>
                  <a:tcPr/>
                </a:tc>
                <a:extLst>
                  <a:ext uri="{0D108BD9-81ED-4DB2-BD59-A6C34878D82A}">
                    <a16:rowId xmlns:a16="http://schemas.microsoft.com/office/drawing/2014/main" val="227735211"/>
                  </a:ext>
                </a:extLst>
              </a:tr>
            </a:tbl>
          </a:graphicData>
        </a:graphic>
      </p:graphicFrame>
      <p:sp>
        <p:nvSpPr>
          <p:cNvPr id="6" name="TextBox 5">
            <a:extLst>
              <a:ext uri="{FF2B5EF4-FFF2-40B4-BE49-F238E27FC236}">
                <a16:creationId xmlns:a16="http://schemas.microsoft.com/office/drawing/2014/main" id="{87335DE1-1C20-4560-BCF0-2605B9333591}"/>
              </a:ext>
            </a:extLst>
          </p:cNvPr>
          <p:cNvSpPr txBox="1"/>
          <p:nvPr/>
        </p:nvSpPr>
        <p:spPr>
          <a:xfrm>
            <a:off x="914400" y="3914929"/>
            <a:ext cx="10733939" cy="2677656"/>
          </a:xfrm>
          <a:prstGeom prst="rect">
            <a:avLst/>
          </a:prstGeom>
          <a:noFill/>
        </p:spPr>
        <p:txBody>
          <a:bodyPr wrap="square" rtlCol="0">
            <a:spAutoFit/>
          </a:bodyPr>
          <a:lstStyle/>
          <a:p>
            <a:r>
              <a:rPr lang="en-US" sz="2400" b="1" dirty="0">
                <a:latin typeface="Calibri Light" panose="020F0302020204030204" pitchFamily="34" charset="0"/>
              </a:rPr>
              <a:t>Observations:</a:t>
            </a:r>
          </a:p>
          <a:p>
            <a:pPr marL="342900" indent="-342900">
              <a:buFont typeface="Arial" panose="020B0604020202020204" pitchFamily="34" charset="0"/>
              <a:buChar char="•"/>
            </a:pPr>
            <a:r>
              <a:rPr lang="en-US" sz="2400" dirty="0">
                <a:latin typeface="Calibri Light" panose="020F0302020204030204" pitchFamily="34" charset="0"/>
              </a:rPr>
              <a:t> When the water was poured, the pan submerged under water, causing the pan to be weighed down versus float up.</a:t>
            </a:r>
          </a:p>
          <a:p>
            <a:pPr marL="342900" indent="-342900">
              <a:buFont typeface="Arial" panose="020B0604020202020204" pitchFamily="34" charset="0"/>
              <a:buChar char="•"/>
            </a:pPr>
            <a:r>
              <a:rPr lang="en-US" sz="2400" dirty="0">
                <a:latin typeface="Calibri Light" panose="020F0302020204030204" pitchFamily="34" charset="0"/>
              </a:rPr>
              <a:t>The device is supposed to float, and mass is supposed to be gained, not lost so we did not test the solid waste with this device. (Added Styrofoam instead)  </a:t>
            </a:r>
          </a:p>
          <a:p>
            <a:pPr marL="342900" indent="-342900">
              <a:buFont typeface="Arial" panose="020B0604020202020204" pitchFamily="34" charset="0"/>
              <a:buChar char="•"/>
            </a:pPr>
            <a:r>
              <a:rPr lang="en-US" sz="2400" dirty="0"/>
              <a:t>Modification: Add Styrofoam under the metal pan to guarantee floatation</a:t>
            </a:r>
          </a:p>
          <a:p>
            <a:pPr marL="342900" indent="-342900">
              <a:buFont typeface="Arial" panose="020B0604020202020204" pitchFamily="34" charset="0"/>
              <a:buChar char="•"/>
            </a:pPr>
            <a:endParaRPr lang="en-US" sz="2400" dirty="0">
              <a:latin typeface="Calibri Light" panose="020F0302020204030204" pitchFamily="34" charset="0"/>
            </a:endParaRPr>
          </a:p>
        </p:txBody>
      </p:sp>
    </p:spTree>
    <p:extLst>
      <p:ext uri="{BB962C8B-B14F-4D97-AF65-F5344CB8AC3E}">
        <p14:creationId xmlns:p14="http://schemas.microsoft.com/office/powerpoint/2010/main" val="23983936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7E284-892F-4BCE-89D4-3BCE00E55E4A}"/>
              </a:ext>
            </a:extLst>
          </p:cNvPr>
          <p:cNvSpPr>
            <a:spLocks noGrp="1"/>
          </p:cNvSpPr>
          <p:nvPr>
            <p:ph type="title"/>
          </p:nvPr>
        </p:nvSpPr>
        <p:spPr>
          <a:xfrm>
            <a:off x="772260" y="239154"/>
            <a:ext cx="10364451" cy="1596177"/>
          </a:xfrm>
        </p:spPr>
        <p:txBody>
          <a:bodyPr/>
          <a:lstStyle/>
          <a:p>
            <a:r>
              <a:rPr lang="en-US" dirty="0">
                <a:solidFill>
                  <a:srgbClr val="FF0000"/>
                </a:solidFill>
              </a:rPr>
              <a:t>Design 2 failure</a:t>
            </a:r>
          </a:p>
        </p:txBody>
      </p:sp>
      <p:pic>
        <p:nvPicPr>
          <p:cNvPr id="4" name="IMG_733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706767" y="1639388"/>
            <a:ext cx="4495435" cy="4705341"/>
          </a:xfrm>
          <a:prstGeom prst="rect">
            <a:avLst/>
          </a:prstGeom>
        </p:spPr>
      </p:pic>
    </p:spTree>
    <p:extLst>
      <p:ext uri="{BB962C8B-B14F-4D97-AF65-F5344CB8AC3E}">
        <p14:creationId xmlns:p14="http://schemas.microsoft.com/office/powerpoint/2010/main" val="31330204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C489B-B8CD-46CE-B3D9-2AB38B6FF511}"/>
              </a:ext>
            </a:extLst>
          </p:cNvPr>
          <p:cNvSpPr>
            <a:spLocks noGrp="1"/>
          </p:cNvSpPr>
          <p:nvPr>
            <p:ph type="title"/>
          </p:nvPr>
        </p:nvSpPr>
        <p:spPr/>
        <p:txBody>
          <a:bodyPr/>
          <a:lstStyle/>
          <a:p>
            <a:r>
              <a:rPr lang="en-US" dirty="0"/>
              <a:t>The </a:t>
            </a:r>
            <a:r>
              <a:rPr lang="en-US" dirty="0" err="1"/>
              <a:t>Sensafloat</a:t>
            </a:r>
            <a:endParaRPr lang="en-US" dirty="0"/>
          </a:p>
        </p:txBody>
      </p:sp>
      <p:pic>
        <p:nvPicPr>
          <p:cNvPr id="7" name="Picture 6">
            <a:extLst>
              <a:ext uri="{FF2B5EF4-FFF2-40B4-BE49-F238E27FC236}">
                <a16:creationId xmlns:a16="http://schemas.microsoft.com/office/drawing/2014/main" id="{1BDD4F53-F259-48F4-8BEB-F3C6D8783C3E}"/>
              </a:ext>
            </a:extLst>
          </p:cNvPr>
          <p:cNvPicPr>
            <a:picLocks noChangeAspect="1"/>
          </p:cNvPicPr>
          <p:nvPr/>
        </p:nvPicPr>
        <p:blipFill>
          <a:blip r:embed="rId3"/>
          <a:stretch>
            <a:fillRect/>
          </a:stretch>
        </p:blipFill>
        <p:spPr>
          <a:xfrm>
            <a:off x="747065" y="1739589"/>
            <a:ext cx="5263377" cy="3947533"/>
          </a:xfrm>
          <a:prstGeom prst="rect">
            <a:avLst/>
          </a:prstGeom>
        </p:spPr>
      </p:pic>
      <p:pic>
        <p:nvPicPr>
          <p:cNvPr id="9" name="Picture 8">
            <a:extLst>
              <a:ext uri="{FF2B5EF4-FFF2-40B4-BE49-F238E27FC236}">
                <a16:creationId xmlns:a16="http://schemas.microsoft.com/office/drawing/2014/main" id="{A3122D8C-6479-4D67-8A40-6A47E3CCE16E}"/>
              </a:ext>
            </a:extLst>
          </p:cNvPr>
          <p:cNvPicPr>
            <a:picLocks noChangeAspect="1"/>
          </p:cNvPicPr>
          <p:nvPr/>
        </p:nvPicPr>
        <p:blipFill>
          <a:blip r:embed="rId4"/>
          <a:stretch>
            <a:fillRect/>
          </a:stretch>
        </p:blipFill>
        <p:spPr>
          <a:xfrm rot="5400000">
            <a:off x="6932199" y="1077811"/>
            <a:ext cx="3950838" cy="5267784"/>
          </a:xfrm>
          <a:prstGeom prst="rect">
            <a:avLst/>
          </a:prstGeom>
        </p:spPr>
      </p:pic>
    </p:spTree>
    <p:extLst>
      <p:ext uri="{BB962C8B-B14F-4D97-AF65-F5344CB8AC3E}">
        <p14:creationId xmlns:p14="http://schemas.microsoft.com/office/powerpoint/2010/main" val="21439420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066" y="250968"/>
            <a:ext cx="10364451" cy="766146"/>
          </a:xfrm>
        </p:spPr>
        <p:txBody>
          <a:bodyPr/>
          <a:lstStyle/>
          <a:p>
            <a:r>
              <a:rPr lang="en-US" dirty="0"/>
              <a:t>Cost analysis</a:t>
            </a:r>
          </a:p>
        </p:txBody>
      </p:sp>
      <p:graphicFrame>
        <p:nvGraphicFramePr>
          <p:cNvPr id="8" name="Content Placeholder 7">
            <a:extLst>
              <a:ext uri="{FF2B5EF4-FFF2-40B4-BE49-F238E27FC236}">
                <a16:creationId xmlns:a16="http://schemas.microsoft.com/office/drawing/2014/main" id="{127C4EA3-B6B2-4665-873A-01C82F5A1569}"/>
              </a:ext>
            </a:extLst>
          </p:cNvPr>
          <p:cNvGraphicFramePr>
            <a:graphicFrameLocks noGrp="1"/>
          </p:cNvGraphicFramePr>
          <p:nvPr>
            <p:ph sz="quarter" idx="13"/>
            <p:extLst>
              <p:ext uri="{D42A27DB-BD31-4B8C-83A1-F6EECF244321}">
                <p14:modId xmlns:p14="http://schemas.microsoft.com/office/powerpoint/2010/main" val="1530507086"/>
              </p:ext>
            </p:extLst>
          </p:nvPr>
        </p:nvGraphicFramePr>
        <p:xfrm>
          <a:off x="2233748" y="1173869"/>
          <a:ext cx="6296298" cy="4273342"/>
        </p:xfrm>
        <a:graphic>
          <a:graphicData uri="http://schemas.openxmlformats.org/drawingml/2006/table">
            <a:tbl>
              <a:tblPr/>
              <a:tblGrid>
                <a:gridCol w="1759331">
                  <a:extLst>
                    <a:ext uri="{9D8B030D-6E8A-4147-A177-3AD203B41FA5}">
                      <a16:colId xmlns:a16="http://schemas.microsoft.com/office/drawing/2014/main" val="1476617175"/>
                    </a:ext>
                  </a:extLst>
                </a:gridCol>
                <a:gridCol w="2169559">
                  <a:extLst>
                    <a:ext uri="{9D8B030D-6E8A-4147-A177-3AD203B41FA5}">
                      <a16:colId xmlns:a16="http://schemas.microsoft.com/office/drawing/2014/main" val="2858213079"/>
                    </a:ext>
                  </a:extLst>
                </a:gridCol>
                <a:gridCol w="1369327">
                  <a:extLst>
                    <a:ext uri="{9D8B030D-6E8A-4147-A177-3AD203B41FA5}">
                      <a16:colId xmlns:a16="http://schemas.microsoft.com/office/drawing/2014/main" val="1047304239"/>
                    </a:ext>
                  </a:extLst>
                </a:gridCol>
                <a:gridCol w="998081">
                  <a:extLst>
                    <a:ext uri="{9D8B030D-6E8A-4147-A177-3AD203B41FA5}">
                      <a16:colId xmlns:a16="http://schemas.microsoft.com/office/drawing/2014/main" val="938287707"/>
                    </a:ext>
                  </a:extLst>
                </a:gridCol>
              </a:tblGrid>
              <a:tr h="383484">
                <a:tc>
                  <a:txBody>
                    <a:bodyPr/>
                    <a:lstStyle/>
                    <a:p>
                      <a:pPr marL="0" marR="0" algn="l" fontAlgn="t">
                        <a:lnSpc>
                          <a:spcPct val="107000"/>
                        </a:lnSpc>
                        <a:spcBef>
                          <a:spcPts val="0"/>
                        </a:spcBef>
                        <a:spcAft>
                          <a:spcPts val="0"/>
                        </a:spcAft>
                      </a:pPr>
                      <a:r>
                        <a:rPr lang="en-US" sz="1600" kern="1200">
                          <a:solidFill>
                            <a:srgbClr val="000000"/>
                          </a:solidFill>
                          <a:effectLst/>
                          <a:latin typeface="+mn-lt"/>
                          <a:ea typeface="Calibri Light" panose="020F0302020204030204" pitchFamily="34" charset="0"/>
                          <a:cs typeface="Calibri Light" panose="020F0302020204030204" pitchFamily="34" charset="0"/>
                        </a:rPr>
                        <a:t>Item</a:t>
                      </a:r>
                      <a:endParaRPr lang="en-US" sz="1600">
                        <a:effectLst/>
                        <a:latin typeface="+mn-lt"/>
                        <a:ea typeface="Calibri" panose="020F0502020204030204" pitchFamily="34" charset="0"/>
                        <a:cs typeface="Times New Roman" panose="02020603050405020304" pitchFamily="18" charset="0"/>
                      </a:endParaRPr>
                    </a:p>
                  </a:txBody>
                  <a:tcPr marL="39225" marR="39225" marT="39225" marB="392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kern="1200" dirty="0">
                          <a:solidFill>
                            <a:srgbClr val="000000"/>
                          </a:solidFill>
                          <a:effectLst/>
                          <a:latin typeface="+mn-lt"/>
                          <a:ea typeface="Calibri Light" panose="020F0302020204030204" pitchFamily="34" charset="0"/>
                          <a:cs typeface="Calibri Light" panose="020F0302020204030204" pitchFamily="34" charset="0"/>
                        </a:rPr>
                        <a:t>Website</a:t>
                      </a:r>
                      <a:endParaRPr lang="en-US" sz="1600" dirty="0">
                        <a:effectLst/>
                        <a:latin typeface="+mn-lt"/>
                        <a:ea typeface="Calibri" panose="020F0502020204030204" pitchFamily="34" charset="0"/>
                        <a:cs typeface="Times New Roman" panose="02020603050405020304" pitchFamily="18" charset="0"/>
                      </a:endParaRPr>
                    </a:p>
                  </a:txBody>
                  <a:tcPr marL="39225" marR="39225" marT="39225" marB="392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kern="1200">
                          <a:solidFill>
                            <a:srgbClr val="000000"/>
                          </a:solidFill>
                          <a:effectLst/>
                          <a:latin typeface="+mn-lt"/>
                          <a:ea typeface="Calibri Light" panose="020F0302020204030204" pitchFamily="34" charset="0"/>
                          <a:cs typeface="Calibri Light" panose="020F0302020204030204" pitchFamily="34" charset="0"/>
                        </a:rPr>
                        <a:t>Total</a:t>
                      </a:r>
                      <a:endParaRPr lang="en-US" sz="1600">
                        <a:effectLst/>
                        <a:latin typeface="+mn-lt"/>
                        <a:ea typeface="Calibri" panose="020F0502020204030204" pitchFamily="34" charset="0"/>
                        <a:cs typeface="Times New Roman" panose="02020603050405020304" pitchFamily="18" charset="0"/>
                      </a:endParaRPr>
                    </a:p>
                  </a:txBody>
                  <a:tcPr marL="39225" marR="39225" marT="39225" marB="392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kern="1200">
                          <a:solidFill>
                            <a:srgbClr val="000000"/>
                          </a:solidFill>
                          <a:effectLst/>
                          <a:latin typeface="+mn-lt"/>
                          <a:ea typeface="Calibri Light" panose="020F0302020204030204" pitchFamily="34" charset="0"/>
                          <a:cs typeface="Calibri Light" panose="020F0302020204030204" pitchFamily="34" charset="0"/>
                        </a:rPr>
                        <a:t>Unit Cost</a:t>
                      </a:r>
                      <a:endParaRPr lang="en-US" sz="1600">
                        <a:effectLst/>
                        <a:latin typeface="+mn-lt"/>
                        <a:ea typeface="Calibri" panose="020F0502020204030204" pitchFamily="34" charset="0"/>
                        <a:cs typeface="Times New Roman" panose="02020603050405020304" pitchFamily="18" charset="0"/>
                      </a:endParaRPr>
                    </a:p>
                  </a:txBody>
                  <a:tcPr marL="39225" marR="39225" marT="39225" marB="392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2257696"/>
                  </a:ext>
                </a:extLst>
              </a:tr>
              <a:tr h="340395">
                <a:tc>
                  <a:txBody>
                    <a:bodyPr/>
                    <a:lstStyle/>
                    <a:p>
                      <a:pPr marL="0" marR="0" algn="l" fontAlgn="t">
                        <a:lnSpc>
                          <a:spcPct val="107000"/>
                        </a:lnSpc>
                        <a:spcBef>
                          <a:spcPts val="0"/>
                        </a:spcBef>
                        <a:spcAft>
                          <a:spcPts val="0"/>
                        </a:spcAft>
                      </a:pPr>
                      <a:r>
                        <a:rPr lang="en-US" sz="1600" kern="1200">
                          <a:solidFill>
                            <a:srgbClr val="000000"/>
                          </a:solidFill>
                          <a:effectLst/>
                          <a:latin typeface="+mn-lt"/>
                          <a:ea typeface="Calibri Light" panose="020F0302020204030204" pitchFamily="34" charset="0"/>
                          <a:cs typeface="Calibri Light" panose="020F0302020204030204" pitchFamily="34" charset="0"/>
                        </a:rPr>
                        <a:t>Bucket</a:t>
                      </a:r>
                      <a:endParaRPr lang="en-US" sz="1600">
                        <a:effectLst/>
                        <a:latin typeface="+mn-lt"/>
                        <a:ea typeface="Calibri" panose="020F0502020204030204" pitchFamily="34" charset="0"/>
                        <a:cs typeface="Times New Roman" panose="02020603050405020304" pitchFamily="18" charset="0"/>
                      </a:endParaRPr>
                    </a:p>
                  </a:txBody>
                  <a:tcPr marL="39225" marR="39225" marT="39225" marB="392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kern="1200">
                          <a:solidFill>
                            <a:srgbClr val="000000"/>
                          </a:solidFill>
                          <a:effectLst/>
                          <a:latin typeface="+mn-lt"/>
                          <a:ea typeface="Calibri Light" panose="020F0302020204030204" pitchFamily="34" charset="0"/>
                          <a:cs typeface="Calibri Light" panose="020F0302020204030204" pitchFamily="34" charset="0"/>
                        </a:rPr>
                        <a:t>Horticulture</a:t>
                      </a:r>
                      <a:endParaRPr lang="en-US" sz="1600">
                        <a:effectLst/>
                        <a:latin typeface="+mn-lt"/>
                        <a:ea typeface="Calibri" panose="020F0502020204030204" pitchFamily="34" charset="0"/>
                        <a:cs typeface="Times New Roman" panose="02020603050405020304" pitchFamily="18" charset="0"/>
                      </a:endParaRPr>
                    </a:p>
                  </a:txBody>
                  <a:tcPr marL="39225" marR="39225" marT="39225" marB="392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kern="1200">
                          <a:solidFill>
                            <a:srgbClr val="000000"/>
                          </a:solidFill>
                          <a:effectLst/>
                          <a:latin typeface="+mn-lt"/>
                          <a:ea typeface="Calibri Light" panose="020F0302020204030204" pitchFamily="34" charset="0"/>
                          <a:cs typeface="Calibri Light" panose="020F0302020204030204" pitchFamily="34" charset="0"/>
                        </a:rPr>
                        <a:t>$1.16</a:t>
                      </a:r>
                      <a:endParaRPr lang="en-US" sz="1600">
                        <a:effectLst/>
                        <a:latin typeface="+mn-lt"/>
                        <a:ea typeface="Calibri" panose="020F0502020204030204" pitchFamily="34" charset="0"/>
                        <a:cs typeface="Times New Roman" panose="02020603050405020304" pitchFamily="18" charset="0"/>
                      </a:endParaRPr>
                    </a:p>
                  </a:txBody>
                  <a:tcPr marL="39225" marR="39225" marT="39225" marB="392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kern="1200">
                          <a:solidFill>
                            <a:srgbClr val="000000"/>
                          </a:solidFill>
                          <a:effectLst/>
                          <a:latin typeface="+mn-lt"/>
                          <a:ea typeface="Calibri Light" panose="020F0302020204030204" pitchFamily="34" charset="0"/>
                          <a:cs typeface="Calibri Light" panose="020F0302020204030204" pitchFamily="34" charset="0"/>
                        </a:rPr>
                        <a:t>$1.16</a:t>
                      </a:r>
                      <a:endParaRPr lang="en-US" sz="1600">
                        <a:effectLst/>
                        <a:latin typeface="+mn-lt"/>
                        <a:ea typeface="Calibri" panose="020F0502020204030204" pitchFamily="34" charset="0"/>
                        <a:cs typeface="Times New Roman" panose="02020603050405020304" pitchFamily="18" charset="0"/>
                      </a:endParaRPr>
                    </a:p>
                  </a:txBody>
                  <a:tcPr marL="39225" marR="39225" marT="39225" marB="392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19398656"/>
                  </a:ext>
                </a:extLst>
              </a:tr>
              <a:tr h="380350">
                <a:tc>
                  <a:txBody>
                    <a:bodyPr/>
                    <a:lstStyle/>
                    <a:p>
                      <a:pPr marL="0" marR="0" algn="l" fontAlgn="t">
                        <a:lnSpc>
                          <a:spcPct val="107000"/>
                        </a:lnSpc>
                        <a:spcBef>
                          <a:spcPts val="0"/>
                        </a:spcBef>
                        <a:spcAft>
                          <a:spcPts val="0"/>
                        </a:spcAft>
                      </a:pPr>
                      <a:r>
                        <a:rPr lang="en-US" sz="1600" kern="1200">
                          <a:solidFill>
                            <a:srgbClr val="000000"/>
                          </a:solidFill>
                          <a:effectLst/>
                          <a:latin typeface="+mn-lt"/>
                          <a:ea typeface="Calibri Light" panose="020F0302020204030204" pitchFamily="34" charset="0"/>
                          <a:cs typeface="Calibri Light" panose="020F0302020204030204" pitchFamily="34" charset="0"/>
                        </a:rPr>
                        <a:t>Metal Pan</a:t>
                      </a:r>
                      <a:endParaRPr lang="en-US" sz="1600">
                        <a:effectLst/>
                        <a:latin typeface="+mn-lt"/>
                        <a:ea typeface="Calibri" panose="020F0502020204030204" pitchFamily="34" charset="0"/>
                        <a:cs typeface="Times New Roman" panose="02020603050405020304" pitchFamily="18" charset="0"/>
                      </a:endParaRPr>
                    </a:p>
                  </a:txBody>
                  <a:tcPr marL="39225" marR="39225" marT="39225" marB="392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kern="1200" dirty="0" err="1">
                          <a:solidFill>
                            <a:srgbClr val="000000"/>
                          </a:solidFill>
                          <a:effectLst/>
                          <a:latin typeface="+mn-lt"/>
                          <a:ea typeface="Calibri Light" panose="020F0302020204030204" pitchFamily="34" charset="0"/>
                          <a:cs typeface="Calibri Light" panose="020F0302020204030204" pitchFamily="34" charset="0"/>
                        </a:rPr>
                        <a:t>Webstaurantstore</a:t>
                      </a:r>
                      <a:endParaRPr lang="en-US" sz="1600" dirty="0">
                        <a:effectLst/>
                        <a:latin typeface="+mn-lt"/>
                        <a:ea typeface="Calibri" panose="020F0502020204030204" pitchFamily="34" charset="0"/>
                        <a:cs typeface="Times New Roman" panose="02020603050405020304" pitchFamily="18" charset="0"/>
                      </a:endParaRPr>
                    </a:p>
                  </a:txBody>
                  <a:tcPr marL="39225" marR="39225" marT="39225" marB="392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kern="1200" dirty="0">
                          <a:solidFill>
                            <a:srgbClr val="000000"/>
                          </a:solidFill>
                          <a:effectLst/>
                          <a:latin typeface="+mn-lt"/>
                          <a:ea typeface="Calibri Light" panose="020F0302020204030204" pitchFamily="34" charset="0"/>
                          <a:cs typeface="Calibri Light" panose="020F0302020204030204" pitchFamily="34" charset="0"/>
                        </a:rPr>
                        <a:t>$1.49</a:t>
                      </a:r>
                      <a:endParaRPr lang="en-US" sz="1600" dirty="0">
                        <a:effectLst/>
                        <a:latin typeface="+mn-lt"/>
                        <a:ea typeface="Calibri" panose="020F0502020204030204" pitchFamily="34" charset="0"/>
                        <a:cs typeface="Times New Roman" panose="02020603050405020304" pitchFamily="18" charset="0"/>
                      </a:endParaRPr>
                    </a:p>
                  </a:txBody>
                  <a:tcPr marL="39225" marR="39225" marT="39225" marB="392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kern="1200">
                          <a:solidFill>
                            <a:srgbClr val="000000"/>
                          </a:solidFill>
                          <a:effectLst/>
                          <a:latin typeface="+mn-lt"/>
                          <a:ea typeface="Calibri Light" panose="020F0302020204030204" pitchFamily="34" charset="0"/>
                          <a:cs typeface="Calibri Light" panose="020F0302020204030204" pitchFamily="34" charset="0"/>
                        </a:rPr>
                        <a:t>$1.49</a:t>
                      </a:r>
                      <a:endParaRPr lang="en-US" sz="1600">
                        <a:effectLst/>
                        <a:latin typeface="+mn-lt"/>
                        <a:ea typeface="Calibri" panose="020F0502020204030204" pitchFamily="34" charset="0"/>
                        <a:cs typeface="Times New Roman" panose="02020603050405020304" pitchFamily="18" charset="0"/>
                      </a:endParaRPr>
                    </a:p>
                  </a:txBody>
                  <a:tcPr marL="39225" marR="39225" marT="39225" marB="392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4420035"/>
                  </a:ext>
                </a:extLst>
              </a:tr>
              <a:tr h="380350">
                <a:tc>
                  <a:txBody>
                    <a:bodyPr/>
                    <a:lstStyle/>
                    <a:p>
                      <a:pPr marL="0" marR="0" algn="l" fontAlgn="t">
                        <a:lnSpc>
                          <a:spcPct val="107000"/>
                        </a:lnSpc>
                        <a:spcBef>
                          <a:spcPts val="0"/>
                        </a:spcBef>
                        <a:spcAft>
                          <a:spcPts val="0"/>
                        </a:spcAft>
                      </a:pPr>
                      <a:r>
                        <a:rPr lang="en-US" sz="1600" kern="1200" dirty="0">
                          <a:solidFill>
                            <a:srgbClr val="000000"/>
                          </a:solidFill>
                          <a:effectLst/>
                          <a:latin typeface="+mn-lt"/>
                          <a:ea typeface="Calibri Light" panose="020F0302020204030204" pitchFamily="34" charset="0"/>
                          <a:cs typeface="Calibri Light" panose="020F0302020204030204" pitchFamily="34" charset="0"/>
                        </a:rPr>
                        <a:t>Wooden </a:t>
                      </a:r>
                      <a:r>
                        <a:rPr lang="en-US" sz="1600" kern="1200" dirty="0" err="1">
                          <a:solidFill>
                            <a:srgbClr val="000000"/>
                          </a:solidFill>
                          <a:effectLst/>
                          <a:latin typeface="+mn-lt"/>
                          <a:ea typeface="Calibri Light" panose="020F0302020204030204" pitchFamily="34" charset="0"/>
                          <a:cs typeface="Calibri Light" panose="020F0302020204030204" pitchFamily="34" charset="0"/>
                        </a:rPr>
                        <a:t>dowell</a:t>
                      </a:r>
                      <a:endParaRPr lang="en-US" sz="1600" dirty="0">
                        <a:effectLst/>
                        <a:latin typeface="+mn-lt"/>
                        <a:ea typeface="Calibri" panose="020F0502020204030204" pitchFamily="34" charset="0"/>
                        <a:cs typeface="Times New Roman" panose="02020603050405020304" pitchFamily="18" charset="0"/>
                      </a:endParaRPr>
                    </a:p>
                  </a:txBody>
                  <a:tcPr marL="39225" marR="39225" marT="39225" marB="392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kern="1200">
                          <a:solidFill>
                            <a:srgbClr val="000000"/>
                          </a:solidFill>
                          <a:effectLst/>
                          <a:latin typeface="+mn-lt"/>
                          <a:ea typeface="Calibri Light" panose="020F0302020204030204" pitchFamily="34" charset="0"/>
                          <a:cs typeface="Calibri Light" panose="020F0302020204030204" pitchFamily="34" charset="0"/>
                        </a:rPr>
                        <a:t>Amazon</a:t>
                      </a:r>
                      <a:endParaRPr lang="en-US" sz="1600">
                        <a:effectLst/>
                        <a:latin typeface="+mn-lt"/>
                        <a:ea typeface="Calibri" panose="020F0502020204030204" pitchFamily="34" charset="0"/>
                        <a:cs typeface="Times New Roman" panose="02020603050405020304" pitchFamily="18" charset="0"/>
                      </a:endParaRPr>
                    </a:p>
                  </a:txBody>
                  <a:tcPr marL="39225" marR="39225" marT="39225" marB="392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kern="1200">
                          <a:solidFill>
                            <a:srgbClr val="000000"/>
                          </a:solidFill>
                          <a:effectLst/>
                          <a:latin typeface="+mn-lt"/>
                          <a:ea typeface="Calibri Light" panose="020F0302020204030204" pitchFamily="34" charset="0"/>
                          <a:cs typeface="Calibri Light" panose="020F0302020204030204" pitchFamily="34" charset="0"/>
                        </a:rPr>
                        <a:t>$3.49</a:t>
                      </a:r>
                      <a:endParaRPr lang="en-US" sz="1600">
                        <a:effectLst/>
                        <a:latin typeface="+mn-lt"/>
                        <a:ea typeface="Calibri" panose="020F0502020204030204" pitchFamily="34" charset="0"/>
                        <a:cs typeface="Times New Roman" panose="02020603050405020304" pitchFamily="18" charset="0"/>
                      </a:endParaRPr>
                    </a:p>
                  </a:txBody>
                  <a:tcPr marL="39225" marR="39225" marT="39225" marB="392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kern="1200">
                          <a:solidFill>
                            <a:srgbClr val="000000"/>
                          </a:solidFill>
                          <a:effectLst/>
                          <a:latin typeface="+mn-lt"/>
                          <a:ea typeface="Calibri Light" panose="020F0302020204030204" pitchFamily="34" charset="0"/>
                          <a:cs typeface="Calibri Light" panose="020F0302020204030204" pitchFamily="34" charset="0"/>
                        </a:rPr>
                        <a:t>$0.003</a:t>
                      </a:r>
                      <a:endParaRPr lang="en-US" sz="1600">
                        <a:effectLst/>
                        <a:latin typeface="+mn-lt"/>
                        <a:ea typeface="Calibri" panose="020F0502020204030204" pitchFamily="34" charset="0"/>
                        <a:cs typeface="Times New Roman" panose="02020603050405020304" pitchFamily="18" charset="0"/>
                      </a:endParaRPr>
                    </a:p>
                  </a:txBody>
                  <a:tcPr marL="39225" marR="39225" marT="39225" marB="392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12427499"/>
                  </a:ext>
                </a:extLst>
              </a:tr>
              <a:tr h="380350">
                <a:tc>
                  <a:txBody>
                    <a:bodyPr/>
                    <a:lstStyle/>
                    <a:p>
                      <a:pPr marL="0" marR="0" algn="l" fontAlgn="t">
                        <a:lnSpc>
                          <a:spcPct val="107000"/>
                        </a:lnSpc>
                        <a:spcBef>
                          <a:spcPts val="0"/>
                        </a:spcBef>
                        <a:spcAft>
                          <a:spcPts val="0"/>
                        </a:spcAft>
                      </a:pPr>
                      <a:r>
                        <a:rPr lang="en-US" sz="1600" kern="1200">
                          <a:solidFill>
                            <a:srgbClr val="000000"/>
                          </a:solidFill>
                          <a:effectLst/>
                          <a:latin typeface="+mn-lt"/>
                          <a:ea typeface="Calibri Light" panose="020F0302020204030204" pitchFamily="34" charset="0"/>
                          <a:cs typeface="Calibri Light" panose="020F0302020204030204" pitchFamily="34" charset="0"/>
                        </a:rPr>
                        <a:t>Scale</a:t>
                      </a:r>
                      <a:endParaRPr lang="en-US" sz="1600">
                        <a:effectLst/>
                        <a:latin typeface="+mn-lt"/>
                        <a:ea typeface="Calibri" panose="020F0502020204030204" pitchFamily="34" charset="0"/>
                        <a:cs typeface="Times New Roman" panose="02020603050405020304" pitchFamily="18" charset="0"/>
                      </a:endParaRPr>
                    </a:p>
                  </a:txBody>
                  <a:tcPr marL="39225" marR="39225" marT="39225" marB="392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kern="1200">
                          <a:solidFill>
                            <a:srgbClr val="000000"/>
                          </a:solidFill>
                          <a:effectLst/>
                          <a:latin typeface="+mn-lt"/>
                          <a:ea typeface="Calibri Light" panose="020F0302020204030204" pitchFamily="34" charset="0"/>
                          <a:cs typeface="Calibri Light" panose="020F0302020204030204" pitchFamily="34" charset="0"/>
                        </a:rPr>
                        <a:t>Webstaurantstore</a:t>
                      </a:r>
                      <a:endParaRPr lang="en-US" sz="1600">
                        <a:effectLst/>
                        <a:latin typeface="+mn-lt"/>
                        <a:ea typeface="Calibri" panose="020F0502020204030204" pitchFamily="34" charset="0"/>
                        <a:cs typeface="Times New Roman" panose="02020603050405020304" pitchFamily="18" charset="0"/>
                      </a:endParaRPr>
                    </a:p>
                  </a:txBody>
                  <a:tcPr marL="39225" marR="39225" marT="39225" marB="392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kern="1200" dirty="0">
                          <a:solidFill>
                            <a:srgbClr val="000000"/>
                          </a:solidFill>
                          <a:effectLst/>
                          <a:latin typeface="+mn-lt"/>
                          <a:ea typeface="Calibri Light" panose="020F0302020204030204" pitchFamily="34" charset="0"/>
                          <a:cs typeface="Calibri Light" panose="020F0302020204030204" pitchFamily="34" charset="0"/>
                        </a:rPr>
                        <a:t>$24.99</a:t>
                      </a:r>
                      <a:endParaRPr lang="en-US" sz="1600" dirty="0">
                        <a:effectLst/>
                        <a:latin typeface="+mn-lt"/>
                        <a:ea typeface="Calibri" panose="020F0502020204030204" pitchFamily="34" charset="0"/>
                        <a:cs typeface="Times New Roman" panose="02020603050405020304" pitchFamily="18" charset="0"/>
                      </a:endParaRPr>
                    </a:p>
                  </a:txBody>
                  <a:tcPr marL="39225" marR="39225" marT="39225" marB="392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kern="1200" dirty="0">
                          <a:solidFill>
                            <a:srgbClr val="000000"/>
                          </a:solidFill>
                          <a:effectLst/>
                          <a:latin typeface="+mn-lt"/>
                          <a:ea typeface="Calibri Light" panose="020F0302020204030204" pitchFamily="34" charset="0"/>
                          <a:cs typeface="Calibri Light" panose="020F0302020204030204" pitchFamily="34" charset="0"/>
                        </a:rPr>
                        <a:t>$24.99</a:t>
                      </a:r>
                      <a:endParaRPr lang="en-US" sz="1600" dirty="0">
                        <a:effectLst/>
                        <a:latin typeface="+mn-lt"/>
                        <a:ea typeface="Calibri" panose="020F0502020204030204" pitchFamily="34" charset="0"/>
                        <a:cs typeface="Times New Roman" panose="02020603050405020304" pitchFamily="18" charset="0"/>
                      </a:endParaRPr>
                    </a:p>
                  </a:txBody>
                  <a:tcPr marL="39225" marR="39225" marT="39225" marB="392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45211217"/>
                  </a:ext>
                </a:extLst>
              </a:tr>
              <a:tr h="340395">
                <a:tc>
                  <a:txBody>
                    <a:bodyPr/>
                    <a:lstStyle/>
                    <a:p>
                      <a:pPr marL="0" marR="0" algn="l" fontAlgn="t">
                        <a:lnSpc>
                          <a:spcPct val="107000"/>
                        </a:lnSpc>
                        <a:spcBef>
                          <a:spcPts val="0"/>
                        </a:spcBef>
                        <a:spcAft>
                          <a:spcPts val="0"/>
                        </a:spcAft>
                      </a:pPr>
                      <a:r>
                        <a:rPr lang="en-US" sz="1600" kern="1200" dirty="0">
                          <a:solidFill>
                            <a:srgbClr val="000000"/>
                          </a:solidFill>
                          <a:effectLst/>
                          <a:latin typeface="+mn-lt"/>
                          <a:ea typeface="Calibri Light" panose="020F0302020204030204" pitchFamily="34" charset="0"/>
                          <a:cs typeface="Calibri Light" panose="020F0302020204030204" pitchFamily="34" charset="0"/>
                        </a:rPr>
                        <a:t>Playdoh</a:t>
                      </a:r>
                      <a:endParaRPr lang="en-US" sz="1600" dirty="0">
                        <a:effectLst/>
                        <a:latin typeface="+mn-lt"/>
                        <a:ea typeface="Calibri" panose="020F0502020204030204" pitchFamily="34" charset="0"/>
                        <a:cs typeface="Times New Roman" panose="02020603050405020304" pitchFamily="18" charset="0"/>
                      </a:endParaRPr>
                    </a:p>
                  </a:txBody>
                  <a:tcPr marL="39225" marR="39225" marT="39225" marB="392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kern="1200">
                          <a:solidFill>
                            <a:srgbClr val="000000"/>
                          </a:solidFill>
                          <a:effectLst/>
                          <a:latin typeface="+mn-lt"/>
                          <a:ea typeface="Calibri Light" panose="020F0302020204030204" pitchFamily="34" charset="0"/>
                          <a:cs typeface="Calibri Light" panose="020F0302020204030204" pitchFamily="34" charset="0"/>
                        </a:rPr>
                        <a:t>Target</a:t>
                      </a:r>
                      <a:endParaRPr lang="en-US" sz="1600">
                        <a:effectLst/>
                        <a:latin typeface="+mn-lt"/>
                        <a:ea typeface="Calibri" panose="020F0502020204030204" pitchFamily="34" charset="0"/>
                        <a:cs typeface="Times New Roman" panose="02020603050405020304" pitchFamily="18" charset="0"/>
                      </a:endParaRPr>
                    </a:p>
                  </a:txBody>
                  <a:tcPr marL="39225" marR="39225" marT="39225" marB="392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kern="1200">
                          <a:solidFill>
                            <a:srgbClr val="000000"/>
                          </a:solidFill>
                          <a:effectLst/>
                          <a:latin typeface="+mn-lt"/>
                          <a:ea typeface="Calibri Light" panose="020F0302020204030204" pitchFamily="34" charset="0"/>
                          <a:cs typeface="Calibri Light" panose="020F0302020204030204" pitchFamily="34" charset="0"/>
                        </a:rPr>
                        <a:t>$5.00</a:t>
                      </a:r>
                      <a:endParaRPr lang="en-US" sz="1600">
                        <a:effectLst/>
                        <a:latin typeface="+mn-lt"/>
                        <a:ea typeface="Calibri" panose="020F0502020204030204" pitchFamily="34" charset="0"/>
                        <a:cs typeface="Times New Roman" panose="02020603050405020304" pitchFamily="18" charset="0"/>
                      </a:endParaRPr>
                    </a:p>
                  </a:txBody>
                  <a:tcPr marL="39225" marR="39225" marT="39225" marB="392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kern="1200">
                          <a:solidFill>
                            <a:srgbClr val="000000"/>
                          </a:solidFill>
                          <a:effectLst/>
                          <a:latin typeface="+mn-lt"/>
                          <a:ea typeface="Calibri Light" panose="020F0302020204030204" pitchFamily="34" charset="0"/>
                          <a:cs typeface="Calibri Light" panose="020F0302020204030204" pitchFamily="34" charset="0"/>
                        </a:rPr>
                        <a:t>$0.63</a:t>
                      </a:r>
                      <a:endParaRPr lang="en-US" sz="1600">
                        <a:effectLst/>
                        <a:latin typeface="+mn-lt"/>
                        <a:ea typeface="Calibri" panose="020F0502020204030204" pitchFamily="34" charset="0"/>
                        <a:cs typeface="Times New Roman" panose="02020603050405020304" pitchFamily="18" charset="0"/>
                      </a:endParaRPr>
                    </a:p>
                  </a:txBody>
                  <a:tcPr marL="39225" marR="39225" marT="39225" marB="392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7815680"/>
                  </a:ext>
                </a:extLst>
              </a:tr>
              <a:tr h="1125520">
                <a:tc>
                  <a:txBody>
                    <a:bodyPr/>
                    <a:lstStyle/>
                    <a:p>
                      <a:pPr marL="0" marR="0" algn="l" fontAlgn="t">
                        <a:lnSpc>
                          <a:spcPct val="107000"/>
                        </a:lnSpc>
                        <a:spcBef>
                          <a:spcPts val="0"/>
                        </a:spcBef>
                        <a:spcAft>
                          <a:spcPts val="0"/>
                        </a:spcAft>
                      </a:pPr>
                      <a:r>
                        <a:rPr lang="en-US" sz="1600" kern="1200" dirty="0">
                          <a:solidFill>
                            <a:srgbClr val="000000"/>
                          </a:solidFill>
                          <a:effectLst/>
                          <a:latin typeface="+mn-lt"/>
                          <a:ea typeface="Calibri Light" panose="020F0302020204030204" pitchFamily="34" charset="0"/>
                          <a:cs typeface="Calibri Light" panose="020F0302020204030204" pitchFamily="34" charset="0"/>
                        </a:rPr>
                        <a:t>Loctite Clear Silicone Waterproof Sealant</a:t>
                      </a:r>
                      <a:endParaRPr lang="en-US" sz="1600" dirty="0">
                        <a:effectLst/>
                        <a:latin typeface="+mn-lt"/>
                        <a:ea typeface="Calibri" panose="020F0502020204030204" pitchFamily="34" charset="0"/>
                        <a:cs typeface="Times New Roman" panose="02020603050405020304" pitchFamily="18" charset="0"/>
                      </a:endParaRPr>
                    </a:p>
                  </a:txBody>
                  <a:tcPr marL="39225" marR="39225" marT="39225" marB="392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kern="1200">
                          <a:solidFill>
                            <a:srgbClr val="000000"/>
                          </a:solidFill>
                          <a:effectLst/>
                          <a:latin typeface="+mn-lt"/>
                          <a:ea typeface="Calibri Light" panose="020F0302020204030204" pitchFamily="34" charset="0"/>
                          <a:cs typeface="Calibri Light" panose="020F0302020204030204" pitchFamily="34" charset="0"/>
                        </a:rPr>
                        <a:t>Amazon</a:t>
                      </a:r>
                      <a:endParaRPr lang="en-US" sz="1600">
                        <a:effectLst/>
                        <a:latin typeface="+mn-lt"/>
                        <a:ea typeface="Calibri" panose="020F0502020204030204" pitchFamily="34" charset="0"/>
                        <a:cs typeface="Times New Roman" panose="02020603050405020304" pitchFamily="18" charset="0"/>
                      </a:endParaRPr>
                    </a:p>
                  </a:txBody>
                  <a:tcPr marL="39225" marR="39225" marT="39225" marB="392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kern="1200">
                          <a:solidFill>
                            <a:srgbClr val="000000"/>
                          </a:solidFill>
                          <a:effectLst/>
                          <a:latin typeface="+mn-lt"/>
                          <a:ea typeface="Calibri Light" panose="020F0302020204030204" pitchFamily="34" charset="0"/>
                          <a:cs typeface="Calibri Light" panose="020F0302020204030204" pitchFamily="34" charset="0"/>
                        </a:rPr>
                        <a:t>$4.28</a:t>
                      </a:r>
                      <a:endParaRPr lang="en-US" sz="1600">
                        <a:effectLst/>
                        <a:latin typeface="+mn-lt"/>
                        <a:ea typeface="Calibri" panose="020F0502020204030204" pitchFamily="34" charset="0"/>
                        <a:cs typeface="Times New Roman" panose="02020603050405020304" pitchFamily="18" charset="0"/>
                      </a:endParaRPr>
                    </a:p>
                  </a:txBody>
                  <a:tcPr marL="39225" marR="39225" marT="39225" marB="392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kern="1200" dirty="0">
                          <a:solidFill>
                            <a:srgbClr val="000000"/>
                          </a:solidFill>
                          <a:effectLst/>
                          <a:latin typeface="+mn-lt"/>
                          <a:ea typeface="Calibri Light" panose="020F0302020204030204" pitchFamily="34" charset="0"/>
                          <a:cs typeface="Calibri Light" panose="020F0302020204030204" pitchFamily="34" charset="0"/>
                        </a:rPr>
                        <a:t>$4.28</a:t>
                      </a:r>
                      <a:endParaRPr lang="en-US" sz="1600" dirty="0">
                        <a:effectLst/>
                        <a:latin typeface="+mn-lt"/>
                        <a:ea typeface="Calibri" panose="020F0502020204030204" pitchFamily="34" charset="0"/>
                        <a:cs typeface="Times New Roman" panose="02020603050405020304" pitchFamily="18" charset="0"/>
                      </a:endParaRPr>
                    </a:p>
                  </a:txBody>
                  <a:tcPr marL="39225" marR="39225" marT="39225" marB="392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1811293"/>
                  </a:ext>
                </a:extLst>
              </a:tr>
              <a:tr h="602103">
                <a:tc>
                  <a:txBody>
                    <a:bodyPr/>
                    <a:lstStyle/>
                    <a:p>
                      <a:pPr marL="0" marR="0" algn="l" fontAlgn="t">
                        <a:lnSpc>
                          <a:spcPct val="107000"/>
                        </a:lnSpc>
                        <a:spcBef>
                          <a:spcPts val="0"/>
                        </a:spcBef>
                        <a:spcAft>
                          <a:spcPts val="0"/>
                        </a:spcAft>
                      </a:pPr>
                      <a:r>
                        <a:rPr lang="en-US" sz="1600" kern="1200">
                          <a:solidFill>
                            <a:srgbClr val="000000"/>
                          </a:solidFill>
                          <a:effectLst/>
                          <a:latin typeface="+mn-lt"/>
                          <a:ea typeface="Calibri Light" panose="020F0302020204030204" pitchFamily="34" charset="0"/>
                          <a:cs typeface="Calibri Light" panose="020F0302020204030204" pitchFamily="34" charset="0"/>
                        </a:rPr>
                        <a:t>Foam Pool Noodle</a:t>
                      </a:r>
                      <a:endParaRPr lang="en-US" sz="1600">
                        <a:effectLst/>
                        <a:latin typeface="+mn-lt"/>
                        <a:ea typeface="Calibri" panose="020F0502020204030204" pitchFamily="34" charset="0"/>
                        <a:cs typeface="Times New Roman" panose="02020603050405020304" pitchFamily="18" charset="0"/>
                      </a:endParaRPr>
                    </a:p>
                  </a:txBody>
                  <a:tcPr marL="39225" marR="39225" marT="39225" marB="392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kern="1200" dirty="0">
                          <a:solidFill>
                            <a:srgbClr val="000000"/>
                          </a:solidFill>
                          <a:effectLst/>
                          <a:latin typeface="+mn-lt"/>
                          <a:ea typeface="Calibri Light" panose="020F0302020204030204" pitchFamily="34" charset="0"/>
                          <a:cs typeface="Calibri Light" panose="020F0302020204030204" pitchFamily="34" charset="0"/>
                        </a:rPr>
                        <a:t>Mills</a:t>
                      </a:r>
                      <a:r>
                        <a:rPr lang="en-US" sz="1600" kern="1200" baseline="0" dirty="0">
                          <a:solidFill>
                            <a:srgbClr val="000000"/>
                          </a:solidFill>
                          <a:effectLst/>
                          <a:latin typeface="+mn-lt"/>
                          <a:ea typeface="Calibri Light" panose="020F0302020204030204" pitchFamily="34" charset="0"/>
                          <a:cs typeface="Calibri Light" panose="020F0302020204030204" pitchFamily="34" charset="0"/>
                        </a:rPr>
                        <a:t> Fleet Farm</a:t>
                      </a:r>
                      <a:endParaRPr lang="en-US" sz="1600" dirty="0">
                        <a:effectLst/>
                        <a:latin typeface="+mn-lt"/>
                        <a:ea typeface="Calibri" panose="020F0502020204030204" pitchFamily="34" charset="0"/>
                        <a:cs typeface="Times New Roman" panose="02020603050405020304" pitchFamily="18" charset="0"/>
                      </a:endParaRPr>
                    </a:p>
                  </a:txBody>
                  <a:tcPr marL="39225" marR="39225" marT="39225" marB="392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kern="1200" dirty="0">
                          <a:solidFill>
                            <a:srgbClr val="000000"/>
                          </a:solidFill>
                          <a:effectLst/>
                          <a:latin typeface="+mn-lt"/>
                          <a:ea typeface="Calibri Light" panose="020F0302020204030204" pitchFamily="34" charset="0"/>
                          <a:cs typeface="Calibri Light" panose="020F0302020204030204" pitchFamily="34" charset="0"/>
                        </a:rPr>
                        <a:t>$1.99</a:t>
                      </a:r>
                      <a:endParaRPr lang="en-US" sz="1600" dirty="0">
                        <a:effectLst/>
                        <a:latin typeface="+mn-lt"/>
                        <a:ea typeface="Calibri" panose="020F0502020204030204" pitchFamily="34" charset="0"/>
                        <a:cs typeface="Times New Roman" panose="02020603050405020304" pitchFamily="18" charset="0"/>
                      </a:endParaRPr>
                    </a:p>
                  </a:txBody>
                  <a:tcPr marL="39225" marR="39225" marT="39225" marB="392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kern="1200" dirty="0">
                          <a:solidFill>
                            <a:srgbClr val="000000"/>
                          </a:solidFill>
                          <a:effectLst/>
                          <a:latin typeface="+mn-lt"/>
                          <a:ea typeface="Calibri Light" panose="020F0302020204030204" pitchFamily="34" charset="0"/>
                          <a:cs typeface="Calibri Light" panose="020F0302020204030204" pitchFamily="34" charset="0"/>
                        </a:rPr>
                        <a:t>$0.63</a:t>
                      </a:r>
                      <a:endParaRPr lang="en-US" sz="1600" dirty="0">
                        <a:effectLst/>
                        <a:latin typeface="+mn-lt"/>
                        <a:ea typeface="Calibri" panose="020F0502020204030204" pitchFamily="34" charset="0"/>
                        <a:cs typeface="Times New Roman" panose="02020603050405020304" pitchFamily="18" charset="0"/>
                      </a:endParaRPr>
                    </a:p>
                  </a:txBody>
                  <a:tcPr marL="39225" marR="39225" marT="39225" marB="392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4786825"/>
                  </a:ext>
                </a:extLst>
              </a:tr>
              <a:tr h="340395">
                <a:tc>
                  <a:txBody>
                    <a:bodyPr/>
                    <a:lstStyle/>
                    <a:p>
                      <a:pPr marL="0" marR="0" algn="l" fontAlgn="t">
                        <a:lnSpc>
                          <a:spcPct val="107000"/>
                        </a:lnSpc>
                        <a:spcBef>
                          <a:spcPts val="0"/>
                        </a:spcBef>
                        <a:spcAft>
                          <a:spcPts val="0"/>
                        </a:spcAft>
                      </a:pPr>
                      <a:r>
                        <a:rPr lang="en-US" sz="1600" kern="1200">
                          <a:solidFill>
                            <a:srgbClr val="000000"/>
                          </a:solidFill>
                          <a:effectLst/>
                          <a:latin typeface="+mn-lt"/>
                          <a:ea typeface="Calibri Light" panose="020F0302020204030204" pitchFamily="34" charset="0"/>
                          <a:cs typeface="Calibri Light" panose="020F0302020204030204" pitchFamily="34" charset="0"/>
                        </a:rPr>
                        <a:t>Hard Foam</a:t>
                      </a:r>
                      <a:endParaRPr lang="en-US" sz="1600">
                        <a:effectLst/>
                        <a:latin typeface="+mn-lt"/>
                        <a:ea typeface="Calibri" panose="020F0502020204030204" pitchFamily="34" charset="0"/>
                        <a:cs typeface="Times New Roman" panose="02020603050405020304" pitchFamily="18" charset="0"/>
                      </a:endParaRPr>
                    </a:p>
                  </a:txBody>
                  <a:tcPr marL="39225" marR="39225" marT="39225" marB="392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kern="1200" dirty="0">
                          <a:solidFill>
                            <a:srgbClr val="000000"/>
                          </a:solidFill>
                          <a:effectLst/>
                          <a:latin typeface="+mn-lt"/>
                          <a:ea typeface="Calibri Light" panose="020F0302020204030204" pitchFamily="34" charset="0"/>
                          <a:cs typeface="Calibri Light" panose="020F0302020204030204" pitchFamily="34" charset="0"/>
                        </a:rPr>
                        <a:t>Michaels</a:t>
                      </a:r>
                      <a:endParaRPr lang="en-US" sz="1600" dirty="0">
                        <a:effectLst/>
                        <a:latin typeface="+mn-lt"/>
                        <a:ea typeface="Calibri" panose="020F0502020204030204" pitchFamily="34" charset="0"/>
                        <a:cs typeface="Times New Roman" panose="02020603050405020304" pitchFamily="18" charset="0"/>
                      </a:endParaRPr>
                    </a:p>
                  </a:txBody>
                  <a:tcPr marL="39225" marR="39225" marT="39225" marB="392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kern="1200" dirty="0">
                          <a:solidFill>
                            <a:srgbClr val="000000"/>
                          </a:solidFill>
                          <a:effectLst/>
                          <a:latin typeface="+mn-lt"/>
                          <a:ea typeface="Calibri Light" panose="020F0302020204030204" pitchFamily="34" charset="0"/>
                          <a:cs typeface="Calibri Light" panose="020F0302020204030204" pitchFamily="34" charset="0"/>
                        </a:rPr>
                        <a:t>$4.99</a:t>
                      </a:r>
                      <a:endParaRPr lang="en-US" sz="1600" dirty="0">
                        <a:effectLst/>
                        <a:latin typeface="+mn-lt"/>
                        <a:ea typeface="Calibri" panose="020F0502020204030204" pitchFamily="34" charset="0"/>
                        <a:cs typeface="Times New Roman" panose="02020603050405020304" pitchFamily="18" charset="0"/>
                      </a:endParaRPr>
                    </a:p>
                  </a:txBody>
                  <a:tcPr marL="39225" marR="39225" marT="39225" marB="392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kern="1200" dirty="0">
                          <a:solidFill>
                            <a:srgbClr val="000000"/>
                          </a:solidFill>
                          <a:effectLst/>
                          <a:latin typeface="+mn-lt"/>
                          <a:ea typeface="Calibri Light" panose="020F0302020204030204" pitchFamily="34" charset="0"/>
                          <a:cs typeface="Calibri Light" panose="020F0302020204030204" pitchFamily="34" charset="0"/>
                        </a:rPr>
                        <a:t>$4.99</a:t>
                      </a:r>
                      <a:endParaRPr lang="en-US" sz="1600" dirty="0">
                        <a:effectLst/>
                        <a:latin typeface="+mn-lt"/>
                        <a:ea typeface="Calibri" panose="020F0502020204030204" pitchFamily="34" charset="0"/>
                        <a:cs typeface="Times New Roman" panose="02020603050405020304" pitchFamily="18" charset="0"/>
                      </a:endParaRPr>
                    </a:p>
                  </a:txBody>
                  <a:tcPr marL="39225" marR="39225" marT="39225" marB="392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51127297"/>
                  </a:ext>
                </a:extLst>
              </a:tr>
            </a:tbl>
          </a:graphicData>
        </a:graphic>
      </p:graphicFrame>
      <p:sp>
        <p:nvSpPr>
          <p:cNvPr id="3" name="TextBox 2"/>
          <p:cNvSpPr txBox="1"/>
          <p:nvPr/>
        </p:nvSpPr>
        <p:spPr>
          <a:xfrm>
            <a:off x="8703425" y="4950330"/>
            <a:ext cx="2524539" cy="1323439"/>
          </a:xfrm>
          <a:prstGeom prst="rect">
            <a:avLst/>
          </a:prstGeom>
          <a:noFill/>
        </p:spPr>
        <p:txBody>
          <a:bodyPr wrap="square" rtlCol="0">
            <a:spAutoFit/>
          </a:bodyPr>
          <a:lstStyle/>
          <a:p>
            <a:r>
              <a:rPr lang="en-US" sz="4000" dirty="0">
                <a:latin typeface="+mj-lt"/>
                <a:ea typeface="Calibri Light" charset="0"/>
                <a:cs typeface="Calibri Light" charset="0"/>
              </a:rPr>
              <a:t>Total cost: $38.18</a:t>
            </a:r>
          </a:p>
        </p:txBody>
      </p:sp>
      <p:sp>
        <p:nvSpPr>
          <p:cNvPr id="9" name="Rectangle 1">
            <a:extLst>
              <a:ext uri="{FF2B5EF4-FFF2-40B4-BE49-F238E27FC236}">
                <a16:creationId xmlns:a16="http://schemas.microsoft.com/office/drawing/2014/main" id="{9344B360-8C3A-4FA2-AB86-E6E4292D456C}"/>
              </a:ext>
            </a:extLst>
          </p:cNvPr>
          <p:cNvSpPr>
            <a:spLocks noChangeArrowheads="1"/>
          </p:cNvSpPr>
          <p:nvPr/>
        </p:nvSpPr>
        <p:spPr bwMode="auto">
          <a:xfrm>
            <a:off x="-225083" y="-42007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8891251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143" y="5933"/>
            <a:ext cx="10364451" cy="1596177"/>
          </a:xfrm>
        </p:spPr>
        <p:txBody>
          <a:bodyPr/>
          <a:lstStyle/>
          <a:p>
            <a:r>
              <a:rPr lang="en-US" dirty="0"/>
              <a:t>Description and Justification for Our Product</a:t>
            </a:r>
          </a:p>
        </p:txBody>
      </p:sp>
      <p:sp>
        <p:nvSpPr>
          <p:cNvPr id="3" name="Content Placeholder 2"/>
          <p:cNvSpPr>
            <a:spLocks noGrp="1"/>
          </p:cNvSpPr>
          <p:nvPr>
            <p:ph sz="quarter" idx="13"/>
          </p:nvPr>
        </p:nvSpPr>
        <p:spPr>
          <a:xfrm>
            <a:off x="913774" y="1249121"/>
            <a:ext cx="10984312" cy="5022627"/>
          </a:xfrm>
        </p:spPr>
        <p:txBody>
          <a:bodyPr>
            <a:normAutofit/>
          </a:bodyPr>
          <a:lstStyle/>
          <a:p>
            <a:pPr lvl="0" fontAlgn="base">
              <a:lnSpc>
                <a:spcPct val="100000"/>
              </a:lnSpc>
              <a:spcBef>
                <a:spcPts val="0"/>
              </a:spcBef>
              <a:buClr>
                <a:prstClr val="black"/>
              </a:buClr>
            </a:pPr>
            <a:r>
              <a:rPr lang="en-US" sz="1600" cap="none" dirty="0">
                <a:solidFill>
                  <a:prstClr val="black"/>
                </a:solidFill>
                <a:latin typeface="Calibri Light" panose="020F0302020204030204" pitchFamily="34" charset="0"/>
              </a:rPr>
              <a:t>Bucket: base of structure which holds all the crucial materials within it, serves as the general structure for the “pipe”</a:t>
            </a:r>
          </a:p>
          <a:p>
            <a:pPr lvl="0" fontAlgn="base">
              <a:lnSpc>
                <a:spcPct val="100000"/>
              </a:lnSpc>
              <a:spcBef>
                <a:spcPts val="0"/>
              </a:spcBef>
              <a:buClr>
                <a:prstClr val="black"/>
              </a:buClr>
            </a:pPr>
            <a:r>
              <a:rPr lang="en-US" sz="1600" cap="none" dirty="0">
                <a:solidFill>
                  <a:prstClr val="black"/>
                </a:solidFill>
                <a:latin typeface="Calibri Light" panose="020F0302020204030204" pitchFamily="34" charset="0"/>
              </a:rPr>
              <a:t>Metal pan: attached to the foam provides the foam a stable surface to be pushed against so foam floats properly.</a:t>
            </a:r>
            <a:endParaRPr lang="en-US" sz="1600" cap="none" dirty="0">
              <a:solidFill>
                <a:prstClr val="black"/>
              </a:solidFill>
              <a:highlight>
                <a:srgbClr val="FFFF00"/>
              </a:highlight>
              <a:latin typeface="Calibri Light" panose="020F0302020204030204" pitchFamily="34" charset="0"/>
            </a:endParaRPr>
          </a:p>
          <a:p>
            <a:pPr lvl="0" fontAlgn="base">
              <a:lnSpc>
                <a:spcPct val="100000"/>
              </a:lnSpc>
              <a:spcBef>
                <a:spcPts val="0"/>
              </a:spcBef>
              <a:buClr>
                <a:prstClr val="black"/>
              </a:buClr>
            </a:pPr>
            <a:r>
              <a:rPr lang="en-US" sz="1600" cap="none" dirty="0">
                <a:solidFill>
                  <a:prstClr val="black"/>
                </a:solidFill>
                <a:latin typeface="Calibri Light" panose="020F0302020204030204" pitchFamily="34" charset="0"/>
              </a:rPr>
              <a:t>Wooden Dowell: applies the pressure from the added water to the scale in order to determine the type of waste, and the amount of water to properly flush it.</a:t>
            </a:r>
          </a:p>
          <a:p>
            <a:pPr lvl="0" fontAlgn="base">
              <a:lnSpc>
                <a:spcPct val="100000"/>
              </a:lnSpc>
              <a:spcBef>
                <a:spcPts val="0"/>
              </a:spcBef>
              <a:buClr>
                <a:prstClr val="black"/>
              </a:buClr>
            </a:pPr>
            <a:r>
              <a:rPr lang="en-US" sz="1600" cap="none" dirty="0">
                <a:solidFill>
                  <a:prstClr val="black"/>
                </a:solidFill>
                <a:latin typeface="Calibri Light" panose="020F0302020204030204" pitchFamily="34" charset="0"/>
              </a:rPr>
              <a:t>Scale: When pressure is applied from the wooden stick on to the playdoh, the scale reflects the change in water due to the added waste.</a:t>
            </a:r>
          </a:p>
          <a:p>
            <a:pPr lvl="0" fontAlgn="base">
              <a:lnSpc>
                <a:spcPct val="100000"/>
              </a:lnSpc>
              <a:spcBef>
                <a:spcPts val="0"/>
              </a:spcBef>
              <a:buClr>
                <a:prstClr val="black"/>
              </a:buClr>
            </a:pPr>
            <a:r>
              <a:rPr lang="en-US" sz="1600" cap="none" dirty="0">
                <a:solidFill>
                  <a:prstClr val="black"/>
                </a:solidFill>
                <a:latin typeface="Calibri Light" panose="020F0302020204030204" pitchFamily="34" charset="0"/>
              </a:rPr>
              <a:t>Playdoh: keeps the wooden stick connected to the metal pan, allowing for the waste to be appropriately weighed </a:t>
            </a:r>
          </a:p>
          <a:p>
            <a:pPr lvl="0" fontAlgn="base">
              <a:lnSpc>
                <a:spcPct val="100000"/>
              </a:lnSpc>
              <a:spcBef>
                <a:spcPts val="0"/>
              </a:spcBef>
              <a:buClr>
                <a:prstClr val="black"/>
              </a:buClr>
            </a:pPr>
            <a:r>
              <a:rPr lang="en-US" sz="1600" cap="none" dirty="0">
                <a:solidFill>
                  <a:prstClr val="black"/>
                </a:solidFill>
                <a:latin typeface="Calibri Light" panose="020F0302020204030204" pitchFamily="34" charset="0"/>
              </a:rPr>
              <a:t>Pool Noodle: plugs the hole in the bucket to avoid water leakage but allows for the wooden stick to go through the bucket</a:t>
            </a:r>
          </a:p>
          <a:p>
            <a:pPr lvl="0" fontAlgn="base">
              <a:lnSpc>
                <a:spcPct val="100000"/>
              </a:lnSpc>
              <a:spcBef>
                <a:spcPts val="0"/>
              </a:spcBef>
              <a:buClr>
                <a:prstClr val="black"/>
              </a:buClr>
            </a:pPr>
            <a:r>
              <a:rPr lang="en-US" sz="1600" cap="none" dirty="0">
                <a:solidFill>
                  <a:prstClr val="black"/>
                </a:solidFill>
                <a:latin typeface="Calibri Light" panose="020F0302020204030204" pitchFamily="34" charset="0"/>
              </a:rPr>
              <a:t>Hard Foam Circle: is attached under the metal pan, allowing the pan to float up with the added weight of waste</a:t>
            </a:r>
          </a:p>
          <a:p>
            <a:pPr lvl="0" fontAlgn="base">
              <a:lnSpc>
                <a:spcPct val="100000"/>
              </a:lnSpc>
              <a:spcBef>
                <a:spcPts val="0"/>
              </a:spcBef>
              <a:buClr>
                <a:prstClr val="black"/>
              </a:buClr>
            </a:pPr>
            <a:r>
              <a:rPr lang="en-US" sz="1600" cap="none" dirty="0">
                <a:solidFill>
                  <a:srgbClr val="000000"/>
                </a:solidFill>
                <a:latin typeface="Calibri Light" panose="020F0302020204030204" pitchFamily="34" charset="0"/>
                <a:ea typeface="Calibri Light" panose="020F0302020204030204" pitchFamily="34" charset="0"/>
                <a:cs typeface="Calibri Light" panose="020F0302020204030204" pitchFamily="34" charset="0"/>
              </a:rPr>
              <a:t>Loctite Clear Silicone Waterproof Sealant: seals the pool noodle filled hole in the bucket, allowing for more movability of the wooden stick while avoiding water leakage.</a:t>
            </a:r>
            <a:endParaRPr lang="en-US" sz="1600" cap="none" dirty="0">
              <a:solidFill>
                <a:prstClr val="black"/>
              </a:solidFill>
              <a:latin typeface="Calibri Light" panose="020F0302020204030204" pitchFamily="34" charset="0"/>
              <a:ea typeface="Calibri" panose="020F0502020204030204" pitchFamily="34" charset="0"/>
              <a:cs typeface="Times New Roman" panose="02020603050405020304" pitchFamily="18" charset="0"/>
            </a:endParaRPr>
          </a:p>
          <a:p>
            <a:pPr marL="0" lvl="0" indent="0" fontAlgn="base">
              <a:buClr>
                <a:prstClr val="black"/>
              </a:buClr>
              <a:buNone/>
            </a:pPr>
            <a:endParaRPr lang="en-US" sz="1900" dirty="0">
              <a:solidFill>
                <a:prstClr val="black"/>
              </a:solidFill>
            </a:endParaRPr>
          </a:p>
          <a:p>
            <a:pPr lvl="0" fontAlgn="base">
              <a:buClr>
                <a:prstClr val="black"/>
              </a:buClr>
            </a:pPr>
            <a:endParaRPr lang="en-US" sz="1900" dirty="0">
              <a:solidFill>
                <a:prstClr val="black"/>
              </a:solidFill>
            </a:endParaRPr>
          </a:p>
          <a:p>
            <a:pPr fontAlgn="base"/>
            <a:endParaRPr lang="en-US" dirty="0"/>
          </a:p>
        </p:txBody>
      </p:sp>
      <p:sp>
        <p:nvSpPr>
          <p:cNvPr id="5" name="Title 1">
            <a:extLst>
              <a:ext uri="{FF2B5EF4-FFF2-40B4-BE49-F238E27FC236}">
                <a16:creationId xmlns:a16="http://schemas.microsoft.com/office/drawing/2014/main" id="{C2D89140-FB35-4166-BD65-733959EA8569}"/>
              </a:ext>
            </a:extLst>
          </p:cNvPr>
          <p:cNvSpPr txBox="1">
            <a:spLocks/>
          </p:cNvSpPr>
          <p:nvPr/>
        </p:nvSpPr>
        <p:spPr>
          <a:xfrm>
            <a:off x="-1615747" y="2454173"/>
            <a:ext cx="10364451" cy="76614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endParaRPr lang="en-US" dirty="0"/>
          </a:p>
        </p:txBody>
      </p:sp>
      <p:sp>
        <p:nvSpPr>
          <p:cNvPr id="7" name="TextBox 6">
            <a:extLst>
              <a:ext uri="{FF2B5EF4-FFF2-40B4-BE49-F238E27FC236}">
                <a16:creationId xmlns:a16="http://schemas.microsoft.com/office/drawing/2014/main" id="{6B0DAA3C-4F6E-494C-9237-F425AC5C01F7}"/>
              </a:ext>
            </a:extLst>
          </p:cNvPr>
          <p:cNvSpPr txBox="1"/>
          <p:nvPr/>
        </p:nvSpPr>
        <p:spPr>
          <a:xfrm>
            <a:off x="3473532" y="7427855"/>
            <a:ext cx="2524539" cy="1323439"/>
          </a:xfrm>
          <a:prstGeom prst="rect">
            <a:avLst/>
          </a:prstGeom>
          <a:noFill/>
        </p:spPr>
        <p:txBody>
          <a:bodyPr wrap="square" rtlCol="0">
            <a:spAutoFit/>
          </a:bodyPr>
          <a:lstStyle/>
          <a:p>
            <a:r>
              <a:rPr lang="en-US" sz="4000" dirty="0">
                <a:latin typeface="+mj-lt"/>
                <a:ea typeface="Calibri Light" charset="0"/>
                <a:cs typeface="Calibri Light" charset="0"/>
              </a:rPr>
              <a:t>Total cost: $63.98</a:t>
            </a:r>
          </a:p>
        </p:txBody>
      </p:sp>
      <p:sp>
        <p:nvSpPr>
          <p:cNvPr id="8" name="Rectangle 1">
            <a:extLst>
              <a:ext uri="{FF2B5EF4-FFF2-40B4-BE49-F238E27FC236}">
                <a16:creationId xmlns:a16="http://schemas.microsoft.com/office/drawing/2014/main" id="{656C663B-1B50-46C6-878B-E9646B7BE7E1}"/>
              </a:ext>
            </a:extLst>
          </p:cNvPr>
          <p:cNvSpPr>
            <a:spLocks noChangeArrowheads="1"/>
          </p:cNvSpPr>
          <p:nvPr/>
        </p:nvSpPr>
        <p:spPr bwMode="auto">
          <a:xfrm>
            <a:off x="-2528896" y="178312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9" name="Picture 8">
            <a:extLst>
              <a:ext uri="{FF2B5EF4-FFF2-40B4-BE49-F238E27FC236}">
                <a16:creationId xmlns:a16="http://schemas.microsoft.com/office/drawing/2014/main" id="{73EA94D2-68BF-4240-8A3A-15468DE904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0687" y="4026449"/>
            <a:ext cx="6019800" cy="2794000"/>
          </a:xfrm>
          <a:prstGeom prst="rect">
            <a:avLst/>
          </a:prstGeom>
        </p:spPr>
      </p:pic>
      <p:pic>
        <p:nvPicPr>
          <p:cNvPr id="10" name="Picture 9">
            <a:extLst>
              <a:ext uri="{FF2B5EF4-FFF2-40B4-BE49-F238E27FC236}">
                <a16:creationId xmlns:a16="http://schemas.microsoft.com/office/drawing/2014/main" id="{0FCB493C-B7C9-437C-9524-EB905F1D75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7615" y="4026449"/>
            <a:ext cx="5725944" cy="2869377"/>
          </a:xfrm>
          <a:prstGeom prst="rect">
            <a:avLst/>
          </a:prstGeom>
        </p:spPr>
      </p:pic>
      <p:pic>
        <p:nvPicPr>
          <p:cNvPr id="11" name="Picture 10">
            <a:extLst>
              <a:ext uri="{FF2B5EF4-FFF2-40B4-BE49-F238E27FC236}">
                <a16:creationId xmlns:a16="http://schemas.microsoft.com/office/drawing/2014/main" id="{FE4B1461-BDA7-4261-ABBC-3BD44D19A8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7615" y="4032438"/>
            <a:ext cx="5702300" cy="2705100"/>
          </a:xfrm>
          <a:prstGeom prst="rect">
            <a:avLst/>
          </a:prstGeom>
        </p:spPr>
      </p:pic>
      <p:pic>
        <p:nvPicPr>
          <p:cNvPr id="12" name="Picture 11">
            <a:extLst>
              <a:ext uri="{FF2B5EF4-FFF2-40B4-BE49-F238E27FC236}">
                <a16:creationId xmlns:a16="http://schemas.microsoft.com/office/drawing/2014/main" id="{AFC1F789-004C-419E-8F07-AE28D7E63F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flipH="1" flipV="1">
            <a:off x="3457369" y="4057838"/>
            <a:ext cx="5546436" cy="2679700"/>
          </a:xfrm>
          <a:prstGeom prst="rect">
            <a:avLst/>
          </a:prstGeom>
        </p:spPr>
      </p:pic>
      <p:pic>
        <p:nvPicPr>
          <p:cNvPr id="13" name="Picture 12">
            <a:extLst>
              <a:ext uri="{FF2B5EF4-FFF2-40B4-BE49-F238E27FC236}">
                <a16:creationId xmlns:a16="http://schemas.microsoft.com/office/drawing/2014/main" id="{57758397-95B3-4D19-B70D-3BF2B0B68EA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57369" y="4134399"/>
            <a:ext cx="5759474" cy="2578100"/>
          </a:xfrm>
          <a:prstGeom prst="rect">
            <a:avLst/>
          </a:prstGeom>
        </p:spPr>
      </p:pic>
      <p:pic>
        <p:nvPicPr>
          <p:cNvPr id="14" name="Picture 13">
            <a:extLst>
              <a:ext uri="{FF2B5EF4-FFF2-40B4-BE49-F238E27FC236}">
                <a16:creationId xmlns:a16="http://schemas.microsoft.com/office/drawing/2014/main" id="{C037D841-B828-4640-B55D-38D4BA2D778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02270" y="4146738"/>
            <a:ext cx="5600700" cy="2590800"/>
          </a:xfrm>
          <a:prstGeom prst="rect">
            <a:avLst/>
          </a:prstGeom>
        </p:spPr>
      </p:pic>
      <p:pic>
        <p:nvPicPr>
          <p:cNvPr id="15" name="Picture 14">
            <a:extLst>
              <a:ext uri="{FF2B5EF4-FFF2-40B4-BE49-F238E27FC236}">
                <a16:creationId xmlns:a16="http://schemas.microsoft.com/office/drawing/2014/main" id="{50DF0184-6285-4C5D-A3A1-3309545BF95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83671" y="4198260"/>
            <a:ext cx="5664200" cy="2590800"/>
          </a:xfrm>
          <a:prstGeom prst="rect">
            <a:avLst/>
          </a:prstGeom>
        </p:spPr>
      </p:pic>
      <p:pic>
        <p:nvPicPr>
          <p:cNvPr id="16" name="Picture 15">
            <a:extLst>
              <a:ext uri="{FF2B5EF4-FFF2-40B4-BE49-F238E27FC236}">
                <a16:creationId xmlns:a16="http://schemas.microsoft.com/office/drawing/2014/main" id="{43FF5477-61BB-4E29-B8E5-B5111E33722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57369" y="4138939"/>
            <a:ext cx="5588000" cy="2578100"/>
          </a:xfrm>
          <a:prstGeom prst="rect">
            <a:avLst/>
          </a:prstGeom>
        </p:spPr>
      </p:pic>
    </p:spTree>
    <p:extLst>
      <p:ext uri="{BB962C8B-B14F-4D97-AF65-F5344CB8AC3E}">
        <p14:creationId xmlns:p14="http://schemas.microsoft.com/office/powerpoint/2010/main" val="2225233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30447-4E4B-4C6D-9B44-C8BFDB712C15}"/>
              </a:ext>
            </a:extLst>
          </p:cNvPr>
          <p:cNvSpPr>
            <a:spLocks noGrp="1"/>
          </p:cNvSpPr>
          <p:nvPr>
            <p:ph type="title"/>
          </p:nvPr>
        </p:nvSpPr>
        <p:spPr>
          <a:xfrm>
            <a:off x="913775" y="266824"/>
            <a:ext cx="10364451" cy="1596177"/>
          </a:xfrm>
        </p:spPr>
        <p:txBody>
          <a:bodyPr/>
          <a:lstStyle/>
          <a:p>
            <a:r>
              <a:rPr lang="en-US" dirty="0"/>
              <a:t>Creation of Our product</a:t>
            </a:r>
          </a:p>
        </p:txBody>
      </p:sp>
      <p:sp>
        <p:nvSpPr>
          <p:cNvPr id="3" name="Content Placeholder 2">
            <a:extLst>
              <a:ext uri="{FF2B5EF4-FFF2-40B4-BE49-F238E27FC236}">
                <a16:creationId xmlns:a16="http://schemas.microsoft.com/office/drawing/2014/main" id="{47E08D9B-D4C6-4ACB-B7F5-0E92617F5F04}"/>
              </a:ext>
            </a:extLst>
          </p:cNvPr>
          <p:cNvSpPr>
            <a:spLocks noGrp="1"/>
          </p:cNvSpPr>
          <p:nvPr>
            <p:ph sz="quarter" idx="13"/>
          </p:nvPr>
        </p:nvSpPr>
        <p:spPr>
          <a:xfrm>
            <a:off x="913774" y="1322364"/>
            <a:ext cx="10363826" cy="5535636"/>
          </a:xfrm>
        </p:spPr>
        <p:txBody>
          <a:bodyPr>
            <a:normAutofit fontScale="77500" lnSpcReduction="20000"/>
          </a:bodyPr>
          <a:lstStyle/>
          <a:p>
            <a:pPr marL="457200" indent="-457200">
              <a:buAutoNum type="arabicPeriod"/>
            </a:pPr>
            <a:r>
              <a:rPr lang="en-US" cap="none" dirty="0"/>
              <a:t>Cut off 11cm top of a 37cm tall bucket.</a:t>
            </a:r>
          </a:p>
          <a:p>
            <a:pPr marL="457200" indent="-457200">
              <a:buAutoNum type="arabicPeriod"/>
            </a:pPr>
            <a:r>
              <a:rPr lang="en-US" cap="none" dirty="0"/>
              <a:t>Create a 3x4cm opening 15cm from the bottom of the bucket using a Dremel.</a:t>
            </a:r>
          </a:p>
          <a:p>
            <a:pPr marL="457200" indent="-457200">
              <a:buAutoNum type="arabicPeriod"/>
            </a:pPr>
            <a:r>
              <a:rPr lang="en-US" cap="none" dirty="0"/>
              <a:t>Cut out a flat 4x5cm piece out of the pool noodle and create a 1x1cm X in the center of the cut out</a:t>
            </a:r>
          </a:p>
          <a:p>
            <a:pPr marL="457200" indent="-457200">
              <a:buAutoNum type="arabicPeriod"/>
            </a:pPr>
            <a:r>
              <a:rPr lang="en-US" cap="none" dirty="0"/>
              <a:t>Cut 1cm deep slit into the middle of each side of the pool noodle.</a:t>
            </a:r>
          </a:p>
          <a:p>
            <a:pPr marL="457200" indent="-457200">
              <a:buFont typeface="Arial" panose="020B0604020202020204" pitchFamily="34" charset="0"/>
              <a:buAutoNum type="arabicPeriod"/>
            </a:pPr>
            <a:r>
              <a:rPr lang="en-US" cap="none" dirty="0"/>
              <a:t>Slide the pool noodle cut out inside the opening in the bucket and secure its sides around the bucket. Use the </a:t>
            </a:r>
            <a:r>
              <a:rPr lang="en-US" cap="none" dirty="0">
                <a:solidFill>
                  <a:srgbClr val="000000"/>
                </a:solidFill>
                <a:ea typeface="Calibri Light" panose="020F0302020204030204" pitchFamily="34" charset="0"/>
                <a:cs typeface="Calibri Light" panose="020F0302020204030204" pitchFamily="34" charset="0"/>
              </a:rPr>
              <a:t>Loctite clear silicone waterproof sealant around the edge of the pool noodle on both the inside and outside of the bucket</a:t>
            </a:r>
            <a:endParaRPr lang="en-US" cap="none" dirty="0"/>
          </a:p>
          <a:p>
            <a:pPr marL="457200" indent="-457200">
              <a:buAutoNum type="arabicPeriod"/>
            </a:pPr>
            <a:r>
              <a:rPr lang="en-US" cap="none" dirty="0"/>
              <a:t>Cut a circle out of a metal pan that has a diameter of 14cm using a metal cutter.</a:t>
            </a:r>
          </a:p>
          <a:p>
            <a:pPr marL="457200" indent="-457200">
              <a:buAutoNum type="arabicPeriod"/>
            </a:pPr>
            <a:r>
              <a:rPr lang="en-US" cap="none" dirty="0"/>
              <a:t>Cut a circle out of a hard piece of foam that has a diameter of 13cm and hot glue it to the bottom of the metal pan.</a:t>
            </a:r>
          </a:p>
          <a:p>
            <a:pPr marL="457200" indent="-457200">
              <a:buAutoNum type="arabicPeriod"/>
            </a:pPr>
            <a:r>
              <a:rPr lang="en-US" cap="none" dirty="0"/>
              <a:t>Place pan in the bucket.</a:t>
            </a:r>
          </a:p>
          <a:p>
            <a:pPr marL="457200" indent="-457200">
              <a:buAutoNum type="arabicPeriod"/>
            </a:pPr>
            <a:r>
              <a:rPr lang="en-US" cap="none" dirty="0"/>
              <a:t>Attach the wooden stick to the middle of the bottom of the cut out foam part of the pan using hot glue.</a:t>
            </a:r>
          </a:p>
          <a:p>
            <a:pPr marL="457200" indent="-457200">
              <a:buAutoNum type="arabicPeriod"/>
            </a:pPr>
            <a:r>
              <a:rPr lang="en-US" cap="none" dirty="0"/>
              <a:t>Stick the wooden stick through the hole in the bucket.</a:t>
            </a:r>
          </a:p>
          <a:p>
            <a:pPr marL="457200" indent="-457200">
              <a:buAutoNum type="arabicPeriod"/>
            </a:pPr>
            <a:r>
              <a:rPr lang="en-US" cap="none" dirty="0"/>
              <a:t>Use all of the 3 ounce can of playdoh and shape into a ball.</a:t>
            </a:r>
          </a:p>
          <a:p>
            <a:pPr marL="457200" indent="-457200">
              <a:buAutoNum type="arabicPeriod"/>
            </a:pPr>
            <a:r>
              <a:rPr lang="en-US" cap="none" dirty="0"/>
              <a:t>Attach ball of playdoh onto end of wooden stick that is outside the bucket.</a:t>
            </a:r>
          </a:p>
          <a:p>
            <a:pPr marL="457200" indent="-457200">
              <a:buAutoNum type="arabicPeriod"/>
            </a:pPr>
            <a:r>
              <a:rPr lang="en-US" cap="none" dirty="0"/>
              <a:t>Attach playdoh and stick to scale located besides bucket and smash playdoh onto the scale to secure the wooden stick onto the scale. </a:t>
            </a:r>
          </a:p>
        </p:txBody>
      </p:sp>
    </p:spTree>
    <p:extLst>
      <p:ext uri="{BB962C8B-B14F-4D97-AF65-F5344CB8AC3E}">
        <p14:creationId xmlns:p14="http://schemas.microsoft.com/office/powerpoint/2010/main" val="12454868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516EC-DE00-4B31-8650-25AEE0CADDA6}"/>
              </a:ext>
            </a:extLst>
          </p:cNvPr>
          <p:cNvSpPr>
            <a:spLocks noGrp="1"/>
          </p:cNvSpPr>
          <p:nvPr>
            <p:ph type="title"/>
          </p:nvPr>
        </p:nvSpPr>
        <p:spPr>
          <a:xfrm>
            <a:off x="913774" y="74231"/>
            <a:ext cx="10364451" cy="1596177"/>
          </a:xfrm>
        </p:spPr>
        <p:txBody>
          <a:bodyPr/>
          <a:lstStyle/>
          <a:p>
            <a:r>
              <a:rPr lang="en-US" dirty="0">
                <a:solidFill>
                  <a:srgbClr val="FF0000"/>
                </a:solidFill>
              </a:rPr>
              <a:t>Styrofoam Testing results (add tables for other data)</a:t>
            </a:r>
          </a:p>
        </p:txBody>
      </p:sp>
      <p:graphicFrame>
        <p:nvGraphicFramePr>
          <p:cNvPr id="4" name="Content Placeholder 3">
            <a:extLst>
              <a:ext uri="{FF2B5EF4-FFF2-40B4-BE49-F238E27FC236}">
                <a16:creationId xmlns:a16="http://schemas.microsoft.com/office/drawing/2014/main" id="{7163AA0F-6BD1-48AF-ACBD-C4DEEE9E5633}"/>
              </a:ext>
            </a:extLst>
          </p:cNvPr>
          <p:cNvGraphicFramePr>
            <a:graphicFrameLocks noGrp="1"/>
          </p:cNvGraphicFramePr>
          <p:nvPr>
            <p:ph sz="quarter" idx="13"/>
            <p:extLst>
              <p:ext uri="{D42A27DB-BD31-4B8C-83A1-F6EECF244321}">
                <p14:modId xmlns:p14="http://schemas.microsoft.com/office/powerpoint/2010/main" val="1798893300"/>
              </p:ext>
            </p:extLst>
          </p:nvPr>
        </p:nvGraphicFramePr>
        <p:xfrm>
          <a:off x="1507671" y="1332410"/>
          <a:ext cx="9176656" cy="2651760"/>
        </p:xfrm>
        <a:graphic>
          <a:graphicData uri="http://schemas.openxmlformats.org/drawingml/2006/table">
            <a:tbl>
              <a:tblPr firstRow="1" bandRow="1">
                <a:tableStyleId>{5C22544A-7EE6-4342-B048-85BDC9FD1C3A}</a:tableStyleId>
              </a:tblPr>
              <a:tblGrid>
                <a:gridCol w="2294164">
                  <a:extLst>
                    <a:ext uri="{9D8B030D-6E8A-4147-A177-3AD203B41FA5}">
                      <a16:colId xmlns:a16="http://schemas.microsoft.com/office/drawing/2014/main" val="332349468"/>
                    </a:ext>
                  </a:extLst>
                </a:gridCol>
                <a:gridCol w="2294164">
                  <a:extLst>
                    <a:ext uri="{9D8B030D-6E8A-4147-A177-3AD203B41FA5}">
                      <a16:colId xmlns:a16="http://schemas.microsoft.com/office/drawing/2014/main" val="4112905351"/>
                    </a:ext>
                  </a:extLst>
                </a:gridCol>
                <a:gridCol w="2294164">
                  <a:extLst>
                    <a:ext uri="{9D8B030D-6E8A-4147-A177-3AD203B41FA5}">
                      <a16:colId xmlns:a16="http://schemas.microsoft.com/office/drawing/2014/main" val="3722664964"/>
                    </a:ext>
                  </a:extLst>
                </a:gridCol>
                <a:gridCol w="2294164">
                  <a:extLst>
                    <a:ext uri="{9D8B030D-6E8A-4147-A177-3AD203B41FA5}">
                      <a16:colId xmlns:a16="http://schemas.microsoft.com/office/drawing/2014/main" val="603155786"/>
                    </a:ext>
                  </a:extLst>
                </a:gridCol>
              </a:tblGrid>
              <a:tr h="234995">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Liquid Waste Data Table</a:t>
                      </a:r>
                    </a:p>
                    <a:p>
                      <a:pPr algn="ctr"/>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448512560"/>
                  </a:ext>
                </a:extLst>
              </a:tr>
              <a:tr h="71929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Trials</a:t>
                      </a:r>
                    </a:p>
                    <a:p>
                      <a:pPr algn="ct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Amount Added (mL)</a:t>
                      </a:r>
                    </a:p>
                    <a:p>
                      <a:pPr algn="ctr"/>
                      <a:endParaRPr lang="en-US" dirty="0"/>
                    </a:p>
                  </a:txBody>
                  <a:tcPr/>
                </a:tc>
                <a:tc>
                  <a:txBody>
                    <a:bodyPr/>
                    <a:lstStyle/>
                    <a:p>
                      <a:pPr algn="ctr"/>
                      <a:r>
                        <a:rPr lang="en-US" dirty="0"/>
                        <a:t>Time for final mass change (s) </a:t>
                      </a:r>
                    </a:p>
                    <a:p>
                      <a:pPr algn="ct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Change in mass (g) </a:t>
                      </a:r>
                    </a:p>
                    <a:p>
                      <a:pPr algn="ctr"/>
                      <a:endParaRPr lang="en-US" dirty="0"/>
                    </a:p>
                  </a:txBody>
                  <a:tcPr/>
                </a:tc>
                <a:extLst>
                  <a:ext uri="{0D108BD9-81ED-4DB2-BD59-A6C34878D82A}">
                    <a16:rowId xmlns:a16="http://schemas.microsoft.com/office/drawing/2014/main" val="3601047385"/>
                  </a:ext>
                </a:extLst>
              </a:tr>
              <a:tr h="247384">
                <a:tc>
                  <a:txBody>
                    <a:bodyPr/>
                    <a:lstStyle/>
                    <a:p>
                      <a:pPr algn="ctr"/>
                      <a:r>
                        <a:rPr lang="en-US" dirty="0"/>
                        <a:t>1</a:t>
                      </a:r>
                    </a:p>
                  </a:txBody>
                  <a:tcPr/>
                </a:tc>
                <a:tc>
                  <a:txBody>
                    <a:bodyPr/>
                    <a:lstStyle/>
                    <a:p>
                      <a:pPr algn="ctr"/>
                      <a:r>
                        <a:rPr lang="en-US" dirty="0"/>
                        <a:t>300</a:t>
                      </a:r>
                    </a:p>
                  </a:txBody>
                  <a:tcPr/>
                </a:tc>
                <a:tc>
                  <a:txBody>
                    <a:bodyPr/>
                    <a:lstStyle/>
                    <a:p>
                      <a:pPr algn="ctr"/>
                      <a:r>
                        <a:rPr lang="en-US" dirty="0"/>
                        <a:t>12.78</a:t>
                      </a:r>
                    </a:p>
                  </a:txBody>
                  <a:tcPr/>
                </a:tc>
                <a:tc>
                  <a:txBody>
                    <a:bodyPr/>
                    <a:lstStyle/>
                    <a:p>
                      <a:pPr algn="ctr"/>
                      <a:r>
                        <a:rPr lang="en-US" dirty="0"/>
                        <a:t>22.7</a:t>
                      </a:r>
                    </a:p>
                  </a:txBody>
                  <a:tcPr/>
                </a:tc>
                <a:extLst>
                  <a:ext uri="{0D108BD9-81ED-4DB2-BD59-A6C34878D82A}">
                    <a16:rowId xmlns:a16="http://schemas.microsoft.com/office/drawing/2014/main" val="1821328606"/>
                  </a:ext>
                </a:extLst>
              </a:tr>
              <a:tr h="247384">
                <a:tc>
                  <a:txBody>
                    <a:bodyPr/>
                    <a:lstStyle/>
                    <a:p>
                      <a:pPr algn="ctr"/>
                      <a:r>
                        <a:rPr lang="en-US" dirty="0"/>
                        <a:t>2</a:t>
                      </a:r>
                    </a:p>
                  </a:txBody>
                  <a:tcPr/>
                </a:tc>
                <a:tc>
                  <a:txBody>
                    <a:bodyPr/>
                    <a:lstStyle/>
                    <a:p>
                      <a:pPr algn="ctr"/>
                      <a:r>
                        <a:rPr lang="en-US" dirty="0"/>
                        <a:t>300</a:t>
                      </a:r>
                    </a:p>
                  </a:txBody>
                  <a:tcPr/>
                </a:tc>
                <a:tc>
                  <a:txBody>
                    <a:bodyPr/>
                    <a:lstStyle/>
                    <a:p>
                      <a:pPr algn="ctr"/>
                      <a:r>
                        <a:rPr lang="en-US" dirty="0"/>
                        <a:t>15.90</a:t>
                      </a:r>
                    </a:p>
                  </a:txBody>
                  <a:tcPr/>
                </a:tc>
                <a:tc>
                  <a:txBody>
                    <a:bodyPr/>
                    <a:lstStyle/>
                    <a:p>
                      <a:pPr algn="ctr"/>
                      <a:r>
                        <a:rPr lang="en-US" dirty="0"/>
                        <a:t>21.8</a:t>
                      </a:r>
                    </a:p>
                  </a:txBody>
                  <a:tcPr/>
                </a:tc>
                <a:extLst>
                  <a:ext uri="{0D108BD9-81ED-4DB2-BD59-A6C34878D82A}">
                    <a16:rowId xmlns:a16="http://schemas.microsoft.com/office/drawing/2014/main" val="3167736581"/>
                  </a:ext>
                </a:extLst>
              </a:tr>
              <a:tr h="247384">
                <a:tc>
                  <a:txBody>
                    <a:bodyPr/>
                    <a:lstStyle/>
                    <a:p>
                      <a:pPr algn="ctr"/>
                      <a:r>
                        <a:rPr lang="en-US" dirty="0"/>
                        <a:t>3</a:t>
                      </a:r>
                    </a:p>
                  </a:txBody>
                  <a:tcPr/>
                </a:tc>
                <a:tc>
                  <a:txBody>
                    <a:bodyPr/>
                    <a:lstStyle/>
                    <a:p>
                      <a:pPr algn="ctr"/>
                      <a:r>
                        <a:rPr lang="en-US" dirty="0"/>
                        <a:t>300</a:t>
                      </a:r>
                    </a:p>
                  </a:txBody>
                  <a:tcPr/>
                </a:tc>
                <a:tc>
                  <a:txBody>
                    <a:bodyPr/>
                    <a:lstStyle/>
                    <a:p>
                      <a:pPr algn="ctr"/>
                      <a:r>
                        <a:rPr lang="en-US" dirty="0"/>
                        <a:t>11.43</a:t>
                      </a:r>
                    </a:p>
                  </a:txBody>
                  <a:tcPr/>
                </a:tc>
                <a:tc>
                  <a:txBody>
                    <a:bodyPr/>
                    <a:lstStyle/>
                    <a:p>
                      <a:pPr algn="ctr"/>
                      <a:r>
                        <a:rPr lang="en-US" dirty="0"/>
                        <a:t>21.9</a:t>
                      </a:r>
                    </a:p>
                  </a:txBody>
                  <a:tcPr/>
                </a:tc>
                <a:extLst>
                  <a:ext uri="{0D108BD9-81ED-4DB2-BD59-A6C34878D82A}">
                    <a16:rowId xmlns:a16="http://schemas.microsoft.com/office/drawing/2014/main" val="1689050440"/>
                  </a:ext>
                </a:extLst>
              </a:tr>
            </a:tbl>
          </a:graphicData>
        </a:graphic>
      </p:graphicFrame>
      <p:graphicFrame>
        <p:nvGraphicFramePr>
          <p:cNvPr id="5" name="Table 4">
            <a:extLst>
              <a:ext uri="{FF2B5EF4-FFF2-40B4-BE49-F238E27FC236}">
                <a16:creationId xmlns:a16="http://schemas.microsoft.com/office/drawing/2014/main" id="{EF0F9302-9F3D-4882-9078-8360C1AB59F2}"/>
              </a:ext>
            </a:extLst>
          </p:cNvPr>
          <p:cNvGraphicFramePr>
            <a:graphicFrameLocks noGrp="1"/>
          </p:cNvGraphicFramePr>
          <p:nvPr>
            <p:extLst>
              <p:ext uri="{D42A27DB-BD31-4B8C-83A1-F6EECF244321}">
                <p14:modId xmlns:p14="http://schemas.microsoft.com/office/powerpoint/2010/main" val="2036369629"/>
              </p:ext>
            </p:extLst>
          </p:nvPr>
        </p:nvGraphicFramePr>
        <p:xfrm>
          <a:off x="1507671" y="3984170"/>
          <a:ext cx="9176656" cy="2651760"/>
        </p:xfrm>
        <a:graphic>
          <a:graphicData uri="http://schemas.openxmlformats.org/drawingml/2006/table">
            <a:tbl>
              <a:tblPr firstRow="1" bandRow="1">
                <a:tableStyleId>{5C22544A-7EE6-4342-B048-85BDC9FD1C3A}</a:tableStyleId>
              </a:tblPr>
              <a:tblGrid>
                <a:gridCol w="2294164">
                  <a:extLst>
                    <a:ext uri="{9D8B030D-6E8A-4147-A177-3AD203B41FA5}">
                      <a16:colId xmlns:a16="http://schemas.microsoft.com/office/drawing/2014/main" val="2018171115"/>
                    </a:ext>
                  </a:extLst>
                </a:gridCol>
                <a:gridCol w="2294164">
                  <a:extLst>
                    <a:ext uri="{9D8B030D-6E8A-4147-A177-3AD203B41FA5}">
                      <a16:colId xmlns:a16="http://schemas.microsoft.com/office/drawing/2014/main" val="720137300"/>
                    </a:ext>
                  </a:extLst>
                </a:gridCol>
                <a:gridCol w="2294164">
                  <a:extLst>
                    <a:ext uri="{9D8B030D-6E8A-4147-A177-3AD203B41FA5}">
                      <a16:colId xmlns:a16="http://schemas.microsoft.com/office/drawing/2014/main" val="1235057866"/>
                    </a:ext>
                  </a:extLst>
                </a:gridCol>
                <a:gridCol w="2294164">
                  <a:extLst>
                    <a:ext uri="{9D8B030D-6E8A-4147-A177-3AD203B41FA5}">
                      <a16:colId xmlns:a16="http://schemas.microsoft.com/office/drawing/2014/main" val="2685793793"/>
                    </a:ext>
                  </a:extLst>
                </a:gridCol>
              </a:tblGrid>
              <a:tr h="449349">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Solid Waste Data Table</a:t>
                      </a:r>
                    </a:p>
                    <a:p>
                      <a:pPr algn="ctr"/>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169509166"/>
                  </a:ext>
                </a:extLst>
              </a:tr>
              <a:tr h="46215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Trials</a:t>
                      </a:r>
                    </a:p>
                    <a:p>
                      <a:pPr algn="ct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Amount Added (g)</a:t>
                      </a:r>
                    </a:p>
                    <a:p>
                      <a:pPr algn="ct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Time for final mass change (s) </a:t>
                      </a:r>
                    </a:p>
                    <a:p>
                      <a:pPr algn="ct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Change in mass (g) </a:t>
                      </a:r>
                    </a:p>
                    <a:p>
                      <a:pPr algn="ctr"/>
                      <a:endParaRPr lang="en-US" dirty="0"/>
                    </a:p>
                  </a:txBody>
                  <a:tcPr/>
                </a:tc>
                <a:extLst>
                  <a:ext uri="{0D108BD9-81ED-4DB2-BD59-A6C34878D82A}">
                    <a16:rowId xmlns:a16="http://schemas.microsoft.com/office/drawing/2014/main" val="3871936302"/>
                  </a:ext>
                </a:extLst>
              </a:tr>
              <a:tr h="339874">
                <a:tc>
                  <a:txBody>
                    <a:bodyPr/>
                    <a:lstStyle/>
                    <a:p>
                      <a:pPr algn="ctr"/>
                      <a:r>
                        <a:rPr lang="en-US" dirty="0"/>
                        <a:t>1</a:t>
                      </a:r>
                    </a:p>
                  </a:txBody>
                  <a:tcPr/>
                </a:tc>
                <a:tc>
                  <a:txBody>
                    <a:bodyPr/>
                    <a:lstStyle/>
                    <a:p>
                      <a:pPr algn="ctr"/>
                      <a:r>
                        <a:rPr lang="en-US" dirty="0"/>
                        <a:t>300</a:t>
                      </a:r>
                    </a:p>
                  </a:txBody>
                  <a:tcPr/>
                </a:tc>
                <a:tc>
                  <a:txBody>
                    <a:bodyPr/>
                    <a:lstStyle/>
                    <a:p>
                      <a:pPr algn="ctr"/>
                      <a:r>
                        <a:rPr lang="en-US" dirty="0"/>
                        <a:t>1.95</a:t>
                      </a:r>
                    </a:p>
                  </a:txBody>
                  <a:tcPr/>
                </a:tc>
                <a:tc>
                  <a:txBody>
                    <a:bodyPr/>
                    <a:lstStyle/>
                    <a:p>
                      <a:pPr algn="ctr"/>
                      <a:r>
                        <a:rPr lang="en-US" dirty="0"/>
                        <a:t>3.6</a:t>
                      </a:r>
                    </a:p>
                  </a:txBody>
                  <a:tcPr/>
                </a:tc>
                <a:extLst>
                  <a:ext uri="{0D108BD9-81ED-4DB2-BD59-A6C34878D82A}">
                    <a16:rowId xmlns:a16="http://schemas.microsoft.com/office/drawing/2014/main" val="4245469352"/>
                  </a:ext>
                </a:extLst>
              </a:tr>
              <a:tr h="339874">
                <a:tc>
                  <a:txBody>
                    <a:bodyPr/>
                    <a:lstStyle/>
                    <a:p>
                      <a:pPr algn="ctr"/>
                      <a:r>
                        <a:rPr lang="en-US" dirty="0"/>
                        <a:t>2</a:t>
                      </a:r>
                    </a:p>
                  </a:txBody>
                  <a:tcPr/>
                </a:tc>
                <a:tc>
                  <a:txBody>
                    <a:bodyPr/>
                    <a:lstStyle/>
                    <a:p>
                      <a:pPr algn="ctr"/>
                      <a:r>
                        <a:rPr lang="en-US" dirty="0"/>
                        <a:t>300</a:t>
                      </a:r>
                    </a:p>
                  </a:txBody>
                  <a:tcPr/>
                </a:tc>
                <a:tc>
                  <a:txBody>
                    <a:bodyPr/>
                    <a:lstStyle/>
                    <a:p>
                      <a:pPr algn="ctr"/>
                      <a:r>
                        <a:rPr lang="en-US" dirty="0"/>
                        <a:t>2.47</a:t>
                      </a:r>
                    </a:p>
                  </a:txBody>
                  <a:tcPr/>
                </a:tc>
                <a:tc>
                  <a:txBody>
                    <a:bodyPr/>
                    <a:lstStyle/>
                    <a:p>
                      <a:pPr algn="ctr"/>
                      <a:r>
                        <a:rPr lang="en-US" dirty="0"/>
                        <a:t>3.3</a:t>
                      </a:r>
                    </a:p>
                  </a:txBody>
                  <a:tcPr/>
                </a:tc>
                <a:extLst>
                  <a:ext uri="{0D108BD9-81ED-4DB2-BD59-A6C34878D82A}">
                    <a16:rowId xmlns:a16="http://schemas.microsoft.com/office/drawing/2014/main" val="506659679"/>
                  </a:ext>
                </a:extLst>
              </a:tr>
              <a:tr h="339874">
                <a:tc>
                  <a:txBody>
                    <a:bodyPr/>
                    <a:lstStyle/>
                    <a:p>
                      <a:pPr algn="ctr"/>
                      <a:r>
                        <a:rPr lang="en-US" dirty="0"/>
                        <a:t>3</a:t>
                      </a:r>
                    </a:p>
                  </a:txBody>
                  <a:tcPr/>
                </a:tc>
                <a:tc>
                  <a:txBody>
                    <a:bodyPr/>
                    <a:lstStyle/>
                    <a:p>
                      <a:pPr algn="ctr"/>
                      <a:r>
                        <a:rPr lang="en-US" dirty="0"/>
                        <a:t>300</a:t>
                      </a:r>
                    </a:p>
                  </a:txBody>
                  <a:tcPr/>
                </a:tc>
                <a:tc>
                  <a:txBody>
                    <a:bodyPr/>
                    <a:lstStyle/>
                    <a:p>
                      <a:pPr algn="ctr"/>
                      <a:r>
                        <a:rPr lang="en-US" dirty="0"/>
                        <a:t>2.04</a:t>
                      </a:r>
                    </a:p>
                  </a:txBody>
                  <a:tcPr/>
                </a:tc>
                <a:tc>
                  <a:txBody>
                    <a:bodyPr/>
                    <a:lstStyle/>
                    <a:p>
                      <a:pPr algn="ctr"/>
                      <a:r>
                        <a:rPr lang="en-US" dirty="0"/>
                        <a:t>3.5</a:t>
                      </a:r>
                    </a:p>
                  </a:txBody>
                  <a:tcPr/>
                </a:tc>
                <a:extLst>
                  <a:ext uri="{0D108BD9-81ED-4DB2-BD59-A6C34878D82A}">
                    <a16:rowId xmlns:a16="http://schemas.microsoft.com/office/drawing/2014/main" val="726934963"/>
                  </a:ext>
                </a:extLst>
              </a:tr>
            </a:tbl>
          </a:graphicData>
        </a:graphic>
      </p:graphicFrame>
    </p:spTree>
    <p:extLst>
      <p:ext uri="{BB962C8B-B14F-4D97-AF65-F5344CB8AC3E}">
        <p14:creationId xmlns:p14="http://schemas.microsoft.com/office/powerpoint/2010/main" val="21776616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Which equations and why?</a:t>
            </a:r>
          </a:p>
        </p:txBody>
      </p:sp>
      <p:sp>
        <p:nvSpPr>
          <p:cNvPr id="3" name="Content Placeholder 2"/>
          <p:cNvSpPr>
            <a:spLocks noGrp="1"/>
          </p:cNvSpPr>
          <p:nvPr>
            <p:ph sz="quarter" idx="13"/>
          </p:nvPr>
        </p:nvSpPr>
        <p:spPr/>
        <p:txBody>
          <a:bodyPr/>
          <a:lstStyle/>
          <a:p>
            <a:endParaRPr lang="en-US"/>
          </a:p>
        </p:txBody>
      </p:sp>
    </p:spTree>
    <p:extLst>
      <p:ext uri="{BB962C8B-B14F-4D97-AF65-F5344CB8AC3E}">
        <p14:creationId xmlns:p14="http://schemas.microsoft.com/office/powerpoint/2010/main" val="6134353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plans/Conclusion</a:t>
            </a:r>
          </a:p>
        </p:txBody>
      </p:sp>
      <p:sp>
        <p:nvSpPr>
          <p:cNvPr id="3" name="Content Placeholder 2">
            <a:extLst>
              <a:ext uri="{FF2B5EF4-FFF2-40B4-BE49-F238E27FC236}">
                <a16:creationId xmlns:a16="http://schemas.microsoft.com/office/drawing/2014/main" id="{294C1BAF-4646-488D-8AB6-EF6A364C42DA}"/>
              </a:ext>
            </a:extLst>
          </p:cNvPr>
          <p:cNvSpPr>
            <a:spLocks noGrp="1"/>
          </p:cNvSpPr>
          <p:nvPr>
            <p:ph sz="quarter" idx="13"/>
          </p:nvPr>
        </p:nvSpPr>
        <p:spPr/>
        <p:txBody>
          <a:bodyPr>
            <a:normAutofit fontScale="92500"/>
          </a:bodyPr>
          <a:lstStyle/>
          <a:p>
            <a:r>
              <a:rPr lang="en-US" sz="2400" cap="none" dirty="0">
                <a:latin typeface="Calibri Light" panose="020F0302020204030204" pitchFamily="34" charset="0"/>
              </a:rPr>
              <a:t>Using our data, to create an algorithm that will be used by our sensor to determine the exact amount of water that is necessary for sanitation of the removal of the waste</a:t>
            </a:r>
          </a:p>
          <a:p>
            <a:r>
              <a:rPr lang="en-US" sz="2400" cap="none" dirty="0">
                <a:latin typeface="Calibri Light" panose="020F0302020204030204" pitchFamily="34" charset="0"/>
              </a:rPr>
              <a:t>Create a way for the solid waste to be directed around the </a:t>
            </a:r>
            <a:r>
              <a:rPr lang="en-US" sz="2400" cap="none" dirty="0" err="1">
                <a:latin typeface="Calibri Light" panose="020F0302020204030204" pitchFamily="34" charset="0"/>
              </a:rPr>
              <a:t>Sensafloat</a:t>
            </a:r>
            <a:r>
              <a:rPr lang="en-US" sz="2400" cap="none" dirty="0">
                <a:latin typeface="Calibri Light" panose="020F0302020204030204" pitchFamily="34" charset="0"/>
              </a:rPr>
              <a:t> during flushing</a:t>
            </a:r>
          </a:p>
          <a:p>
            <a:r>
              <a:rPr lang="en-US" sz="2400" cap="none" dirty="0">
                <a:latin typeface="Calibri Light" panose="020F0302020204030204" pitchFamily="34" charset="0"/>
              </a:rPr>
              <a:t>To conduct more research and testing on the different amounts and consistencies of waste </a:t>
            </a:r>
          </a:p>
          <a:p>
            <a:r>
              <a:rPr lang="en-US" sz="2400" cap="none" dirty="0">
                <a:latin typeface="Calibri Light" panose="020F0302020204030204" pitchFamily="34" charset="0"/>
              </a:rPr>
              <a:t>Research and decide the size the </a:t>
            </a:r>
            <a:r>
              <a:rPr lang="en-US" sz="2400" cap="none" dirty="0" err="1">
                <a:latin typeface="Calibri Light" panose="020F0302020204030204" pitchFamily="34" charset="0"/>
              </a:rPr>
              <a:t>sensafloat</a:t>
            </a:r>
            <a:r>
              <a:rPr lang="en-US" sz="2400" cap="none" dirty="0">
                <a:latin typeface="Calibri Light" panose="020F0302020204030204" pitchFamily="34" charset="0"/>
              </a:rPr>
              <a:t> will actually be inside the piping of the toilet</a:t>
            </a:r>
          </a:p>
          <a:p>
            <a:endParaRPr lang="en-US" dirty="0"/>
          </a:p>
          <a:p>
            <a:endParaRPr lang="en-US" dirty="0"/>
          </a:p>
        </p:txBody>
      </p:sp>
    </p:spTree>
    <p:extLst>
      <p:ext uri="{BB962C8B-B14F-4D97-AF65-F5344CB8AC3E}">
        <p14:creationId xmlns:p14="http://schemas.microsoft.com/office/powerpoint/2010/main" val="11360674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constraints </a:t>
            </a:r>
          </a:p>
        </p:txBody>
      </p:sp>
      <p:sp>
        <p:nvSpPr>
          <p:cNvPr id="5" name="TextBox 4"/>
          <p:cNvSpPr txBox="1"/>
          <p:nvPr/>
        </p:nvSpPr>
        <p:spPr>
          <a:xfrm>
            <a:off x="913775" y="1918010"/>
            <a:ext cx="10364451" cy="3970318"/>
          </a:xfrm>
          <a:prstGeom prst="rect">
            <a:avLst/>
          </a:prstGeom>
          <a:noFill/>
        </p:spPr>
        <p:txBody>
          <a:bodyPr wrap="square" rtlCol="0">
            <a:spAutoFit/>
          </a:bodyPr>
          <a:lstStyle/>
          <a:p>
            <a:pPr marL="342900" indent="-342900">
              <a:buFont typeface="Arial" charset="0"/>
              <a:buChar char="•"/>
            </a:pPr>
            <a:r>
              <a:rPr lang="en-US" sz="2800" dirty="0">
                <a:latin typeface="Calibri Light" charset="0"/>
                <a:ea typeface="Calibri Light" charset="0"/>
                <a:cs typeface="Calibri Light" charset="0"/>
              </a:rPr>
              <a:t>We first identified some major ways water is wasted in our society </a:t>
            </a:r>
          </a:p>
          <a:p>
            <a:pPr marL="342900" indent="-342900">
              <a:buFont typeface="Arial" charset="0"/>
              <a:buChar char="•"/>
            </a:pPr>
            <a:r>
              <a:rPr lang="en-US" sz="2800" dirty="0">
                <a:latin typeface="Calibri Light" charset="0"/>
                <a:ea typeface="Calibri Light" charset="0"/>
                <a:cs typeface="Calibri Light" charset="0"/>
              </a:rPr>
              <a:t>24% of water used in the household comes from flushing of the toilet</a:t>
            </a:r>
          </a:p>
          <a:p>
            <a:pPr marL="342900" indent="-342900">
              <a:buFont typeface="Arial" charset="0"/>
              <a:buChar char="•"/>
            </a:pPr>
            <a:r>
              <a:rPr lang="en-US" sz="2800" dirty="0">
                <a:latin typeface="Calibri Light" charset="0"/>
                <a:ea typeface="Calibri Light" charset="0"/>
                <a:cs typeface="Calibri Light" charset="0"/>
              </a:rPr>
              <a:t>Currently, there are toilets that allow humans to differentiate their type of waste manually, using more water for solid waste than liquid waste, but human error and carelessness still results in wasting of water</a:t>
            </a:r>
          </a:p>
          <a:p>
            <a:pPr marL="800100" lvl="1" indent="-342900">
              <a:buFont typeface="Arial" charset="0"/>
              <a:buChar char="•"/>
            </a:pPr>
            <a:r>
              <a:rPr lang="en-US" sz="2800" dirty="0">
                <a:latin typeface="Calibri Light" charset="0"/>
                <a:ea typeface="Calibri Light" charset="0"/>
                <a:cs typeface="Calibri Light" charset="0"/>
              </a:rPr>
              <a:t>These dual-flush toilets use at most 1.1 gallons (4L)  for a full flush and about 0.55 gallons (2L) for a half flush</a:t>
            </a:r>
          </a:p>
        </p:txBody>
      </p:sp>
    </p:spTree>
    <p:extLst>
      <p:ext uri="{BB962C8B-B14F-4D97-AF65-F5344CB8AC3E}">
        <p14:creationId xmlns:p14="http://schemas.microsoft.com/office/powerpoint/2010/main" val="38150868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D3229-A36A-4EB5-86B8-6E318CEFD8D4}"/>
              </a:ext>
            </a:extLst>
          </p:cNvPr>
          <p:cNvSpPr>
            <a:spLocks noGrp="1"/>
          </p:cNvSpPr>
          <p:nvPr>
            <p:ph type="title"/>
          </p:nvPr>
        </p:nvSpPr>
        <p:spPr/>
        <p:txBody>
          <a:bodyPr/>
          <a:lstStyle/>
          <a:p>
            <a:r>
              <a:rPr lang="en-US" dirty="0"/>
              <a:t>Citations</a:t>
            </a:r>
          </a:p>
        </p:txBody>
      </p:sp>
      <p:sp>
        <p:nvSpPr>
          <p:cNvPr id="3" name="Content Placeholder 2">
            <a:extLst>
              <a:ext uri="{FF2B5EF4-FFF2-40B4-BE49-F238E27FC236}">
                <a16:creationId xmlns:a16="http://schemas.microsoft.com/office/drawing/2014/main" id="{70B2B742-3A24-4680-B6D9-1F3994C57596}"/>
              </a:ext>
            </a:extLst>
          </p:cNvPr>
          <p:cNvSpPr>
            <a:spLocks noGrp="1"/>
          </p:cNvSpPr>
          <p:nvPr>
            <p:ph sz="quarter" idx="13"/>
          </p:nvPr>
        </p:nvSpPr>
        <p:spPr/>
        <p:txBody>
          <a:bodyPr>
            <a:normAutofit fontScale="85000" lnSpcReduction="20000"/>
          </a:bodyPr>
          <a:lstStyle/>
          <a:p>
            <a:pPr marL="0" marR="0" indent="0">
              <a:lnSpc>
                <a:spcPct val="200000"/>
              </a:lnSpc>
              <a:spcBef>
                <a:spcPts val="0"/>
              </a:spcBef>
              <a:spcAft>
                <a:spcPts val="0"/>
              </a:spcAft>
              <a:buNone/>
            </a:pPr>
            <a:r>
              <a:rPr lang="en-US" dirty="0">
                <a:solidFill>
                  <a:srgbClr val="000000"/>
                </a:solidFill>
                <a:ea typeface="Calibri" panose="020F0502020204030204" pitchFamily="34" charset="0"/>
                <a:cs typeface="Times New Roman" panose="02020603050405020304" pitchFamily="18" charset="0"/>
              </a:rPr>
              <a:t>Alliance for Water Efficiency (Ed.). (</a:t>
            </a:r>
            <a:r>
              <a:rPr lang="en-US" dirty="0" err="1">
                <a:solidFill>
                  <a:srgbClr val="000000"/>
                </a:solidFill>
                <a:ea typeface="Calibri" panose="020F0502020204030204" pitchFamily="34" charset="0"/>
                <a:cs typeface="Times New Roman" panose="02020603050405020304" pitchFamily="18" charset="0"/>
              </a:rPr>
              <a:t>n.d.</a:t>
            </a:r>
            <a:r>
              <a:rPr lang="en-US" dirty="0">
                <a:solidFill>
                  <a:srgbClr val="000000"/>
                </a:solidFill>
                <a:ea typeface="Calibri" panose="020F0502020204030204" pitchFamily="34" charset="0"/>
                <a:cs typeface="Times New Roman" panose="02020603050405020304" pitchFamily="18" charset="0"/>
              </a:rPr>
              <a:t>). </a:t>
            </a:r>
            <a:r>
              <a:rPr lang="en-US" i="1" dirty="0" err="1">
                <a:solidFill>
                  <a:srgbClr val="000000"/>
                </a:solidFill>
                <a:ea typeface="Calibri" panose="020F0502020204030204" pitchFamily="34" charset="0"/>
                <a:cs typeface="Times New Roman" panose="02020603050405020304" pitchFamily="18" charset="0"/>
              </a:rPr>
              <a:t>Toliets</a:t>
            </a:r>
            <a:r>
              <a:rPr lang="en-US" dirty="0">
                <a:solidFill>
                  <a:srgbClr val="000000"/>
                </a:solidFill>
                <a:ea typeface="Calibri" panose="020F0502020204030204" pitchFamily="34" charset="0"/>
                <a:cs typeface="Times New Roman" panose="02020603050405020304" pitchFamily="18" charset="0"/>
              </a:rPr>
              <a:t> [Fact sheet]. Retrieved from Home Water Works website: </a:t>
            </a:r>
            <a:r>
              <a:rPr lang="en-US" dirty="0">
                <a:solidFill>
                  <a:srgbClr val="000000"/>
                </a:solidFill>
                <a:ea typeface="Calibri" panose="020F0502020204030204" pitchFamily="34" charset="0"/>
                <a:cs typeface="Times New Roman" panose="02020603050405020304" pitchFamily="18" charset="0"/>
                <a:hlinkClick r:id="rId3"/>
              </a:rPr>
              <a:t>https://www.home-water-works.org/indoor-use/toilets</a:t>
            </a:r>
            <a:endParaRPr lang="en-US" dirty="0">
              <a:solidFill>
                <a:srgbClr val="000000"/>
              </a:solidFill>
              <a:ea typeface="Calibri" panose="020F0502020204030204" pitchFamily="34" charset="0"/>
              <a:cs typeface="Times New Roman" panose="02020603050405020304" pitchFamily="18" charset="0"/>
            </a:endParaRPr>
          </a:p>
          <a:p>
            <a:pPr marL="0" marR="0" indent="0">
              <a:lnSpc>
                <a:spcPct val="200000"/>
              </a:lnSpc>
              <a:spcBef>
                <a:spcPts val="0"/>
              </a:spcBef>
              <a:spcAft>
                <a:spcPts val="0"/>
              </a:spcAft>
              <a:buNone/>
            </a:pPr>
            <a:r>
              <a:rPr lang="en-US" dirty="0">
                <a:solidFill>
                  <a:srgbClr val="000000"/>
                </a:solidFill>
                <a:ea typeface="Calibri" panose="020F0502020204030204" pitchFamily="34" charset="0"/>
                <a:cs typeface="Times New Roman" panose="02020603050405020304" pitchFamily="18" charset="0"/>
              </a:rPr>
              <a:t>Santa Cruz Water Department. (</a:t>
            </a:r>
            <a:r>
              <a:rPr lang="en-US" dirty="0" err="1">
                <a:solidFill>
                  <a:srgbClr val="000000"/>
                </a:solidFill>
                <a:ea typeface="Calibri" panose="020F0502020204030204" pitchFamily="34" charset="0"/>
                <a:cs typeface="Times New Roman" panose="02020603050405020304" pitchFamily="18" charset="0"/>
              </a:rPr>
              <a:t>n.d.</a:t>
            </a:r>
            <a:r>
              <a:rPr lang="en-US" dirty="0">
                <a:solidFill>
                  <a:srgbClr val="000000"/>
                </a:solidFill>
                <a:ea typeface="Calibri" panose="020F0502020204030204" pitchFamily="34" charset="0"/>
                <a:cs typeface="Times New Roman" panose="02020603050405020304" pitchFamily="18" charset="0"/>
              </a:rPr>
              <a:t>). </a:t>
            </a:r>
            <a:r>
              <a:rPr lang="en-US" i="1" dirty="0">
                <a:solidFill>
                  <a:srgbClr val="000000"/>
                </a:solidFill>
                <a:ea typeface="Calibri" panose="020F0502020204030204" pitchFamily="34" charset="0"/>
                <a:cs typeface="Times New Roman" panose="02020603050405020304" pitchFamily="18" charset="0"/>
              </a:rPr>
              <a:t>How Much Water Does Your Toilet Use?</a:t>
            </a:r>
            <a:r>
              <a:rPr lang="en-US" dirty="0">
                <a:solidFill>
                  <a:srgbClr val="000000"/>
                </a:solidFill>
                <a:ea typeface="Calibri" panose="020F0502020204030204" pitchFamily="34" charset="0"/>
                <a:cs typeface="Times New Roman" panose="02020603050405020304" pitchFamily="18" charset="0"/>
              </a:rPr>
              <a:t> [Pamphlet]. Retrieved from </a:t>
            </a:r>
            <a:r>
              <a:rPr lang="en-US" dirty="0">
                <a:solidFill>
                  <a:srgbClr val="000000"/>
                </a:solidFill>
                <a:ea typeface="Calibri" panose="020F0502020204030204" pitchFamily="34" charset="0"/>
                <a:cs typeface="Times New Roman" panose="02020603050405020304" pitchFamily="18" charset="0"/>
                <a:hlinkClick r:id="rId4"/>
              </a:rPr>
              <a:t>http://www.cityofsantacruz.com/home/showdocument?id=3890</a:t>
            </a:r>
            <a:endParaRPr lang="en-US" dirty="0">
              <a:solidFill>
                <a:srgbClr val="000000"/>
              </a:solidFill>
              <a:ea typeface="Calibri" panose="020F0502020204030204" pitchFamily="34" charset="0"/>
              <a:cs typeface="Times New Roman" panose="02020603050405020304" pitchFamily="18" charset="0"/>
            </a:endParaRPr>
          </a:p>
          <a:p>
            <a:pPr marL="0" marR="0" indent="0">
              <a:lnSpc>
                <a:spcPct val="200000"/>
              </a:lnSpc>
              <a:spcBef>
                <a:spcPts val="0"/>
              </a:spcBef>
              <a:spcAft>
                <a:spcPts val="0"/>
              </a:spcAft>
              <a:buNone/>
            </a:pPr>
            <a:r>
              <a:rPr lang="en-US" dirty="0"/>
              <a:t>Regional Water Providers Consortium (Ed.). (</a:t>
            </a:r>
            <a:r>
              <a:rPr lang="en-US" dirty="0" err="1"/>
              <a:t>n.d.</a:t>
            </a:r>
            <a:r>
              <a:rPr lang="en-US" dirty="0"/>
              <a:t>). </a:t>
            </a:r>
            <a:r>
              <a:rPr lang="en-US" dirty="0" err="1"/>
              <a:t>Toliet</a:t>
            </a:r>
            <a:r>
              <a:rPr lang="en-US" dirty="0"/>
              <a:t>. Retrieved November 13, 2017, from Conserve H20 website: </a:t>
            </a:r>
          </a:p>
          <a:p>
            <a:pPr marL="0" marR="0" indent="0">
              <a:lnSpc>
                <a:spcPct val="200000"/>
              </a:lnSpc>
              <a:spcBef>
                <a:spcPts val="0"/>
              </a:spcBef>
              <a:spcAft>
                <a:spcPts val="0"/>
              </a:spcAft>
              <a:buNone/>
            </a:pPr>
            <a:r>
              <a:rPr lang="en-US">
                <a:hlinkClick r:id="rId5"/>
              </a:rPr>
              <a:t>http</a:t>
            </a:r>
            <a:r>
              <a:rPr lang="en-US" dirty="0">
                <a:hlinkClick r:id="rId5"/>
              </a:rPr>
              <a:t>://www.conserveh2o.</a:t>
            </a:r>
            <a:r>
              <a:rPr lang="en-US">
                <a:hlinkClick r:id="rId5"/>
              </a:rPr>
              <a:t>org/toilet-water-use</a:t>
            </a:r>
            <a:endParaRPr lang="en-US"/>
          </a:p>
          <a:p>
            <a:pPr marL="0" marR="0" indent="0">
              <a:lnSpc>
                <a:spcPct val="200000"/>
              </a:lnSpc>
              <a:spcBef>
                <a:spcPts val="0"/>
              </a:spcBef>
              <a:spcAft>
                <a:spcPts val="0"/>
              </a:spcAft>
              <a:buNone/>
            </a:pPr>
            <a:endParaRPr lang="en-US" dirty="0">
              <a:solidFill>
                <a:srgbClr val="000000"/>
              </a:solidFill>
              <a:ea typeface="Calibri" panose="020F0502020204030204" pitchFamily="34" charset="0"/>
              <a:cs typeface="Times New Roman" panose="02020603050405020304" pitchFamily="18" charset="0"/>
            </a:endParaRPr>
          </a:p>
          <a:p>
            <a:pPr marL="457200" marR="0" indent="-457200">
              <a:lnSpc>
                <a:spcPct val="200000"/>
              </a:lnSpc>
              <a:spcBef>
                <a:spcPts val="0"/>
              </a:spcBef>
              <a:spcAft>
                <a:spcPts val="0"/>
              </a:spcAft>
            </a:pPr>
            <a:endParaRPr lang="en-US" sz="1800" dirty="0">
              <a:ea typeface="Calibri" panose="020F050202020403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1534948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A64D4-485A-4D5B-9A83-9610E27C13B0}"/>
              </a:ext>
            </a:extLst>
          </p:cNvPr>
          <p:cNvSpPr>
            <a:spLocks noGrp="1"/>
          </p:cNvSpPr>
          <p:nvPr>
            <p:ph type="title"/>
          </p:nvPr>
        </p:nvSpPr>
        <p:spPr/>
        <p:txBody>
          <a:bodyPr/>
          <a:lstStyle/>
          <a:p>
            <a:r>
              <a:rPr lang="en-US" dirty="0"/>
              <a:t>Project Goals</a:t>
            </a:r>
          </a:p>
        </p:txBody>
      </p:sp>
      <p:sp>
        <p:nvSpPr>
          <p:cNvPr id="3" name="Content Placeholder 2">
            <a:extLst>
              <a:ext uri="{FF2B5EF4-FFF2-40B4-BE49-F238E27FC236}">
                <a16:creationId xmlns:a16="http://schemas.microsoft.com/office/drawing/2014/main" id="{6F173964-2137-4F9D-B1F8-31D848D2CF53}"/>
              </a:ext>
            </a:extLst>
          </p:cNvPr>
          <p:cNvSpPr>
            <a:spLocks noGrp="1"/>
          </p:cNvSpPr>
          <p:nvPr>
            <p:ph sz="quarter" idx="13"/>
          </p:nvPr>
        </p:nvSpPr>
        <p:spPr/>
        <p:txBody>
          <a:bodyPr>
            <a:normAutofit lnSpcReduction="10000"/>
          </a:bodyPr>
          <a:lstStyle/>
          <a:p>
            <a:pPr marL="342900" lvl="0" indent="-342900" defTabSz="457200">
              <a:lnSpc>
                <a:spcPct val="100000"/>
              </a:lnSpc>
              <a:spcBef>
                <a:spcPts val="0"/>
              </a:spcBef>
              <a:buClrTx/>
              <a:buFont typeface="Arial" charset="0"/>
              <a:buChar char="•"/>
            </a:pPr>
            <a:r>
              <a:rPr lang="en-US" sz="3200" cap="none" dirty="0">
                <a:solidFill>
                  <a:prstClr val="black"/>
                </a:solidFill>
                <a:latin typeface="Calibri Light" charset="0"/>
                <a:ea typeface="Calibri Light" charset="0"/>
                <a:cs typeface="Calibri Light" charset="0"/>
              </a:rPr>
              <a:t>Our plan is to create a plumbing system within the toilet that will be able to:</a:t>
            </a:r>
          </a:p>
          <a:p>
            <a:pPr marL="800100" lvl="1" indent="-342900" defTabSz="457200">
              <a:lnSpc>
                <a:spcPct val="100000"/>
              </a:lnSpc>
              <a:spcBef>
                <a:spcPts val="0"/>
              </a:spcBef>
              <a:buClrTx/>
              <a:buFont typeface="Arial" charset="0"/>
              <a:buChar char="•"/>
            </a:pPr>
            <a:r>
              <a:rPr lang="en-US" sz="3200" cap="none" dirty="0">
                <a:solidFill>
                  <a:prstClr val="black"/>
                </a:solidFill>
                <a:latin typeface="Calibri Light" charset="0"/>
                <a:ea typeface="Calibri Light" charset="0"/>
                <a:cs typeface="Calibri Light" charset="0"/>
              </a:rPr>
              <a:t>Automatically determine the type of waste through mass increase, and the speed of the mass increase</a:t>
            </a:r>
          </a:p>
          <a:p>
            <a:pPr marL="800100" lvl="1" indent="-342900" defTabSz="457200">
              <a:lnSpc>
                <a:spcPct val="100000"/>
              </a:lnSpc>
              <a:spcBef>
                <a:spcPts val="0"/>
              </a:spcBef>
              <a:buClrTx/>
              <a:buFont typeface="Arial" charset="0"/>
              <a:buChar char="•"/>
            </a:pPr>
            <a:r>
              <a:rPr lang="en-US" sz="3200" cap="none" dirty="0">
                <a:solidFill>
                  <a:prstClr val="black"/>
                </a:solidFill>
                <a:latin typeface="Calibri Light" charset="0"/>
                <a:ea typeface="Calibri Light" charset="0"/>
                <a:cs typeface="Calibri Light" charset="0"/>
              </a:rPr>
              <a:t>Using this data, we will create algorithm that will determine the minimum amount of water needed for each specific flush</a:t>
            </a:r>
          </a:p>
          <a:p>
            <a:pPr marL="800100" lvl="1" indent="-342900" defTabSz="457200">
              <a:lnSpc>
                <a:spcPct val="100000"/>
              </a:lnSpc>
              <a:spcBef>
                <a:spcPts val="0"/>
              </a:spcBef>
              <a:buClrTx/>
              <a:buFont typeface="Arial" charset="0"/>
              <a:buChar char="•"/>
            </a:pPr>
            <a:endParaRPr lang="en-US" sz="2800" cap="none" dirty="0">
              <a:solidFill>
                <a:prstClr val="black"/>
              </a:solidFill>
              <a:latin typeface="Calibri Light" charset="0"/>
              <a:ea typeface="Calibri Light" charset="0"/>
              <a:cs typeface="Calibri Light" charset="0"/>
            </a:endParaRPr>
          </a:p>
          <a:p>
            <a:endParaRPr lang="en-US" dirty="0"/>
          </a:p>
        </p:txBody>
      </p:sp>
    </p:spTree>
    <p:extLst>
      <p:ext uri="{BB962C8B-B14F-4D97-AF65-F5344CB8AC3E}">
        <p14:creationId xmlns:p14="http://schemas.microsoft.com/office/powerpoint/2010/main" val="39963291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9170" y="0"/>
            <a:ext cx="10364451" cy="1596177"/>
          </a:xfrm>
        </p:spPr>
        <p:txBody>
          <a:bodyPr/>
          <a:lstStyle/>
          <a:p>
            <a:r>
              <a:rPr lang="en-US" dirty="0">
                <a:solidFill>
                  <a:srgbClr val="FF0000"/>
                </a:solidFill>
              </a:rPr>
              <a:t>Our First Design: The Toilet</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2601" t="39412" r="14227" b="32377"/>
          <a:stretch/>
        </p:blipFill>
        <p:spPr>
          <a:xfrm>
            <a:off x="535257" y="1204332"/>
            <a:ext cx="7324420" cy="243096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1275" y="1640782"/>
            <a:ext cx="3360234" cy="252017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76146" y="3635298"/>
            <a:ext cx="5579330" cy="3019287"/>
          </a:xfrm>
          <a:prstGeom prst="rect">
            <a:avLst/>
          </a:prstGeom>
        </p:spPr>
      </p:pic>
    </p:spTree>
    <p:extLst>
      <p:ext uri="{BB962C8B-B14F-4D97-AF65-F5344CB8AC3E}">
        <p14:creationId xmlns:p14="http://schemas.microsoft.com/office/powerpoint/2010/main" val="2107703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B8694-2977-4393-8490-9A0C0E293970}"/>
              </a:ext>
            </a:extLst>
          </p:cNvPr>
          <p:cNvSpPr>
            <a:spLocks noGrp="1"/>
          </p:cNvSpPr>
          <p:nvPr>
            <p:ph type="title"/>
          </p:nvPr>
        </p:nvSpPr>
        <p:spPr/>
        <p:txBody>
          <a:bodyPr/>
          <a:lstStyle/>
          <a:p>
            <a:r>
              <a:rPr lang="en-US" dirty="0">
                <a:solidFill>
                  <a:srgbClr val="FF0000"/>
                </a:solidFill>
              </a:rPr>
              <a:t>Why did the Toilet Fail?</a:t>
            </a:r>
          </a:p>
        </p:txBody>
      </p:sp>
      <p:sp>
        <p:nvSpPr>
          <p:cNvPr id="5" name="TextBox 4"/>
          <p:cNvSpPr txBox="1"/>
          <p:nvPr/>
        </p:nvSpPr>
        <p:spPr>
          <a:xfrm>
            <a:off x="1027299" y="2105298"/>
            <a:ext cx="10137402" cy="4247317"/>
          </a:xfrm>
          <a:prstGeom prst="rect">
            <a:avLst/>
          </a:prstGeom>
          <a:noFill/>
        </p:spPr>
        <p:txBody>
          <a:bodyPr wrap="square" rtlCol="0">
            <a:spAutoFit/>
          </a:bodyPr>
          <a:lstStyle/>
          <a:p>
            <a:pPr marL="285750" indent="-285750">
              <a:buFont typeface="Arial" charset="0"/>
              <a:buChar char="•"/>
            </a:pPr>
            <a:r>
              <a:rPr lang="en-US" sz="2800" dirty="0">
                <a:latin typeface="Calibri Light" panose="020F0302020204030204" pitchFamily="34" charset="0"/>
                <a:ea typeface="Calibri" charset="0"/>
                <a:cs typeface="Calibri" charset="0"/>
              </a:rPr>
              <a:t>Mechanically:</a:t>
            </a:r>
          </a:p>
          <a:p>
            <a:pPr marL="742950" lvl="1" indent="-285750">
              <a:buFont typeface="Arial" charset="0"/>
              <a:buChar char="•"/>
            </a:pPr>
            <a:r>
              <a:rPr lang="en-US" sz="2800" dirty="0">
                <a:latin typeface="Calibri Light" panose="020F0302020204030204" pitchFamily="34" charset="0"/>
                <a:ea typeface="Calibri" charset="0"/>
                <a:cs typeface="Calibri" charset="0"/>
              </a:rPr>
              <a:t>No ideal way to flush the toilet</a:t>
            </a:r>
          </a:p>
          <a:p>
            <a:pPr marL="742950" lvl="1" indent="-285750">
              <a:buFont typeface="Arial" charset="0"/>
              <a:buChar char="•"/>
            </a:pPr>
            <a:r>
              <a:rPr lang="en-US" sz="2800" dirty="0">
                <a:latin typeface="Calibri Light" panose="020F0302020204030204" pitchFamily="34" charset="0"/>
                <a:ea typeface="Calibri" charset="0"/>
                <a:cs typeface="Calibri" charset="0"/>
              </a:rPr>
              <a:t>Unsanitary aspects of the design</a:t>
            </a:r>
          </a:p>
          <a:p>
            <a:pPr marL="742950" lvl="1" indent="-285750">
              <a:buFont typeface="Arial" charset="0"/>
              <a:buChar char="•"/>
            </a:pPr>
            <a:r>
              <a:rPr lang="en-US" sz="2800" dirty="0">
                <a:latin typeface="Calibri Light" panose="020F0302020204030204" pitchFamily="34" charset="0"/>
                <a:ea typeface="Calibri" charset="0"/>
                <a:cs typeface="Calibri" charset="0"/>
              </a:rPr>
              <a:t>The sensor was outside the toilet, making its size and shape inconvenient</a:t>
            </a:r>
          </a:p>
          <a:p>
            <a:pPr marL="285750" indent="-285750">
              <a:buFont typeface="Arial" charset="0"/>
              <a:buChar char="•"/>
            </a:pPr>
            <a:r>
              <a:rPr lang="en-US" sz="2800" dirty="0">
                <a:latin typeface="Calibri Light" panose="020F0302020204030204" pitchFamily="34" charset="0"/>
                <a:ea typeface="Calibri" charset="0"/>
                <a:cs typeface="Calibri" charset="0"/>
              </a:rPr>
              <a:t>Marketing:</a:t>
            </a:r>
          </a:p>
          <a:p>
            <a:pPr marL="742950" lvl="1" indent="-285750">
              <a:buFont typeface="Arial" charset="0"/>
              <a:buChar char="•"/>
            </a:pPr>
            <a:r>
              <a:rPr lang="en-US" sz="2800" dirty="0">
                <a:latin typeface="Calibri Light" panose="020F0302020204030204" pitchFamily="34" charset="0"/>
                <a:ea typeface="Calibri" charset="0"/>
                <a:cs typeface="Calibri" charset="0"/>
              </a:rPr>
              <a:t>Not desirable for users</a:t>
            </a:r>
          </a:p>
          <a:p>
            <a:pPr marL="742950" lvl="1" indent="-285750">
              <a:buFont typeface="Arial" charset="0"/>
              <a:buChar char="•"/>
            </a:pPr>
            <a:r>
              <a:rPr lang="en-US" sz="2800" dirty="0">
                <a:latin typeface="Calibri Light" panose="020F0302020204030204" pitchFamily="34" charset="0"/>
                <a:ea typeface="Calibri" charset="0"/>
                <a:cs typeface="Calibri" charset="0"/>
              </a:rPr>
              <a:t>Cost would be equal to that or normal toilets, but a normal toilet is much more luxurious </a:t>
            </a:r>
            <a:endParaRPr lang="en-US" dirty="0">
              <a:latin typeface="Calibri" charset="0"/>
              <a:ea typeface="Calibri" charset="0"/>
              <a:cs typeface="Calibri" charset="0"/>
            </a:endParaRPr>
          </a:p>
          <a:p>
            <a:pPr marL="742950" lvl="1" indent="-285750">
              <a:buFont typeface="Arial" charset="0"/>
              <a:buChar char="•"/>
            </a:pPr>
            <a:endParaRPr lang="en-US" dirty="0">
              <a:latin typeface="Calibri" charset="0"/>
              <a:ea typeface="Calibri" charset="0"/>
              <a:cs typeface="Calibri" charset="0"/>
            </a:endParaRPr>
          </a:p>
        </p:txBody>
      </p:sp>
    </p:spTree>
    <p:extLst>
      <p:ext uri="{BB962C8B-B14F-4D97-AF65-F5344CB8AC3E}">
        <p14:creationId xmlns:p14="http://schemas.microsoft.com/office/powerpoint/2010/main" val="19702878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5B956-6801-4148-9467-8B35CA3F2456}"/>
              </a:ext>
            </a:extLst>
          </p:cNvPr>
          <p:cNvSpPr>
            <a:spLocks noGrp="1"/>
          </p:cNvSpPr>
          <p:nvPr>
            <p:ph type="title"/>
          </p:nvPr>
        </p:nvSpPr>
        <p:spPr>
          <a:xfrm>
            <a:off x="746828" y="283930"/>
            <a:ext cx="10364451" cy="1596177"/>
          </a:xfrm>
        </p:spPr>
        <p:txBody>
          <a:bodyPr/>
          <a:lstStyle/>
          <a:p>
            <a:r>
              <a:rPr lang="en-US" dirty="0"/>
              <a:t>Standard toilet:</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346" y="1693125"/>
            <a:ext cx="4155636" cy="485020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1014" y="1693125"/>
            <a:ext cx="4026576" cy="478520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3552" y="1567892"/>
            <a:ext cx="4026576" cy="4975437"/>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1014" y="1567892"/>
            <a:ext cx="4155636" cy="4850204"/>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42015" y="1567892"/>
            <a:ext cx="3808113" cy="4807155"/>
          </a:xfrm>
          <a:prstGeom prst="rect">
            <a:avLst/>
          </a:prstGeom>
        </p:spPr>
      </p:pic>
      <p:sp>
        <p:nvSpPr>
          <p:cNvPr id="3" name="TextBox 2"/>
          <p:cNvSpPr txBox="1"/>
          <p:nvPr/>
        </p:nvSpPr>
        <p:spPr>
          <a:xfrm>
            <a:off x="6331527" y="1693125"/>
            <a:ext cx="4073237" cy="2523768"/>
          </a:xfrm>
          <a:prstGeom prst="rect">
            <a:avLst/>
          </a:prstGeom>
          <a:noFill/>
        </p:spPr>
        <p:txBody>
          <a:bodyPr wrap="square" rtlCol="0">
            <a:spAutoFit/>
          </a:bodyPr>
          <a:lstStyle/>
          <a:p>
            <a:pPr marL="285750" indent="-285750">
              <a:buFont typeface="Arial" charset="0"/>
              <a:buChar char="•"/>
            </a:pPr>
            <a:r>
              <a:rPr lang="en-US" sz="2000" dirty="0">
                <a:latin typeface="Calibri Light" panose="020F0302020204030204" pitchFamily="34" charset="0"/>
              </a:rPr>
              <a:t>Water in the toilet bowl is displaced by the waste dispensed into the toilet</a:t>
            </a:r>
          </a:p>
          <a:p>
            <a:pPr marL="285750" indent="-285750">
              <a:buFont typeface="Arial" charset="0"/>
              <a:buChar char="•"/>
            </a:pPr>
            <a:r>
              <a:rPr lang="en-US" sz="2000" dirty="0">
                <a:latin typeface="Calibri Light" panose="020F0302020204030204" pitchFamily="34" charset="0"/>
              </a:rPr>
              <a:t>In the US, the majority of toilets (standard model) uses 5.00 gallons per flush, regardless of the type or amount of waste </a:t>
            </a:r>
          </a:p>
          <a:p>
            <a:endParaRPr lang="en-US" dirty="0"/>
          </a:p>
        </p:txBody>
      </p:sp>
    </p:spTree>
    <p:extLst>
      <p:ext uri="{BB962C8B-B14F-4D97-AF65-F5344CB8AC3E}">
        <p14:creationId xmlns:p14="http://schemas.microsoft.com/office/powerpoint/2010/main" val="619284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618517"/>
            <a:ext cx="10364451" cy="981683"/>
          </a:xfrm>
        </p:spPr>
        <p:txBody>
          <a:bodyPr/>
          <a:lstStyle/>
          <a:p>
            <a:r>
              <a:rPr lang="en-US"/>
              <a:t>New design: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279" y="1793240"/>
            <a:ext cx="10272379" cy="38989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9468" y="1600200"/>
            <a:ext cx="4826000" cy="5080000"/>
          </a:xfrm>
          <a:prstGeom prst="rect">
            <a:avLst/>
          </a:prstGeom>
        </p:spPr>
      </p:pic>
    </p:spTree>
    <p:extLst>
      <p:ext uri="{BB962C8B-B14F-4D97-AF65-F5344CB8AC3E}">
        <p14:creationId xmlns:p14="http://schemas.microsoft.com/office/powerpoint/2010/main" val="874481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3763" y="514130"/>
            <a:ext cx="10364451" cy="1095983"/>
          </a:xfrm>
        </p:spPr>
        <p:txBody>
          <a:bodyPr/>
          <a:lstStyle/>
          <a:p>
            <a:r>
              <a:rPr lang="en-US" dirty="0"/>
              <a:t>How it works: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4567" y="2022792"/>
            <a:ext cx="7540542" cy="35179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0794" y="2293416"/>
            <a:ext cx="7108088" cy="324727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0231" y="2340292"/>
            <a:ext cx="6818651" cy="3063239"/>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3528" y="1251267"/>
            <a:ext cx="4141039" cy="4358988"/>
          </a:xfrm>
          <a:prstGeom prst="rect">
            <a:avLst/>
          </a:prstGeom>
        </p:spPr>
      </p:pic>
    </p:spTree>
    <p:extLst>
      <p:ext uri="{BB962C8B-B14F-4D97-AF65-F5344CB8AC3E}">
        <p14:creationId xmlns:p14="http://schemas.microsoft.com/office/powerpoint/2010/main" val="1358055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65DC2-8377-44E2-8983-F76EBB847067}"/>
              </a:ext>
            </a:extLst>
          </p:cNvPr>
          <p:cNvSpPr>
            <a:spLocks noGrp="1"/>
          </p:cNvSpPr>
          <p:nvPr>
            <p:ph type="title"/>
          </p:nvPr>
        </p:nvSpPr>
        <p:spPr/>
        <p:txBody>
          <a:bodyPr/>
          <a:lstStyle/>
          <a:p>
            <a:r>
              <a:rPr lang="en-US" dirty="0"/>
              <a:t>Testing Step By Step</a:t>
            </a:r>
          </a:p>
        </p:txBody>
      </p:sp>
      <p:sp>
        <p:nvSpPr>
          <p:cNvPr id="3" name="Content Placeholder 2">
            <a:extLst>
              <a:ext uri="{FF2B5EF4-FFF2-40B4-BE49-F238E27FC236}">
                <a16:creationId xmlns:a16="http://schemas.microsoft.com/office/drawing/2014/main" id="{7F09D5EF-E857-4389-8415-19E31B03816C}"/>
              </a:ext>
            </a:extLst>
          </p:cNvPr>
          <p:cNvSpPr>
            <a:spLocks noGrp="1"/>
          </p:cNvSpPr>
          <p:nvPr>
            <p:ph sz="quarter" idx="13"/>
          </p:nvPr>
        </p:nvSpPr>
        <p:spPr/>
        <p:txBody>
          <a:bodyPr>
            <a:normAutofit fontScale="92500" lnSpcReduction="10000"/>
          </a:bodyPr>
          <a:lstStyle/>
          <a:p>
            <a:r>
              <a:rPr lang="en-US" sz="2400" cap="none" dirty="0">
                <a:latin typeface="Calibri Light" panose="020F0302020204030204" pitchFamily="34" charset="0"/>
              </a:rPr>
              <a:t>Goal: to simulate both solid and liquid wastes in order to determine the change in mass and the rate of change of the mass in order to construct a sensor that would determine both; the type of waste, and the amount of water necessary per flush</a:t>
            </a:r>
          </a:p>
          <a:p>
            <a:pPr marL="457200" indent="-457200">
              <a:buFont typeface="+mj-lt"/>
              <a:buAutoNum type="arabicPeriod"/>
            </a:pPr>
            <a:r>
              <a:rPr lang="en-US" sz="2400" cap="none" dirty="0">
                <a:latin typeface="Calibri Light" panose="020F0302020204030204" pitchFamily="34" charset="0"/>
              </a:rPr>
              <a:t>Fill the bucket with 6 liters of water, and zero the scale to 0 grams. </a:t>
            </a:r>
          </a:p>
          <a:p>
            <a:pPr marL="457200" indent="-457200">
              <a:buFont typeface="+mj-lt"/>
              <a:buAutoNum type="arabicPeriod"/>
            </a:pPr>
            <a:r>
              <a:rPr lang="en-US" sz="2400" cap="none" dirty="0">
                <a:latin typeface="Calibri Light" panose="020F0302020204030204" pitchFamily="34" charset="0"/>
              </a:rPr>
              <a:t>Gradually add 300 ml of water to the bucket to simulate liquid waste. Start timing the time of the mass to finalize once the water hits the water already in the bucket.</a:t>
            </a:r>
          </a:p>
          <a:p>
            <a:pPr marL="457200" indent="-457200">
              <a:buFont typeface="+mj-lt"/>
              <a:buAutoNum type="arabicPeriod"/>
            </a:pPr>
            <a:r>
              <a:rPr lang="en-US" sz="2400" cap="none" dirty="0">
                <a:latin typeface="Calibri Light" panose="020F0302020204030204" pitchFamily="34" charset="0"/>
              </a:rPr>
              <a:t>Record the mass change and the amount of time it takes for the scale to finalize the change in mass value.</a:t>
            </a:r>
          </a:p>
          <a:p>
            <a:pPr marL="457200" indent="-457200">
              <a:buFont typeface="+mj-lt"/>
              <a:buAutoNum type="arabicPeriod"/>
            </a:pPr>
            <a:endParaRPr lang="en-US" cap="none"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2984464869"/>
      </p:ext>
    </p:extLst>
  </p:cSld>
  <p:clrMapOvr>
    <a:masterClrMapping/>
  </p:clrMapOvr>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Droplet</Template>
  <TotalTime>2778</TotalTime>
  <Words>1688</Words>
  <Application>Microsoft Office PowerPoint</Application>
  <PresentationFormat>Widescreen</PresentationFormat>
  <Paragraphs>217</Paragraphs>
  <Slides>20</Slides>
  <Notes>19</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Calibri Light</vt:lpstr>
      <vt:lpstr>Times New Roman</vt:lpstr>
      <vt:lpstr>Tw Cen MT</vt:lpstr>
      <vt:lpstr>Droplet</vt:lpstr>
      <vt:lpstr>Stage gate #2 presentation The sensafloat</vt:lpstr>
      <vt:lpstr>Project constraints </vt:lpstr>
      <vt:lpstr>Project Goals</vt:lpstr>
      <vt:lpstr>Our First Design: The Toilet</vt:lpstr>
      <vt:lpstr>Why did the Toilet Fail?</vt:lpstr>
      <vt:lpstr>Standard toilet:</vt:lpstr>
      <vt:lpstr>New design:</vt:lpstr>
      <vt:lpstr>How it works:</vt:lpstr>
      <vt:lpstr>Testing Step By Step</vt:lpstr>
      <vt:lpstr>TESTING STEP BY STEP CONTINUED</vt:lpstr>
      <vt:lpstr>Testing Results </vt:lpstr>
      <vt:lpstr>Design 2 failure</vt:lpstr>
      <vt:lpstr>The Sensafloat</vt:lpstr>
      <vt:lpstr>Cost analysis</vt:lpstr>
      <vt:lpstr>Description and Justification for Our Product</vt:lpstr>
      <vt:lpstr>Creation of Our product</vt:lpstr>
      <vt:lpstr>Styrofoam Testing results (add tables for other data)</vt:lpstr>
      <vt:lpstr>Which equations and why?</vt:lpstr>
      <vt:lpstr>Future plans/Conclusion</vt:lpstr>
      <vt:lpstr>Citations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Stage gate #1 presentation</dc:title>
  <dc:creator>Pate, Mary</dc:creator>
  <cp:lastModifiedBy>Bustard, Amber</cp:lastModifiedBy>
  <cp:revision>54</cp:revision>
  <cp:lastPrinted>2017-11-13T18:39:49Z</cp:lastPrinted>
  <dcterms:created xsi:type="dcterms:W3CDTF">2017-10-15T21:37:11Z</dcterms:created>
  <dcterms:modified xsi:type="dcterms:W3CDTF">2018-05-22T19:03:18Z</dcterms:modified>
</cp:coreProperties>
</file>