
<file path=[Content_Types].xml><?xml version="1.0" encoding="utf-8"?>
<Types xmlns="http://schemas.openxmlformats.org/package/2006/content-types">
  <Default Extension="mp3" ContentType="audio/mpeg"/>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9" r:id="rId4"/>
    <p:sldId id="258" r:id="rId5"/>
    <p:sldId id="262" r:id="rId6"/>
    <p:sldId id="260" r:id="rId7"/>
    <p:sldId id="263" r:id="rId8"/>
    <p:sldId id="261" r:id="rId9"/>
    <p:sldId id="269" r:id="rId10"/>
    <p:sldId id="265" r:id="rId11"/>
    <p:sldId id="268" r:id="rId12"/>
    <p:sldId id="267" r:id="rId13"/>
    <p:sldId id="264" r:id="rId14"/>
    <p:sldId id="266"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7615160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765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33951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490742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223388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52736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1507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05540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869457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9760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8458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77873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233839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4579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852784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5" name="Shape 1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6" name="Shape 1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7" name="Shape 2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8" name="Shape 2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4" name="Shape 3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35" name="Shape 3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3" name="Shape 4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8" name="Shape 4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9" name="Shape 4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2" name="Shape 5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6" name="Shape 6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67" name="Shape 6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sciencebuddies.org/science-fair-projects/project_ideas/CE_p022.shtml" TargetMode="External"/><Relationship Id="rId4" Type="http://schemas.openxmlformats.org/officeDocument/2006/relationships/hyperlink" Target="https://www.youtube.com/watch?v=ZvCI-gNK_y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3.MOV"/><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4.MOV"/><Relationship Id="rId1" Type="http://schemas.openxmlformats.org/officeDocument/2006/relationships/video" Target="NULL" TargetMode="Externa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5000"/>
          </a:stretch>
        </a:blipFill>
        <a:effectLst/>
      </p:bgPr>
    </p:bg>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889738" y="2389161"/>
            <a:ext cx="6412523" cy="1212876"/>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3600" b="0" i="0" u="none" strike="noStrike" cap="none" dirty="0">
                <a:solidFill>
                  <a:schemeClr val="dk1"/>
                </a:solidFill>
                <a:latin typeface="Calibri"/>
                <a:ea typeface="Calibri"/>
                <a:cs typeface="Calibri"/>
                <a:sym typeface="Calibri"/>
              </a:rPr>
              <a:t> </a:t>
            </a:r>
            <a:r>
              <a:rPr lang="en-US" sz="3200" b="1" i="0" u="none" strike="noStrike" cap="none" dirty="0">
                <a:solidFill>
                  <a:schemeClr val="bg1"/>
                </a:solidFill>
                <a:latin typeface="Eras Demi ITC" panose="020B0805030504020804" pitchFamily="34" charset="0"/>
                <a:sym typeface="Calibri"/>
              </a:rPr>
              <a:t>Trip to Mars </a:t>
            </a:r>
            <a:r>
              <a:rPr lang="en-US" sz="3200" b="1" dirty="0">
                <a:solidFill>
                  <a:schemeClr val="bg1"/>
                </a:solidFill>
                <a:latin typeface="Eras Demi ITC" panose="020B0805030504020804" pitchFamily="34" charset="0"/>
              </a:rPr>
              <a:t>T</a:t>
            </a:r>
            <a:r>
              <a:rPr lang="en-US" sz="3200" b="1" i="0" u="none" strike="noStrike" cap="none" dirty="0">
                <a:solidFill>
                  <a:schemeClr val="bg1"/>
                </a:solidFill>
                <a:latin typeface="Eras Demi ITC" panose="020B0805030504020804" pitchFamily="34" charset="0"/>
                <a:sym typeface="Calibri"/>
              </a:rPr>
              <a:t>hrough Robot A4</a:t>
            </a:r>
            <a:endParaRPr lang="en-US" sz="2400" b="1" i="0" u="none" strike="noStrike" cap="none" dirty="0">
              <a:solidFill>
                <a:schemeClr val="bg1"/>
              </a:solidFill>
              <a:latin typeface="Eras Demi ITC" panose="020B0805030504020804" pitchFamily="34" charset="0"/>
              <a:sym typeface="Calibri"/>
            </a:endParaRPr>
          </a:p>
        </p:txBody>
      </p:sp>
      <p:sp>
        <p:nvSpPr>
          <p:cNvPr id="85" name="Shape 85"/>
          <p:cNvSpPr txBox="1">
            <a:spLocks noGrp="1"/>
          </p:cNvSpPr>
          <p:nvPr>
            <p:ph type="subTitle" idx="1"/>
          </p:nvPr>
        </p:nvSpPr>
        <p:spPr>
          <a:xfrm>
            <a:off x="1524000" y="3820401"/>
            <a:ext cx="9144000" cy="165576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400" i="0" u="none" strike="noStrike" cap="none" dirty="0">
                <a:solidFill>
                  <a:schemeClr val="bg1"/>
                </a:solidFill>
                <a:latin typeface="Eras Demi ITC" panose="020B0805030504020804" pitchFamily="34" charset="0"/>
                <a:sym typeface="Calibri"/>
              </a:rPr>
              <a:t>By: Mia Henry and Lauryn Norris</a:t>
            </a:r>
          </a:p>
        </p:txBody>
      </p:sp>
      <p:pic>
        <p:nvPicPr>
          <p:cNvPr id="2" name="Jaws theme!!">
            <a:hlinkClick r:id="" action="ppaction://media"/>
          </p:cNvPr>
          <p:cNvPicPr>
            <a:picLocks noChangeAspect="1"/>
          </p:cNvPicPr>
          <p:nvPr>
            <a:audioFile r:link="rId1"/>
            <p:extLst>
              <p:ext uri="{DAA4B4D4-6D71-4841-9C94-3DE7FCFB9230}">
                <p14:media xmlns:p14="http://schemas.microsoft.com/office/powerpoint/2010/main" r:embed="rId2">
                  <p14:trim st="7826"/>
                </p14:media>
              </p:ext>
            </p:extLst>
          </p:nvPr>
        </p:nvPicPr>
        <p:blipFill>
          <a:blip r:embed="rId6"/>
          <a:stretch>
            <a:fillRect/>
          </a:stretch>
        </p:blipFill>
        <p:spPr>
          <a:xfrm>
            <a:off x="1219200" y="56353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000" advClick="0" advTm="4000">
        <p14:warp dir="in"/>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accel="34000" fill="hold" grpId="0" nodeType="afterEffect">
                                  <p:stCondLst>
                                    <p:cond delay="0"/>
                                  </p:stCondLst>
                                  <p:childTnLst>
                                    <p:animScale>
                                      <p:cBhvr>
                                        <p:cTn id="9" dur="3000" fill="hold"/>
                                        <p:tgtEl>
                                          <p:spTgt spid="84"/>
                                        </p:tgtEl>
                                      </p:cBhvr>
                                      <p:by x="150000" y="150000"/>
                                    </p:animScale>
                                  </p:childTnLst>
                                </p:cTn>
                              </p:par>
                            </p:childTnLst>
                          </p:cTn>
                        </p:par>
                        <p:par>
                          <p:cTn id="10" fill="hold">
                            <p:stCondLst>
                              <p:cond delay="3000"/>
                            </p:stCondLst>
                            <p:childTnLst>
                              <p:par>
                                <p:cTn id="11" presetID="22" presetClass="exit" presetSubtype="4" fill="hold" grpId="1" nodeType="afterEffect">
                                  <p:stCondLst>
                                    <p:cond delay="0"/>
                                  </p:stCondLst>
                                  <p:childTnLst>
                                    <p:animEffect transition="out" filter="wipe(down)">
                                      <p:cBhvr>
                                        <p:cTn id="12" dur="3000"/>
                                        <p:tgtEl>
                                          <p:spTgt spid="84"/>
                                        </p:tgtEl>
                                      </p:cBhvr>
                                    </p:animEffect>
                                    <p:set>
                                      <p:cBhvr>
                                        <p:cTn id="13" dur="1" fill="hold">
                                          <p:stCondLst>
                                            <p:cond delay="29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4" repeatCount="indefinite" fill="hold" display="0">
                  <p:stCondLst>
                    <p:cond delay="indefinite"/>
                  </p:stCondLst>
                  <p:endCondLst>
                    <p:cond evt="onStopAudio" delay="0">
                      <p:tgtEl>
                        <p:sldTgt/>
                      </p:tgtEl>
                    </p:cond>
                  </p:endCondLst>
                </p:cTn>
                <p:tgtEl>
                  <p:spTgt spid="2"/>
                </p:tgtEl>
              </p:cMediaNode>
            </p:audio>
          </p:childTnLst>
        </p:cTn>
      </p:par>
    </p:tnLst>
    <p:bldLst>
      <p:bldP spid="84" grpId="0"/>
      <p:bldP spid="84"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Inclining and Declining Slopes</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342900" indent="-342900">
              <a:lnSpc>
                <a:spcPct val="115000"/>
              </a:lnSpc>
              <a:spcBef>
                <a:spcPts val="0"/>
              </a:spcBef>
            </a:pPr>
            <a:r>
              <a:rPr lang="en-US" sz="2000" dirty="0">
                <a:solidFill>
                  <a:schemeClr val="bg1"/>
                </a:solidFill>
                <a:latin typeface="Eras Demi ITC" panose="020B0805030504020804" pitchFamily="34" charset="0"/>
              </a:rPr>
              <a:t>While our robot went up and down various slopes, our program sent the robot traveling backward but slowly to prevent the robot from falling over				</a:t>
            </a:r>
          </a:p>
        </p:txBody>
      </p:sp>
      <p:pic>
        <p:nvPicPr>
          <p:cNvPr id="1026" name="Picture 2" descr="http://www.sciencebuddies.org/Files/3274/5/CE_img0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138" y="3566543"/>
            <a:ext cx="4039723" cy="204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05105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Traveling the Hematite</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342900" indent="-342900">
              <a:lnSpc>
                <a:spcPct val="115000"/>
              </a:lnSpc>
              <a:spcBef>
                <a:spcPts val="0"/>
              </a:spcBef>
            </a:pPr>
            <a:r>
              <a:rPr lang="en-US" sz="2000" dirty="0">
                <a:solidFill>
                  <a:schemeClr val="bg1"/>
                </a:solidFill>
                <a:latin typeface="Eras Demi ITC" panose="020B0805030504020804" pitchFamily="34" charset="0"/>
              </a:rPr>
              <a:t>For the surface of the hematite trail, we programmed our robot to travel forward and slowly, but not to slow so it can detect the line correctly.  				</a:t>
            </a:r>
          </a:p>
        </p:txBody>
      </p:sp>
      <p:pic>
        <p:nvPicPr>
          <p:cNvPr id="2" name="Picture 1"/>
          <p:cNvPicPr>
            <a:picLocks noChangeAspect="1"/>
          </p:cNvPicPr>
          <p:nvPr/>
        </p:nvPicPr>
        <p:blipFill>
          <a:blip r:embed="rId4"/>
          <a:stretch>
            <a:fillRect/>
          </a:stretch>
        </p:blipFill>
        <p:spPr>
          <a:xfrm>
            <a:off x="1247775" y="3433625"/>
            <a:ext cx="4848225" cy="2743200"/>
          </a:xfrm>
          <a:prstGeom prst="rect">
            <a:avLst/>
          </a:prstGeom>
        </p:spPr>
      </p:pic>
      <p:pic>
        <p:nvPicPr>
          <p:cNvPr id="2050" name="Picture 2" descr="https://lh6.googleusercontent.com/n6UUQF_yaFyn1gppG7Jg6xxWXH--mOJMp2-ay9DMBsiZo3kPUkLWSnP_WoRtEixqb7dqRW-t61fWtxkYqS6oFPj_rFn4tcAfcHAjFIIz297CGqxrOTulpvR_dS9s0RKJzw9wlJHT0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3037" y="373366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9904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Traversing Various Surfaces: Rough Terrain and Mars Surface</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15000"/>
              </a:lnSpc>
              <a:spcBef>
                <a:spcPts val="0"/>
              </a:spcBef>
              <a:buNone/>
            </a:pPr>
            <a:r>
              <a:rPr lang="en-US" sz="2000" dirty="0">
                <a:solidFill>
                  <a:schemeClr val="bg1"/>
                </a:solidFill>
                <a:latin typeface="Eras Demi ITC" panose="020B0805030504020804" pitchFamily="34" charset="0"/>
              </a:rPr>
              <a:t>Pebbles</a:t>
            </a:r>
          </a:p>
          <a:p>
            <a:pPr marL="0" indent="0">
              <a:lnSpc>
                <a:spcPct val="115000"/>
              </a:lnSpc>
              <a:spcBef>
                <a:spcPts val="0"/>
              </a:spcBef>
              <a:buNone/>
            </a:pPr>
            <a:endParaRPr lang="en-US" sz="2000" dirty="0">
              <a:solidFill>
                <a:schemeClr val="bg1"/>
              </a:solidFill>
              <a:latin typeface="Eras Demi ITC" panose="020B0805030504020804" pitchFamily="34" charset="0"/>
            </a:endParaRPr>
          </a:p>
          <a:p>
            <a:pPr marL="342900" indent="-342900">
              <a:lnSpc>
                <a:spcPct val="115000"/>
              </a:lnSpc>
              <a:spcBef>
                <a:spcPts val="0"/>
              </a:spcBef>
            </a:pPr>
            <a:r>
              <a:rPr lang="en-US" sz="2000" dirty="0">
                <a:solidFill>
                  <a:schemeClr val="bg1"/>
                </a:solidFill>
                <a:latin typeface="Eras Demi ITC" panose="020B0805030504020804" pitchFamily="34" charset="0"/>
              </a:rPr>
              <a:t>We increased the power of the motor in order for the robot to travel not only faster but with more power.  We would also want it to go backwards, and programed to go for a longer distance. </a:t>
            </a:r>
          </a:p>
          <a:p>
            <a:pPr marL="0" indent="0">
              <a:lnSpc>
                <a:spcPct val="115000"/>
              </a:lnSpc>
              <a:spcBef>
                <a:spcPts val="0"/>
              </a:spcBef>
              <a:buNone/>
            </a:pPr>
            <a:endParaRPr lang="en-US" sz="2000" dirty="0">
              <a:solidFill>
                <a:schemeClr val="bg1"/>
              </a:solidFill>
              <a:latin typeface="Eras Demi ITC" panose="020B0805030504020804" pitchFamily="34" charset="0"/>
            </a:endParaRPr>
          </a:p>
          <a:p>
            <a:pPr marL="0" indent="0">
              <a:lnSpc>
                <a:spcPct val="115000"/>
              </a:lnSpc>
              <a:spcBef>
                <a:spcPts val="0"/>
              </a:spcBef>
              <a:buNone/>
            </a:pPr>
            <a:r>
              <a:rPr lang="en-US" sz="2000" dirty="0">
                <a:solidFill>
                  <a:schemeClr val="bg1"/>
                </a:solidFill>
                <a:latin typeface="Eras Demi ITC" panose="020B0805030504020804" pitchFamily="34" charset="0"/>
              </a:rPr>
              <a:t>Mars Surface</a:t>
            </a:r>
          </a:p>
          <a:p>
            <a:pPr marL="0" indent="0">
              <a:lnSpc>
                <a:spcPct val="115000"/>
              </a:lnSpc>
              <a:spcBef>
                <a:spcPts val="0"/>
              </a:spcBef>
              <a:buNone/>
            </a:pPr>
            <a:endParaRPr lang="en-US" sz="2000" dirty="0">
              <a:solidFill>
                <a:schemeClr val="bg1"/>
              </a:solidFill>
              <a:latin typeface="Eras Demi ITC" panose="020B0805030504020804" pitchFamily="34" charset="0"/>
            </a:endParaRPr>
          </a:p>
          <a:p>
            <a:pPr marL="342900" indent="-342900">
              <a:lnSpc>
                <a:spcPct val="115000"/>
              </a:lnSpc>
              <a:spcBef>
                <a:spcPts val="0"/>
              </a:spcBef>
            </a:pPr>
            <a:r>
              <a:rPr lang="en-US" sz="2000" dirty="0">
                <a:solidFill>
                  <a:schemeClr val="bg1"/>
                </a:solidFill>
                <a:latin typeface="Eras Demi ITC" panose="020B0805030504020804" pitchFamily="34" charset="0"/>
              </a:rPr>
              <a:t>We would be using the forward program and less power would be added to the program. 				</a:t>
            </a:r>
          </a:p>
        </p:txBody>
      </p:sp>
    </p:spTree>
    <p:extLst>
      <p:ext uri="{BB962C8B-B14F-4D97-AF65-F5344CB8AC3E}">
        <p14:creationId xmlns:p14="http://schemas.microsoft.com/office/powerpoint/2010/main" val="296273698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Test Stimulations</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342900" indent="-342900">
              <a:lnSpc>
                <a:spcPct val="150000"/>
              </a:lnSpc>
              <a:spcBef>
                <a:spcPts val="0"/>
              </a:spcBef>
            </a:pPr>
            <a:r>
              <a:rPr lang="en-US" sz="2000" dirty="0">
                <a:solidFill>
                  <a:schemeClr val="bg1"/>
                </a:solidFill>
                <a:latin typeface="Eras Demi ITC" panose="020B0805030504020804" pitchFamily="34" charset="0"/>
              </a:rPr>
              <a:t>As the other person acted as the robot, the partner/ controller had to tell her programs in order for her to complete the task at hand (e.g. go forward one foot, turning 90 degrees to the right, etc.) This guided our way through the programming and gave us a sense in how to tackle to Mars quickly and efficiently. 					</a:t>
            </a:r>
          </a:p>
        </p:txBody>
      </p:sp>
      <p:sp>
        <p:nvSpPr>
          <p:cNvPr id="3" name="TextBox 2"/>
          <p:cNvSpPr txBox="1"/>
          <p:nvPr/>
        </p:nvSpPr>
        <p:spPr>
          <a:xfrm>
            <a:off x="3844119" y="2370009"/>
            <a:ext cx="5504596" cy="307777"/>
          </a:xfrm>
          <a:prstGeom prst="rect">
            <a:avLst/>
          </a:prstGeom>
          <a:noFill/>
        </p:spPr>
        <p:txBody>
          <a:bodyPr wrap="square" rtlCol="0">
            <a:spAutoFit/>
          </a:bodyPr>
          <a:lstStyle/>
          <a:p>
            <a:r>
              <a:rPr lang="en-US" dirty="0">
                <a:solidFill>
                  <a:schemeClr val="bg1"/>
                </a:solidFill>
                <a:latin typeface="Eras Demi ITC" panose="020B0805030504020804" pitchFamily="34" charset="0"/>
              </a:rPr>
              <a:t> </a:t>
            </a:r>
          </a:p>
        </p:txBody>
      </p:sp>
    </p:spTree>
    <p:extLst>
      <p:ext uri="{BB962C8B-B14F-4D97-AF65-F5344CB8AC3E}">
        <p14:creationId xmlns:p14="http://schemas.microsoft.com/office/powerpoint/2010/main" val="107569549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References/ Citations</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342900" indent="-342900">
              <a:lnSpc>
                <a:spcPct val="150000"/>
              </a:lnSpc>
              <a:spcBef>
                <a:spcPts val="0"/>
              </a:spcBef>
            </a:pPr>
            <a:r>
              <a:rPr lang="en-US" sz="2000" dirty="0">
                <a:solidFill>
                  <a:schemeClr val="bg1"/>
                </a:solidFill>
                <a:latin typeface="Eras Demi ITC" panose="020B0805030504020804" pitchFamily="34" charset="0"/>
                <a:hlinkClick r:id="rId4"/>
              </a:rPr>
              <a:t>https://www.youtube.com/watch?v=ZvCI-gNK_y4</a:t>
            </a:r>
            <a:endParaRPr lang="en-US" sz="2000" dirty="0">
              <a:solidFill>
                <a:schemeClr val="bg1"/>
              </a:solidFill>
              <a:latin typeface="Eras Demi ITC" panose="020B0805030504020804" pitchFamily="34" charset="0"/>
            </a:endParaRPr>
          </a:p>
          <a:p>
            <a:pPr marL="342900" indent="-342900">
              <a:lnSpc>
                <a:spcPct val="150000"/>
              </a:lnSpc>
              <a:spcBef>
                <a:spcPts val="0"/>
              </a:spcBef>
            </a:pPr>
            <a:r>
              <a:rPr lang="en-US" sz="2000" dirty="0">
                <a:solidFill>
                  <a:schemeClr val="bg1"/>
                </a:solidFill>
                <a:latin typeface="Eras Demi ITC" panose="020B0805030504020804" pitchFamily="34" charset="0"/>
                <a:hlinkClick r:id="rId5"/>
              </a:rPr>
              <a:t>http://www.sciencebuddies.org/science-fair-projects/project_ideas/CE_p022.shtml</a:t>
            </a:r>
            <a:endParaRPr lang="en-US" sz="2000" dirty="0">
              <a:solidFill>
                <a:schemeClr val="bg1"/>
              </a:solidFill>
              <a:latin typeface="Eras Demi ITC" panose="020B0805030504020804" pitchFamily="34" charset="0"/>
            </a:endParaRPr>
          </a:p>
          <a:p>
            <a:pPr marL="342900" indent="-342900">
              <a:lnSpc>
                <a:spcPct val="150000"/>
              </a:lnSpc>
              <a:spcBef>
                <a:spcPts val="0"/>
              </a:spcBef>
            </a:pPr>
            <a:r>
              <a:rPr lang="en-US" sz="2000" dirty="0">
                <a:solidFill>
                  <a:schemeClr val="bg1"/>
                </a:solidFill>
                <a:latin typeface="Eras Demi ITC" panose="020B0805030504020804" pitchFamily="34" charset="0"/>
              </a:rPr>
              <a:t>				</a:t>
            </a:r>
          </a:p>
        </p:txBody>
      </p:sp>
      <p:sp>
        <p:nvSpPr>
          <p:cNvPr id="3" name="TextBox 2"/>
          <p:cNvSpPr txBox="1"/>
          <p:nvPr/>
        </p:nvSpPr>
        <p:spPr>
          <a:xfrm>
            <a:off x="3844119" y="2370009"/>
            <a:ext cx="5504596" cy="307777"/>
          </a:xfrm>
          <a:prstGeom prst="rect">
            <a:avLst/>
          </a:prstGeom>
          <a:noFill/>
        </p:spPr>
        <p:txBody>
          <a:bodyPr wrap="square" rtlCol="0">
            <a:spAutoFit/>
          </a:bodyPr>
          <a:lstStyle/>
          <a:p>
            <a:r>
              <a:rPr lang="en-US" dirty="0">
                <a:solidFill>
                  <a:schemeClr val="bg1"/>
                </a:solidFill>
                <a:latin typeface="Eras Demi ITC" panose="020B0805030504020804" pitchFamily="34" charset="0"/>
              </a:rPr>
              <a:t> </a:t>
            </a:r>
          </a:p>
        </p:txBody>
      </p:sp>
    </p:spTree>
    <p:extLst>
      <p:ext uri="{BB962C8B-B14F-4D97-AF65-F5344CB8AC3E}">
        <p14:creationId xmlns:p14="http://schemas.microsoft.com/office/powerpoint/2010/main" val="3320817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Robot Configuration </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285750" indent="-285750">
              <a:lnSpc>
                <a:spcPct val="115000"/>
              </a:lnSpc>
              <a:spcBef>
                <a:spcPts val="0"/>
              </a:spcBef>
            </a:pPr>
            <a:r>
              <a:rPr lang="en-US" sz="1800" b="1" dirty="0">
                <a:solidFill>
                  <a:schemeClr val="bg1"/>
                </a:solidFill>
                <a:latin typeface="Eras Demi ITC" panose="020B0805030504020804" pitchFamily="34" charset="0"/>
              </a:rPr>
              <a:t>Gears: 20 tooth one the wheel and 16 tooth on the gears</a:t>
            </a:r>
          </a:p>
          <a:p>
            <a:pPr marL="0" lvl="0" indent="0">
              <a:lnSpc>
                <a:spcPct val="115000"/>
              </a:lnSpc>
              <a:spcBef>
                <a:spcPts val="0"/>
              </a:spcBef>
              <a:buNone/>
            </a:pPr>
            <a:endParaRPr lang="en-US" sz="1800" b="1" dirty="0">
              <a:solidFill>
                <a:schemeClr val="bg1"/>
              </a:solidFill>
              <a:latin typeface="Eras Demi ITC" panose="020B0805030504020804" pitchFamily="34" charset="0"/>
            </a:endParaRPr>
          </a:p>
          <a:p>
            <a:pPr marL="0" lvl="0" indent="0">
              <a:lnSpc>
                <a:spcPct val="115000"/>
              </a:lnSpc>
              <a:spcBef>
                <a:spcPts val="0"/>
              </a:spcBef>
              <a:buNone/>
            </a:pPr>
            <a:r>
              <a:rPr lang="en-US" sz="1800" b="1" dirty="0">
                <a:solidFill>
                  <a:schemeClr val="bg1"/>
                </a:solidFill>
                <a:latin typeface="Eras Demi ITC" panose="020B0805030504020804" pitchFamily="34" charset="0"/>
              </a:rPr>
              <a:t>These gears were picked in order for the robot to traverse various surfaces slower in order for the programs to be stopped if there was an emergency.</a:t>
            </a:r>
          </a:p>
          <a:p>
            <a:pPr marL="0" lvl="0" indent="0">
              <a:lnSpc>
                <a:spcPct val="115000"/>
              </a:lnSpc>
              <a:spcBef>
                <a:spcPts val="0"/>
              </a:spcBef>
              <a:buNone/>
            </a:pPr>
            <a:endParaRPr lang="en-US" sz="1800" b="1" dirty="0">
              <a:latin typeface="Eras Demi ITC" panose="020B0805030504020804" pitchFamily="34" charset="0"/>
            </a:endParaRPr>
          </a:p>
          <a:p>
            <a:pPr marL="285750" indent="-285750">
              <a:lnSpc>
                <a:spcPct val="115000"/>
              </a:lnSpc>
              <a:spcBef>
                <a:spcPts val="0"/>
              </a:spcBef>
            </a:pPr>
            <a:endParaRPr lang="en-US" sz="1800" b="1" dirty="0">
              <a:latin typeface="Eras Demi ITC" panose="020B0805030504020804" pitchFamily="34" charset="0"/>
            </a:endParaRPr>
          </a:p>
          <a:p>
            <a:pPr marL="342900" indent="-342900">
              <a:lnSpc>
                <a:spcPct val="115000"/>
              </a:lnSpc>
              <a:spcBef>
                <a:spcPts val="0"/>
              </a:spcBef>
            </a:pPr>
            <a:r>
              <a:rPr lang="en-US" sz="2000" b="1" dirty="0">
                <a:solidFill>
                  <a:schemeClr val="bg1"/>
                </a:solidFill>
                <a:latin typeface="Eras Demi ITC" panose="020B0805030504020804" pitchFamily="34" charset="0"/>
              </a:rPr>
              <a:t>Wheels: small/regular size wheels</a:t>
            </a:r>
          </a:p>
          <a:p>
            <a:pPr marL="342900" indent="-342900">
              <a:lnSpc>
                <a:spcPct val="115000"/>
              </a:lnSpc>
              <a:spcBef>
                <a:spcPts val="0"/>
              </a:spcBef>
            </a:pPr>
            <a:endParaRPr lang="en-US" sz="2000" b="1" dirty="0">
              <a:solidFill>
                <a:schemeClr val="bg1"/>
              </a:solidFill>
              <a:latin typeface="Eras Demi ITC" panose="020B0805030504020804" pitchFamily="34" charset="0"/>
            </a:endParaRPr>
          </a:p>
          <a:p>
            <a:pPr marL="0" indent="0">
              <a:lnSpc>
                <a:spcPct val="115000"/>
              </a:lnSpc>
              <a:spcBef>
                <a:spcPts val="0"/>
              </a:spcBef>
              <a:buNone/>
            </a:pPr>
            <a:r>
              <a:rPr lang="en-US" sz="2000" b="1" dirty="0">
                <a:solidFill>
                  <a:schemeClr val="bg1"/>
                </a:solidFill>
                <a:latin typeface="Eras Demi ITC" panose="020B0805030504020804" pitchFamily="34" charset="0"/>
              </a:rPr>
              <a:t>These wheels were selected in order to the robot to travel over surfaces that may be harder to travel on with slimmer wheels (e.g. rough terrain)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Click="0" advTm="16000">
        <p15:prstTrans prst="crush"/>
      </p:transition>
    </mc:Choice>
    <mc:Fallback xmlns="">
      <p:transition spd="slow" advClick="0" advTm="1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Moving Forward </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15000"/>
              </a:lnSpc>
              <a:spcBef>
                <a:spcPts val="0"/>
              </a:spcBef>
              <a:buNone/>
            </a:pPr>
            <a:r>
              <a:rPr lang="en-US" sz="2000" dirty="0">
                <a:solidFill>
                  <a:schemeClr val="bg1"/>
                </a:solidFill>
                <a:latin typeface="Eras Demi ITC" panose="020B0805030504020804" pitchFamily="34" charset="0"/>
              </a:rPr>
              <a:t>Program 				Overview </a:t>
            </a:r>
          </a:p>
          <a:p>
            <a:pPr marL="0" indent="0">
              <a:lnSpc>
                <a:spcPct val="115000"/>
              </a:lnSpc>
              <a:spcBef>
                <a:spcPts val="0"/>
              </a:spcBef>
              <a:buNone/>
            </a:pPr>
            <a:endParaRPr lang="en-US" sz="2000" dirty="0">
              <a:solidFill>
                <a:schemeClr val="bg1"/>
              </a:solidFill>
              <a:latin typeface="Eras Demi ITC" panose="020B0805030504020804" pitchFamily="34" charset="0"/>
            </a:endParaRPr>
          </a:p>
        </p:txBody>
      </p:sp>
      <p:sp>
        <p:nvSpPr>
          <p:cNvPr id="3" name="TextBox 2"/>
          <p:cNvSpPr txBox="1"/>
          <p:nvPr/>
        </p:nvSpPr>
        <p:spPr>
          <a:xfrm>
            <a:off x="477672" y="204716"/>
            <a:ext cx="887104" cy="307777"/>
          </a:xfrm>
          <a:prstGeom prst="rect">
            <a:avLst/>
          </a:prstGeom>
          <a:noFill/>
        </p:spPr>
        <p:txBody>
          <a:bodyPr wrap="square" rtlCol="0">
            <a:spAutoFit/>
          </a:bodyPr>
          <a:lstStyle/>
          <a:p>
            <a:pPr marL="285750" indent="-285750">
              <a:buFont typeface="Arial" panose="020B0604020202020204" pitchFamily="34" charset="0"/>
              <a:buChar char="•"/>
            </a:pPr>
            <a:r>
              <a:rPr lang="en-US" dirty="0" err="1">
                <a:solidFill>
                  <a:schemeClr val="bg1"/>
                </a:solidFill>
                <a:latin typeface="Eras Demi ITC" panose="020B0805030504020804" pitchFamily="34" charset="0"/>
              </a:rPr>
              <a:t>jjen</a:t>
            </a:r>
            <a:endParaRPr lang="en-US" dirty="0">
              <a:solidFill>
                <a:schemeClr val="bg1"/>
              </a:solidFill>
              <a:latin typeface="Eras Demi ITC" panose="020B0805030504020804" pitchFamily="34" charset="0"/>
            </a:endParaRPr>
          </a:p>
        </p:txBody>
      </p:sp>
      <p:pic>
        <p:nvPicPr>
          <p:cNvPr id="2" name="IMG_5277">
            <a:hlinkClick r:id="" action="ppaction://media"/>
          </p:cNvPr>
          <p:cNvPicPr>
            <a:picLocks noChangeAspect="1"/>
          </p:cNvPicPr>
          <p:nvPr>
            <a:videoFile r:link="rId1"/>
            <p:extLst>
              <p:ext uri="{DAA4B4D4-6D71-4841-9C94-3DE7FCFB9230}">
                <p14:media xmlns:p14="http://schemas.microsoft.com/office/powerpoint/2010/main" r:embed="rId2">
                  <p14:trim st="376" end="1176.3333"/>
                  <p14:fade in="500"/>
                </p14:media>
              </p:ext>
            </p:extLst>
          </p:nvPr>
        </p:nvPicPr>
        <p:blipFill>
          <a:blip r:embed="rId6"/>
          <a:stretch>
            <a:fillRect/>
          </a:stretch>
        </p:blipFill>
        <p:spPr>
          <a:xfrm rot="5400000">
            <a:off x="2667003" y="-2666998"/>
            <a:ext cx="6857998" cy="12192000"/>
          </a:xfrm>
          <a:prstGeom prst="rect">
            <a:avLst/>
          </a:prstGeom>
        </p:spPr>
      </p:pic>
    </p:spTree>
    <p:extLst>
      <p:ext uri="{BB962C8B-B14F-4D97-AF65-F5344CB8AC3E}">
        <p14:creationId xmlns:p14="http://schemas.microsoft.com/office/powerpoint/2010/main" val="113226023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Moving Forward </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15000"/>
              </a:lnSpc>
              <a:spcBef>
                <a:spcPts val="0"/>
              </a:spcBef>
              <a:buNone/>
            </a:pPr>
            <a:r>
              <a:rPr lang="en-US" sz="2000" dirty="0">
                <a:solidFill>
                  <a:schemeClr val="bg1"/>
                </a:solidFill>
                <a:latin typeface="Eras Demi ITC" panose="020B0805030504020804" pitchFamily="34" charset="0"/>
              </a:rPr>
              <a:t>Program 					Overview </a:t>
            </a:r>
          </a:p>
          <a:p>
            <a:pPr marL="0" indent="0">
              <a:lnSpc>
                <a:spcPct val="115000"/>
              </a:lnSpc>
              <a:spcBef>
                <a:spcPts val="0"/>
              </a:spcBef>
              <a:buNone/>
            </a:pPr>
            <a:endParaRPr lang="en-US" sz="2000" dirty="0">
              <a:solidFill>
                <a:schemeClr val="bg1"/>
              </a:solidFill>
              <a:latin typeface="Eras Demi ITC" panose="020B0805030504020804" pitchFamily="34" charset="0"/>
            </a:endParaRPr>
          </a:p>
        </p:txBody>
      </p:sp>
      <p:sp>
        <p:nvSpPr>
          <p:cNvPr id="3" name="TextBox 2"/>
          <p:cNvSpPr txBox="1"/>
          <p:nvPr/>
        </p:nvSpPr>
        <p:spPr>
          <a:xfrm>
            <a:off x="6096000" y="2432678"/>
            <a:ext cx="5504596" cy="4001095"/>
          </a:xfrm>
          <a:prstGeom prst="rect">
            <a:avLst/>
          </a:prstGeom>
          <a:noFill/>
        </p:spPr>
        <p:txBody>
          <a:bodyPr wrap="square" rtlCol="0">
            <a:spAutoFit/>
          </a:bodyPr>
          <a:lstStyle/>
          <a:p>
            <a:pPr>
              <a:lnSpc>
                <a:spcPct val="150000"/>
              </a:lnSpc>
            </a:pPr>
            <a:r>
              <a:rPr lang="en-US" sz="1600" b="1" dirty="0">
                <a:solidFill>
                  <a:schemeClr val="bg1"/>
                </a:solidFill>
                <a:latin typeface="Eras Demi ITC" panose="020B0805030504020804" pitchFamily="34" charset="0"/>
              </a:rPr>
              <a:t>This program is for going forward. The first block is connected to port b (right wheel of robot) and the second block is connected to port c (left wheel of robot). Both are in charge of the wheels moving forward. The third block is in charge of waiting until the amount of degrees the motor has turned that the robot was programed in order to complete the following steps. The fourth and fifth blocks are responsible for stopping the wheels and motors after the wait for block.</a:t>
            </a:r>
          </a:p>
          <a:p>
            <a:r>
              <a:rPr lang="en-US" dirty="0">
                <a:solidFill>
                  <a:schemeClr val="bg1"/>
                </a:solidFill>
                <a:latin typeface="Eras Demi ITC" panose="020B0805030504020804" pitchFamily="34" charset="0"/>
              </a:rPr>
              <a:t> </a:t>
            </a:r>
          </a:p>
        </p:txBody>
      </p:sp>
      <p:pic>
        <p:nvPicPr>
          <p:cNvPr id="5" name="Picture 4"/>
          <p:cNvPicPr>
            <a:picLocks noChangeAspect="1"/>
          </p:cNvPicPr>
          <p:nvPr/>
        </p:nvPicPr>
        <p:blipFill>
          <a:blip r:embed="rId4"/>
          <a:stretch>
            <a:fillRect/>
          </a:stretch>
        </p:blipFill>
        <p:spPr>
          <a:xfrm>
            <a:off x="477672" y="2784145"/>
            <a:ext cx="4763068" cy="1978924"/>
          </a:xfrm>
          <a:prstGeom prst="rect">
            <a:avLst/>
          </a:prstGeom>
        </p:spPr>
      </p:pic>
    </p:spTree>
    <p:extLst>
      <p:ext uri="{BB962C8B-B14F-4D97-AF65-F5344CB8AC3E}">
        <p14:creationId xmlns:p14="http://schemas.microsoft.com/office/powerpoint/2010/main" val="22114483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Moving Forward </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15000"/>
              </a:lnSpc>
              <a:spcBef>
                <a:spcPts val="0"/>
              </a:spcBef>
              <a:buNone/>
            </a:pPr>
            <a:r>
              <a:rPr lang="en-US" sz="2000" dirty="0">
                <a:solidFill>
                  <a:schemeClr val="bg1"/>
                </a:solidFill>
                <a:latin typeface="Eras Demi ITC" panose="020B0805030504020804" pitchFamily="34" charset="0"/>
              </a:rPr>
              <a:t>Program 					Overview </a:t>
            </a:r>
          </a:p>
          <a:p>
            <a:pPr marL="0" indent="0">
              <a:lnSpc>
                <a:spcPct val="115000"/>
              </a:lnSpc>
              <a:spcBef>
                <a:spcPts val="0"/>
              </a:spcBef>
              <a:buNone/>
            </a:pPr>
            <a:endParaRPr lang="en-US" sz="2000" dirty="0">
              <a:solidFill>
                <a:schemeClr val="bg1"/>
              </a:solidFill>
              <a:latin typeface="Eras Demi ITC" panose="020B0805030504020804" pitchFamily="34" charset="0"/>
            </a:endParaRPr>
          </a:p>
        </p:txBody>
      </p:sp>
      <p:sp>
        <p:nvSpPr>
          <p:cNvPr id="3" name="TextBox 2"/>
          <p:cNvSpPr txBox="1"/>
          <p:nvPr/>
        </p:nvSpPr>
        <p:spPr>
          <a:xfrm>
            <a:off x="6096000" y="2432678"/>
            <a:ext cx="5504596" cy="4001095"/>
          </a:xfrm>
          <a:prstGeom prst="rect">
            <a:avLst/>
          </a:prstGeom>
          <a:noFill/>
        </p:spPr>
        <p:txBody>
          <a:bodyPr wrap="square" rtlCol="0">
            <a:spAutoFit/>
          </a:bodyPr>
          <a:lstStyle/>
          <a:p>
            <a:pPr>
              <a:lnSpc>
                <a:spcPct val="150000"/>
              </a:lnSpc>
            </a:pPr>
            <a:r>
              <a:rPr lang="en-US" sz="1600" b="1" dirty="0">
                <a:solidFill>
                  <a:schemeClr val="bg1"/>
                </a:solidFill>
                <a:latin typeface="Eras Demi ITC" panose="020B0805030504020804" pitchFamily="34" charset="0"/>
              </a:rPr>
              <a:t>This program is for going forward. The first block is connected to port b (right wheel of robot) and the second block is connected to port c (left wheel of robot). Both are in charge of the wheels moving forward. The third block is in charge of waiting until the amount of degrees the motor has turned that the robot was programed in order to complete the following steps. The fourth and fifth blocks are responsible for stopping the wheels and motors after the wait for block.</a:t>
            </a:r>
          </a:p>
          <a:p>
            <a:r>
              <a:rPr lang="en-US" dirty="0">
                <a:solidFill>
                  <a:schemeClr val="bg1"/>
                </a:solidFill>
                <a:latin typeface="Eras Demi ITC" panose="020B0805030504020804" pitchFamily="34" charset="0"/>
              </a:rPr>
              <a:t> </a:t>
            </a:r>
          </a:p>
        </p:txBody>
      </p:sp>
      <p:pic>
        <p:nvPicPr>
          <p:cNvPr id="5" name="Picture 4"/>
          <p:cNvPicPr>
            <a:picLocks noChangeAspect="1"/>
          </p:cNvPicPr>
          <p:nvPr/>
        </p:nvPicPr>
        <p:blipFill>
          <a:blip r:embed="rId6"/>
          <a:stretch>
            <a:fillRect/>
          </a:stretch>
        </p:blipFill>
        <p:spPr>
          <a:xfrm>
            <a:off x="477672" y="2784145"/>
            <a:ext cx="4763068" cy="1978924"/>
          </a:xfrm>
          <a:prstGeom prst="rect">
            <a:avLst/>
          </a:prstGeom>
        </p:spPr>
      </p:pic>
      <p:pic>
        <p:nvPicPr>
          <p:cNvPr id="4" name="IMG_5280">
            <a:hlinkClick r:id="" action="ppaction://media"/>
          </p:cNvPr>
          <p:cNvPicPr>
            <a:picLocks noChangeAspect="1"/>
          </p:cNvPicPr>
          <p:nvPr>
            <a:videoFile r:link="rId1"/>
            <p:extLst>
              <p:ext uri="{DAA4B4D4-6D71-4841-9C94-3DE7FCFB9230}">
                <p14:media xmlns:p14="http://schemas.microsoft.com/office/powerpoint/2010/main" r:embed="rId2">
                  <p14:trim st="488" end="1343"/>
                  <p14:fade in="500" out="500"/>
                </p14:media>
              </p:ext>
            </p:extLst>
          </p:nvPr>
        </p:nvPicPr>
        <p:blipFill>
          <a:blip r:embed="rId7"/>
          <a:stretch>
            <a:fillRect/>
          </a:stretch>
        </p:blipFill>
        <p:spPr>
          <a:xfrm rot="5400000">
            <a:off x="2667000" y="-2667000"/>
            <a:ext cx="6858003" cy="12192003"/>
          </a:xfrm>
          <a:prstGeom prst="rect">
            <a:avLst/>
          </a:prstGeom>
        </p:spPr>
      </p:pic>
    </p:spTree>
    <p:extLst>
      <p:ext uri="{BB962C8B-B14F-4D97-AF65-F5344CB8AC3E}">
        <p14:creationId xmlns:p14="http://schemas.microsoft.com/office/powerpoint/2010/main" val="203759868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Moving Backward </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15000"/>
              </a:lnSpc>
              <a:spcBef>
                <a:spcPts val="0"/>
              </a:spcBef>
              <a:buNone/>
            </a:pPr>
            <a:r>
              <a:rPr lang="en-US" sz="2000" dirty="0">
                <a:solidFill>
                  <a:schemeClr val="bg1"/>
                </a:solidFill>
                <a:latin typeface="Eras Demi ITC" panose="020B0805030504020804" pitchFamily="34" charset="0"/>
              </a:rPr>
              <a:t>Program 					Overview </a:t>
            </a:r>
          </a:p>
          <a:p>
            <a:pPr marL="0" indent="0">
              <a:lnSpc>
                <a:spcPct val="115000"/>
              </a:lnSpc>
              <a:spcBef>
                <a:spcPts val="0"/>
              </a:spcBef>
              <a:buNone/>
            </a:pPr>
            <a:endParaRPr lang="en-US" sz="2000" dirty="0">
              <a:solidFill>
                <a:schemeClr val="bg1"/>
              </a:solidFill>
              <a:latin typeface="Eras Demi ITC" panose="020B0805030504020804" pitchFamily="34" charset="0"/>
            </a:endParaRPr>
          </a:p>
        </p:txBody>
      </p:sp>
      <p:sp>
        <p:nvSpPr>
          <p:cNvPr id="3" name="TextBox 2"/>
          <p:cNvSpPr txBox="1"/>
          <p:nvPr/>
        </p:nvSpPr>
        <p:spPr>
          <a:xfrm>
            <a:off x="6096000" y="2432678"/>
            <a:ext cx="5504596" cy="4073166"/>
          </a:xfrm>
          <a:prstGeom prst="rect">
            <a:avLst/>
          </a:prstGeom>
          <a:noFill/>
        </p:spPr>
        <p:txBody>
          <a:bodyPr wrap="square" rtlCol="0">
            <a:spAutoFit/>
          </a:bodyPr>
          <a:lstStyle/>
          <a:p>
            <a:pPr>
              <a:lnSpc>
                <a:spcPct val="150000"/>
              </a:lnSpc>
            </a:pPr>
            <a:r>
              <a:rPr lang="en-US" sz="1600" b="1" dirty="0">
                <a:solidFill>
                  <a:schemeClr val="bg1"/>
                </a:solidFill>
                <a:latin typeface="Eras Demi ITC" panose="020B0805030504020804" pitchFamily="34" charset="0"/>
              </a:rPr>
              <a:t>This program is for going backward. The first block is connected to port b (right wheel of robot) and the second block is connected to port c (left wheel of robot). Both are in charge of the wheels moving backward. The third block is in charge of waiting until the amount of degrees the motor has turned that the robot was programed in order to complete the following steps. The fourth and fifth blocks are responsible for stopping the wheels and motors after the wait for block.</a:t>
            </a:r>
          </a:p>
          <a:p>
            <a:pPr>
              <a:lnSpc>
                <a:spcPct val="150000"/>
              </a:lnSpc>
            </a:pPr>
            <a:r>
              <a:rPr lang="en-US" dirty="0">
                <a:solidFill>
                  <a:schemeClr val="bg1"/>
                </a:solidFill>
                <a:latin typeface="Eras Demi ITC" panose="020B0805030504020804" pitchFamily="34" charset="0"/>
              </a:rPr>
              <a:t> </a:t>
            </a:r>
          </a:p>
        </p:txBody>
      </p:sp>
      <p:pic>
        <p:nvPicPr>
          <p:cNvPr id="2" name="Picture 1"/>
          <p:cNvPicPr>
            <a:picLocks noChangeAspect="1"/>
          </p:cNvPicPr>
          <p:nvPr/>
        </p:nvPicPr>
        <p:blipFill>
          <a:blip r:embed="rId4"/>
          <a:stretch>
            <a:fillRect/>
          </a:stretch>
        </p:blipFill>
        <p:spPr>
          <a:xfrm>
            <a:off x="591405" y="2811440"/>
            <a:ext cx="4990530" cy="1637730"/>
          </a:xfrm>
          <a:prstGeom prst="rect">
            <a:avLst/>
          </a:prstGeom>
        </p:spPr>
      </p:pic>
    </p:spTree>
    <p:extLst>
      <p:ext uri="{BB962C8B-B14F-4D97-AF65-F5344CB8AC3E}">
        <p14:creationId xmlns:p14="http://schemas.microsoft.com/office/powerpoint/2010/main" val="194926028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Moving Backward </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15000"/>
              </a:lnSpc>
              <a:spcBef>
                <a:spcPts val="0"/>
              </a:spcBef>
              <a:buNone/>
            </a:pPr>
            <a:r>
              <a:rPr lang="en-US" sz="2000" dirty="0">
                <a:solidFill>
                  <a:schemeClr val="bg1"/>
                </a:solidFill>
                <a:latin typeface="Eras Demi ITC" panose="020B0805030504020804" pitchFamily="34" charset="0"/>
              </a:rPr>
              <a:t>Program 					Overview </a:t>
            </a:r>
          </a:p>
          <a:p>
            <a:pPr marL="0" indent="0">
              <a:lnSpc>
                <a:spcPct val="115000"/>
              </a:lnSpc>
              <a:spcBef>
                <a:spcPts val="0"/>
              </a:spcBef>
              <a:buNone/>
            </a:pPr>
            <a:endParaRPr lang="en-US" sz="2000" dirty="0">
              <a:solidFill>
                <a:schemeClr val="bg1"/>
              </a:solidFill>
              <a:latin typeface="Eras Demi ITC" panose="020B0805030504020804" pitchFamily="34" charset="0"/>
            </a:endParaRPr>
          </a:p>
        </p:txBody>
      </p:sp>
      <p:sp>
        <p:nvSpPr>
          <p:cNvPr id="3" name="TextBox 2"/>
          <p:cNvSpPr txBox="1"/>
          <p:nvPr/>
        </p:nvSpPr>
        <p:spPr>
          <a:xfrm>
            <a:off x="6096000" y="2432678"/>
            <a:ext cx="5504596" cy="4073166"/>
          </a:xfrm>
          <a:prstGeom prst="rect">
            <a:avLst/>
          </a:prstGeom>
          <a:noFill/>
        </p:spPr>
        <p:txBody>
          <a:bodyPr wrap="square" rtlCol="0">
            <a:spAutoFit/>
          </a:bodyPr>
          <a:lstStyle/>
          <a:p>
            <a:pPr>
              <a:lnSpc>
                <a:spcPct val="150000"/>
              </a:lnSpc>
            </a:pPr>
            <a:r>
              <a:rPr lang="en-US" sz="1600" b="1" dirty="0">
                <a:solidFill>
                  <a:schemeClr val="bg1"/>
                </a:solidFill>
                <a:latin typeface="Eras Demi ITC" panose="020B0805030504020804" pitchFamily="34" charset="0"/>
              </a:rPr>
              <a:t>This program is for going backward. The first block is connected to port b (right wheel of robot) and the second block is connected to port c (left wheel of robot). Both are in charge of the wheels moving backward. The third block is in charge of waiting until the amount of degrees the motor has turned that the robot was programed in order to complete the following steps. The fourth and fifth blocks are responsible for stopping the wheels and motors after the wait for block.</a:t>
            </a:r>
          </a:p>
          <a:p>
            <a:pPr>
              <a:lnSpc>
                <a:spcPct val="150000"/>
              </a:lnSpc>
            </a:pPr>
            <a:r>
              <a:rPr lang="en-US" dirty="0">
                <a:solidFill>
                  <a:schemeClr val="bg1"/>
                </a:solidFill>
                <a:latin typeface="Eras Demi ITC" panose="020B0805030504020804" pitchFamily="34" charset="0"/>
              </a:rPr>
              <a:t> </a:t>
            </a:r>
          </a:p>
        </p:txBody>
      </p:sp>
      <p:pic>
        <p:nvPicPr>
          <p:cNvPr id="2" name="Picture 1"/>
          <p:cNvPicPr>
            <a:picLocks noChangeAspect="1"/>
          </p:cNvPicPr>
          <p:nvPr/>
        </p:nvPicPr>
        <p:blipFill>
          <a:blip r:embed="rId6"/>
          <a:stretch>
            <a:fillRect/>
          </a:stretch>
        </p:blipFill>
        <p:spPr>
          <a:xfrm>
            <a:off x="591405" y="2811440"/>
            <a:ext cx="4990530" cy="1637730"/>
          </a:xfrm>
          <a:prstGeom prst="rect">
            <a:avLst/>
          </a:prstGeom>
        </p:spPr>
      </p:pic>
      <p:pic>
        <p:nvPicPr>
          <p:cNvPr id="4" name="IMG_5281">
            <a:hlinkClick r:id="" action="ppaction://media"/>
          </p:cNvPr>
          <p:cNvPicPr>
            <a:picLocks noChangeAspect="1"/>
          </p:cNvPicPr>
          <p:nvPr>
            <a:videoFile r:link="rId1"/>
            <p:extLst>
              <p:ext uri="{DAA4B4D4-6D71-4841-9C94-3DE7FCFB9230}">
                <p14:media xmlns:p14="http://schemas.microsoft.com/office/powerpoint/2010/main" r:embed="rId2">
                  <p14:trim st="3993" end="199.3333"/>
                  <p14:fade in="500"/>
                </p14:media>
              </p:ext>
            </p:extLst>
          </p:nvPr>
        </p:nvPicPr>
        <p:blipFill>
          <a:blip r:embed="rId7"/>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667189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Turning</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15000"/>
              </a:lnSpc>
              <a:spcBef>
                <a:spcPts val="0"/>
              </a:spcBef>
              <a:buNone/>
            </a:pPr>
            <a:r>
              <a:rPr lang="en-US" sz="2000" dirty="0">
                <a:solidFill>
                  <a:schemeClr val="bg1"/>
                </a:solidFill>
                <a:latin typeface="Eras Demi ITC" panose="020B0805030504020804" pitchFamily="34" charset="0"/>
              </a:rPr>
              <a:t>Program 					Overview </a:t>
            </a:r>
          </a:p>
          <a:p>
            <a:pPr marL="0" indent="0">
              <a:lnSpc>
                <a:spcPct val="115000"/>
              </a:lnSpc>
              <a:spcBef>
                <a:spcPts val="0"/>
              </a:spcBef>
              <a:buNone/>
            </a:pPr>
            <a:endParaRPr lang="en-US" sz="2000" dirty="0">
              <a:solidFill>
                <a:schemeClr val="bg1"/>
              </a:solidFill>
              <a:latin typeface="Eras Demi ITC" panose="020B0805030504020804" pitchFamily="34" charset="0"/>
            </a:endParaRPr>
          </a:p>
        </p:txBody>
      </p:sp>
      <p:sp>
        <p:nvSpPr>
          <p:cNvPr id="3" name="TextBox 2"/>
          <p:cNvSpPr txBox="1"/>
          <p:nvPr/>
        </p:nvSpPr>
        <p:spPr>
          <a:xfrm>
            <a:off x="6096000" y="2432678"/>
            <a:ext cx="5504596" cy="3262432"/>
          </a:xfrm>
          <a:prstGeom prst="rect">
            <a:avLst/>
          </a:prstGeom>
          <a:noFill/>
        </p:spPr>
        <p:txBody>
          <a:bodyPr wrap="square" rtlCol="0">
            <a:spAutoFit/>
          </a:bodyPr>
          <a:lstStyle/>
          <a:p>
            <a:pPr>
              <a:lnSpc>
                <a:spcPct val="150000"/>
              </a:lnSpc>
            </a:pPr>
            <a:r>
              <a:rPr lang="en-US" sz="1600" b="1" dirty="0">
                <a:solidFill>
                  <a:schemeClr val="bg1"/>
                </a:solidFill>
                <a:latin typeface="Eras Demi ITC" panose="020B0805030504020804" pitchFamily="34" charset="0"/>
              </a:rPr>
              <a:t>This program is in chare for turning to the left. In order to turn to the right, the motors must be switched. The robot is told to make motor B stationary while motor C, which is connected to the robot’s left wheel, to turn. After the motor has turned 360 degrees, the fourth block is designed to stop motor c connected to the left wheel. This program is important to have in order to turn in tight corners/areas.</a:t>
            </a:r>
          </a:p>
          <a:p>
            <a:r>
              <a:rPr lang="en-US" dirty="0">
                <a:solidFill>
                  <a:schemeClr val="bg1"/>
                </a:solidFill>
                <a:latin typeface="Eras Demi ITC" panose="020B0805030504020804" pitchFamily="34" charset="0"/>
              </a:rPr>
              <a:t> </a:t>
            </a:r>
          </a:p>
        </p:txBody>
      </p:sp>
      <p:pic>
        <p:nvPicPr>
          <p:cNvPr id="4" name="Picture 3"/>
          <p:cNvPicPr>
            <a:picLocks noChangeAspect="1"/>
          </p:cNvPicPr>
          <p:nvPr/>
        </p:nvPicPr>
        <p:blipFill>
          <a:blip r:embed="rId4"/>
          <a:stretch>
            <a:fillRect/>
          </a:stretch>
        </p:blipFill>
        <p:spPr>
          <a:xfrm>
            <a:off x="838200" y="2893325"/>
            <a:ext cx="4440984" cy="1569493"/>
          </a:xfrm>
          <a:prstGeom prst="rect">
            <a:avLst/>
          </a:prstGeom>
        </p:spPr>
      </p:pic>
    </p:spTree>
    <p:extLst>
      <p:ext uri="{BB962C8B-B14F-4D97-AF65-F5344CB8AC3E}">
        <p14:creationId xmlns:p14="http://schemas.microsoft.com/office/powerpoint/2010/main" val="4114389784"/>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lgn="ctr">
              <a:spcBef>
                <a:spcPts val="0"/>
              </a:spcBef>
              <a:buNone/>
            </a:pPr>
            <a:r>
              <a:rPr lang="en-US" dirty="0">
                <a:latin typeface="Eras Demi ITC" panose="020B0805030504020804" pitchFamily="34" charset="0"/>
              </a:rPr>
              <a:t>Diagram of Mars Landing Site</a:t>
            </a:r>
          </a:p>
        </p:txBody>
      </p:sp>
      <p:sp>
        <p:nvSpPr>
          <p:cNvPr id="91" name="Shape 91"/>
          <p:cNvSpPr txBox="1">
            <a:spLocks noGrp="1"/>
          </p:cNvSpPr>
          <p:nvPr>
            <p:ph type="body" idx="1"/>
          </p:nvPr>
        </p:nvSpPr>
        <p:spPr>
          <a:xfrm>
            <a:off x="838200" y="1825625"/>
            <a:ext cx="10515600" cy="4351200"/>
          </a:xfrm>
          <a:prstGeom prst="rect">
            <a:avLst/>
          </a:prstGeom>
        </p:spPr>
        <p:txBody>
          <a:bodyPr lIns="91425" tIns="91425" rIns="91425" bIns="91425" anchor="t" anchorCtr="0">
            <a:noAutofit/>
          </a:bodyPr>
          <a:lstStyle/>
          <a:p>
            <a:pPr marL="0" indent="0">
              <a:lnSpc>
                <a:spcPct val="150000"/>
              </a:lnSpc>
              <a:spcBef>
                <a:spcPts val="0"/>
              </a:spcBef>
              <a:buNone/>
            </a:pPr>
            <a:r>
              <a:rPr lang="en-US" sz="2000" dirty="0">
                <a:solidFill>
                  <a:schemeClr val="bg1"/>
                </a:solidFill>
                <a:latin typeface="Eras Demi ITC" panose="020B0805030504020804" pitchFamily="34" charset="0"/>
              </a:rPr>
              <a:t>					</a:t>
            </a:r>
          </a:p>
        </p:txBody>
      </p:sp>
      <p:sp>
        <p:nvSpPr>
          <p:cNvPr id="3" name="TextBox 2"/>
          <p:cNvSpPr txBox="1"/>
          <p:nvPr/>
        </p:nvSpPr>
        <p:spPr>
          <a:xfrm>
            <a:off x="3844119" y="2370009"/>
            <a:ext cx="5504596" cy="307777"/>
          </a:xfrm>
          <a:prstGeom prst="rect">
            <a:avLst/>
          </a:prstGeom>
          <a:noFill/>
        </p:spPr>
        <p:txBody>
          <a:bodyPr wrap="square" rtlCol="0">
            <a:spAutoFit/>
          </a:bodyPr>
          <a:lstStyle/>
          <a:p>
            <a:r>
              <a:rPr lang="en-US" dirty="0">
                <a:solidFill>
                  <a:schemeClr val="bg1"/>
                </a:solidFill>
                <a:latin typeface="Eras Demi ITC" panose="020B0805030504020804" pitchFamily="34" charset="0"/>
              </a:rPr>
              <a:t> </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3790097" y="1690825"/>
            <a:ext cx="4611806" cy="4758093"/>
          </a:xfrm>
          <a:prstGeom prst="rect">
            <a:avLst/>
          </a:prstGeom>
        </p:spPr>
      </p:pic>
    </p:spTree>
    <p:extLst>
      <p:ext uri="{BB962C8B-B14F-4D97-AF65-F5344CB8AC3E}">
        <p14:creationId xmlns:p14="http://schemas.microsoft.com/office/powerpoint/2010/main" val="379926866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3430</TotalTime>
  <Words>798</Words>
  <Application>Microsoft Office PowerPoint</Application>
  <PresentationFormat>Widescreen</PresentationFormat>
  <Paragraphs>57</Paragraphs>
  <Slides>14</Slides>
  <Notes>14</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Eras Demi ITC</vt:lpstr>
      <vt:lpstr>Office Theme</vt:lpstr>
      <vt:lpstr> Trip to Mars Through Robot A4</vt:lpstr>
      <vt:lpstr>Robot Configuration </vt:lpstr>
      <vt:lpstr>Moving Forward </vt:lpstr>
      <vt:lpstr>Moving Forward </vt:lpstr>
      <vt:lpstr>Moving Forward </vt:lpstr>
      <vt:lpstr>Moving Backward </vt:lpstr>
      <vt:lpstr>Moving Backward </vt:lpstr>
      <vt:lpstr>Turning</vt:lpstr>
      <vt:lpstr>Diagram of Mars Landing Site</vt:lpstr>
      <vt:lpstr>Inclining and Declining Slopes</vt:lpstr>
      <vt:lpstr>Traveling the Hematite</vt:lpstr>
      <vt:lpstr>Traversing Various Surfaces: Rough Terrain and Mars Surface</vt:lpstr>
      <vt:lpstr>Test Stimulations</vt:lpstr>
      <vt:lpstr>References/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Trip to Mars Through Robot A4</dc:title>
  <dc:creator>Norris, Lauryn</dc:creator>
  <cp:lastModifiedBy>Norris, Lauryn</cp:lastModifiedBy>
  <cp:revision>51</cp:revision>
  <dcterms:modified xsi:type="dcterms:W3CDTF">2017-11-20T00:07:28Z</dcterms:modified>
</cp:coreProperties>
</file>