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94" r:id="rId2"/>
    <p:sldId id="258" r:id="rId3"/>
    <p:sldId id="259" r:id="rId4"/>
    <p:sldId id="261" r:id="rId5"/>
    <p:sldId id="262" r:id="rId6"/>
    <p:sldId id="263" r:id="rId7"/>
    <p:sldId id="264" r:id="rId8"/>
    <p:sldId id="284" r:id="rId9"/>
    <p:sldId id="265" r:id="rId10"/>
    <p:sldId id="295" r:id="rId11"/>
    <p:sldId id="266" r:id="rId12"/>
    <p:sldId id="267" r:id="rId13"/>
    <p:sldId id="285" r:id="rId14"/>
    <p:sldId id="273" r:id="rId15"/>
    <p:sldId id="270" r:id="rId16"/>
    <p:sldId id="280" r:id="rId17"/>
    <p:sldId id="286" r:id="rId18"/>
    <p:sldId id="281" r:id="rId19"/>
    <p:sldId id="282" r:id="rId20"/>
    <p:sldId id="283" r:id="rId21"/>
    <p:sldId id="278" r:id="rId22"/>
    <p:sldId id="289" r:id="rId23"/>
    <p:sldId id="292" r:id="rId24"/>
    <p:sldId id="290" r:id="rId25"/>
    <p:sldId id="293" r:id="rId26"/>
    <p:sldId id="288" r:id="rId27"/>
  </p:sldIdLst>
  <p:sldSz cx="9144000" cy="5143500" type="screen16x9"/>
  <p:notesSz cx="6858000" cy="9144000"/>
  <p:embeddedFontLst>
    <p:embeddedFont>
      <p:font typeface="KG Summer Sunshine" panose="020B0604020202020204" charset="0"/>
      <p:regular r:id="rId29"/>
    </p:embeddedFont>
    <p:embeddedFont>
      <p:font typeface="Open Sans" panose="020B0604020202020204" charset="0"/>
      <p:regular r:id="rId30"/>
      <p:bold r:id="rId31"/>
      <p:italic r:id="rId32"/>
      <p:boldItalic r:id="rId33"/>
    </p:embeddedFont>
    <p:embeddedFont>
      <p:font typeface="PT Sans Narrow" panose="020B0604020202020204" charset="0"/>
      <p:regular r:id="rId34"/>
      <p:bold r:id="rId35"/>
    </p:embeddedFont>
    <p:embeddedFont>
      <p:font typeface="Buxton Sketch" panose="03080500000500000004" pitchFamily="66"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41F17C"/>
    <a:srgbClr val="66FF99"/>
    <a:srgbClr val="B1F9F0"/>
    <a:srgbClr val="FF6699"/>
    <a:srgbClr val="5F5F5F"/>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2FEC55-6A03-4DC7-A659-F88431973ACE}">
  <a:tblStyle styleId="{CD2FEC55-6A03-4DC7-A659-F88431973AC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D46E9C85-9CEF-46C6-BFD0-F38348AD3F07}"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65" autoAdjust="0"/>
  </p:normalViewPr>
  <p:slideViewPr>
    <p:cSldViewPr snapToGrid="0">
      <p:cViewPr varScale="1">
        <p:scale>
          <a:sx n="81" d="100"/>
          <a:sy n="81"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50000"/>
              </a:lnSpc>
              <a:spcBef>
                <a:spcPts val="0"/>
              </a:spcBef>
              <a:buNone/>
            </a:pPr>
            <a:r>
              <a:rPr lang="en" b="1" dirty="0"/>
              <a:t>Autumn</a:t>
            </a:r>
          </a:p>
          <a:p>
            <a:pPr marL="457200" lvl="0" indent="-228600" rtl="0">
              <a:lnSpc>
                <a:spcPct val="150000"/>
              </a:lnSpc>
              <a:spcBef>
                <a:spcPts val="0"/>
              </a:spcBef>
            </a:pPr>
            <a:r>
              <a:rPr lang="en" b="1" dirty="0"/>
              <a:t>Goal</a:t>
            </a:r>
            <a:r>
              <a:rPr lang="en" dirty="0"/>
              <a:t>: Currently, our task is to create a sunscreen package that withstands the 7 tests (these will be mentioned later) containing the safest and effective formulated sunscreen (created by yours truly), both at the lowest cost possible. </a:t>
            </a:r>
          </a:p>
          <a:p>
            <a:pPr marL="457200" lvl="0" indent="-298450" rtl="0">
              <a:lnSpc>
                <a:spcPct val="150000"/>
              </a:lnSpc>
              <a:spcBef>
                <a:spcPts val="0"/>
              </a:spcBef>
              <a:buSzPct val="100000"/>
              <a:buChar char="●"/>
            </a:pPr>
            <a:r>
              <a:rPr lang="en" dirty="0"/>
              <a:t>Max LD50</a:t>
            </a:r>
          </a:p>
          <a:p>
            <a:pPr marL="914400" lvl="1" indent="-298450" rtl="0">
              <a:lnSpc>
                <a:spcPct val="150000"/>
              </a:lnSpc>
              <a:spcBef>
                <a:spcPts val="0"/>
              </a:spcBef>
              <a:buSzPct val="100000"/>
              <a:buChar char="○"/>
            </a:pPr>
            <a:r>
              <a:rPr lang="en" dirty="0"/>
              <a:t>An LD50 is a standard measurement of harmful effects that prevent success and development of a substance that result from either a single exposure or multiple exposures in a short period of time. This measurement is measured in milligrams (mg) of chemical per kilogram (kg) of body weight. </a:t>
            </a:r>
          </a:p>
          <a:p>
            <a:pPr marL="914400" lvl="1" indent="-298450" rtl="0">
              <a:lnSpc>
                <a:spcPct val="150000"/>
              </a:lnSpc>
              <a:spcBef>
                <a:spcPts val="0"/>
              </a:spcBef>
              <a:buSzPct val="100000"/>
              <a:buChar char="○"/>
            </a:pPr>
            <a:r>
              <a:rPr lang="en" dirty="0"/>
              <a:t>It is important that we have multiple LD50 tests, so we can make sure we are able to use the maximum amount of our active ingredients, in order to provide the best protective sunscreen without harming anyone. </a:t>
            </a:r>
          </a:p>
          <a:p>
            <a:pPr marL="457200" lvl="0" indent="-298450" rtl="0">
              <a:lnSpc>
                <a:spcPct val="150000"/>
              </a:lnSpc>
              <a:spcBef>
                <a:spcPts val="0"/>
              </a:spcBef>
              <a:buSzPct val="100000"/>
              <a:buChar char="●"/>
            </a:pPr>
            <a:r>
              <a:rPr lang="en" dirty="0"/>
              <a:t>Max SPF</a:t>
            </a:r>
          </a:p>
          <a:p>
            <a:pPr marL="914400" lvl="1" indent="-298450" rtl="0">
              <a:lnSpc>
                <a:spcPct val="150000"/>
              </a:lnSpc>
              <a:spcBef>
                <a:spcPts val="0"/>
              </a:spcBef>
              <a:buSzPct val="91666"/>
              <a:buChar char="○"/>
            </a:pPr>
            <a:r>
              <a:rPr lang="en" sz="1200" dirty="0">
                <a:solidFill>
                  <a:srgbClr val="222222"/>
                </a:solidFill>
                <a:highlight>
                  <a:srgbClr val="FFFFFF"/>
                </a:highlight>
              </a:rPr>
              <a:t>SPF measures sunscreen protection from </a:t>
            </a:r>
            <a:r>
              <a:rPr lang="en" sz="1200" b="1" dirty="0">
                <a:solidFill>
                  <a:srgbClr val="222222"/>
                </a:solidFill>
                <a:highlight>
                  <a:srgbClr val="FFFFFF"/>
                </a:highlight>
              </a:rPr>
              <a:t>UVB rays</a:t>
            </a:r>
            <a:r>
              <a:rPr lang="en" sz="1200" dirty="0">
                <a:solidFill>
                  <a:srgbClr val="222222"/>
                </a:solidFill>
                <a:highlight>
                  <a:srgbClr val="FFFFFF"/>
                </a:highlight>
              </a:rPr>
              <a:t>, the kind that cause sunburn and contribute to skin cancer</a:t>
            </a:r>
          </a:p>
          <a:p>
            <a:pPr marL="457200" lvl="0" indent="-298450" rtl="0">
              <a:lnSpc>
                <a:spcPct val="150000"/>
              </a:lnSpc>
              <a:spcBef>
                <a:spcPts val="0"/>
              </a:spcBef>
              <a:buSzPct val="100000"/>
              <a:buChar char="●"/>
            </a:pPr>
            <a:r>
              <a:rPr lang="en" dirty="0"/>
              <a:t>Min Cost (packing and sunscreen)</a:t>
            </a:r>
          </a:p>
          <a:p>
            <a:pPr marL="914400" lvl="1" indent="-298450" rtl="0">
              <a:lnSpc>
                <a:spcPct val="150000"/>
              </a:lnSpc>
              <a:spcBef>
                <a:spcPts val="0"/>
              </a:spcBef>
              <a:buSzPct val="100000"/>
              <a:buChar char="○"/>
            </a:pPr>
            <a:r>
              <a:rPr lang="en" dirty="0"/>
              <a:t>Goal: (as mentioned earlier) create sunscreen and package with the least cost</a:t>
            </a:r>
          </a:p>
          <a:p>
            <a:pPr marL="457200" lvl="0" indent="-298450" rtl="0">
              <a:lnSpc>
                <a:spcPct val="150000"/>
              </a:lnSpc>
              <a:spcBef>
                <a:spcPts val="0"/>
              </a:spcBef>
              <a:buSzPct val="100000"/>
              <a:buFont typeface="Arial" panose="020B0604020202020204" pitchFamily="34" charset="0"/>
              <a:buChar char="•"/>
            </a:pPr>
            <a:r>
              <a:rPr lang="en-US" dirty="0"/>
              <a:t>M</a:t>
            </a:r>
            <a:r>
              <a:rPr lang="en" dirty="0"/>
              <a:t>ax cost of pac</a:t>
            </a:r>
            <a:r>
              <a:rPr lang="en-US" dirty="0" err="1"/>
              <a:t>kage</a:t>
            </a:r>
            <a:r>
              <a:rPr lang="en-US" dirty="0"/>
              <a:t> </a:t>
            </a:r>
          </a:p>
          <a:p>
            <a:pPr marL="158750" lvl="0" indent="0" rtl="0">
              <a:lnSpc>
                <a:spcPct val="150000"/>
              </a:lnSpc>
              <a:spcBef>
                <a:spcPts val="0"/>
              </a:spcBef>
              <a:buSzPct val="100000"/>
              <a:buNone/>
            </a:pPr>
            <a:r>
              <a:rPr lang="en-US" dirty="0"/>
              <a:t> </a:t>
            </a:r>
          </a:p>
          <a:p>
            <a:pPr marL="914400" lvl="1" indent="-298450" rtl="0">
              <a:lnSpc>
                <a:spcPct val="150000"/>
              </a:lnSpc>
              <a:spcBef>
                <a:spcPts val="0"/>
              </a:spcBef>
              <a:buSzPct val="100000"/>
              <a:buChar char="○"/>
            </a:pPr>
            <a:endParaRPr lang="en"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Lauryn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Lauryn </a:t>
            </a:r>
          </a:p>
        </p:txBody>
      </p:sp>
    </p:spTree>
    <p:extLst>
      <p:ext uri="{BB962C8B-B14F-4D97-AF65-F5344CB8AC3E}">
        <p14:creationId xmlns:p14="http://schemas.microsoft.com/office/powerpoint/2010/main" val="14135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spcAft>
                <a:spcPts val="1600"/>
              </a:spcAft>
              <a:buNone/>
            </a:pPr>
            <a:r>
              <a:rPr lang="en" sz="1000">
                <a:solidFill>
                  <a:schemeClr val="accent1"/>
                </a:solidFill>
                <a:latin typeface="Open Sans"/>
                <a:ea typeface="Open Sans"/>
                <a:cs typeface="Open Sans"/>
                <a:sym typeface="Open Sans"/>
              </a:rPr>
              <a:t>Adele </a:t>
            </a:r>
          </a:p>
          <a:p>
            <a:pPr lvl="0" rtl="0">
              <a:lnSpc>
                <a:spcPct val="100000"/>
              </a:lnSpc>
              <a:spcBef>
                <a:spcPts val="0"/>
              </a:spcBef>
              <a:spcAft>
                <a:spcPts val="1600"/>
              </a:spcAft>
              <a:buNone/>
            </a:pPr>
            <a:r>
              <a:rPr lang="en" sz="1000">
                <a:solidFill>
                  <a:schemeClr val="accent1"/>
                </a:solidFill>
                <a:latin typeface="Open Sans"/>
                <a:ea typeface="Open Sans"/>
                <a:cs typeface="Open Sans"/>
                <a:sym typeface="Open Sans"/>
              </a:rPr>
              <a:t>Justifications </a:t>
            </a: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Cardboard</a:t>
            </a:r>
          </a:p>
          <a:p>
            <a:pPr marL="914400" lvl="1" indent="-292100" rtl="0">
              <a:lnSpc>
                <a:spcPct val="100000"/>
              </a:lnSpc>
              <a:spcBef>
                <a:spcPts val="0"/>
              </a:spcBef>
              <a:spcAft>
                <a:spcPts val="1600"/>
              </a:spcAft>
              <a:buClr>
                <a:schemeClr val="dk2"/>
              </a:buClr>
              <a:buSzPct val="100000"/>
              <a:buFont typeface="Open Sans"/>
            </a:pPr>
            <a:endParaRPr sz="1000">
              <a:solidFill>
                <a:schemeClr val="dk2"/>
              </a:solidFill>
              <a:latin typeface="Open Sans"/>
              <a:ea typeface="Open Sans"/>
              <a:cs typeface="Open Sans"/>
              <a:sym typeface="Open Sans"/>
            </a:endParaRP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Plastics bags</a:t>
            </a:r>
          </a:p>
          <a:p>
            <a:pPr marL="914400" lvl="1"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 </a:t>
            </a: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Wax Paper</a:t>
            </a:r>
          </a:p>
          <a:p>
            <a:pPr marL="914400" lvl="1" indent="-292100" rtl="0">
              <a:lnSpc>
                <a:spcPct val="100000"/>
              </a:lnSpc>
              <a:spcBef>
                <a:spcPts val="0"/>
              </a:spcBef>
              <a:spcAft>
                <a:spcPts val="1600"/>
              </a:spcAft>
              <a:buClr>
                <a:schemeClr val="dk2"/>
              </a:buClr>
              <a:buSzPct val="100000"/>
              <a:buFont typeface="Open Sans"/>
            </a:pPr>
            <a:endParaRPr sz="1000">
              <a:solidFill>
                <a:schemeClr val="dk2"/>
              </a:solidFill>
              <a:latin typeface="Open Sans"/>
              <a:ea typeface="Open Sans"/>
              <a:cs typeface="Open Sans"/>
              <a:sym typeface="Open Sans"/>
            </a:endParaRPr>
          </a:p>
          <a:p>
            <a:pPr marL="457200" lvl="0" indent="-292100" rtl="0">
              <a:lnSpc>
                <a:spcPct val="100000"/>
              </a:lnSpc>
              <a:spcBef>
                <a:spcPts val="0"/>
              </a:spcBef>
              <a:spcAft>
                <a:spcPts val="1600"/>
              </a:spcAft>
              <a:buClr>
                <a:schemeClr val="dk2"/>
              </a:buClr>
              <a:buSzPct val="100000"/>
              <a:buFont typeface="Open Sans"/>
            </a:pPr>
            <a:r>
              <a:rPr lang="en" sz="1000">
                <a:solidFill>
                  <a:schemeClr val="dk2"/>
                </a:solidFill>
                <a:latin typeface="Open Sans"/>
                <a:ea typeface="Open Sans"/>
                <a:cs typeface="Open Sans"/>
                <a:sym typeface="Open Sans"/>
              </a:rPr>
              <a:t>Hot Glue  </a:t>
            </a:r>
          </a:p>
          <a:p>
            <a:pPr marL="914400" lvl="1" indent="-292100" rtl="0">
              <a:lnSpc>
                <a:spcPct val="115000"/>
              </a:lnSpc>
              <a:spcBef>
                <a:spcPts val="0"/>
              </a:spcBef>
              <a:spcAft>
                <a:spcPts val="1600"/>
              </a:spcAft>
              <a:buClr>
                <a:schemeClr val="dk2"/>
              </a:buClr>
              <a:buSzPct val="100000"/>
              <a:buFont typeface="Open Sans"/>
            </a:pPr>
            <a:endParaRPr sz="1000">
              <a:solidFill>
                <a:schemeClr val="dk2"/>
              </a:solidFill>
              <a:latin typeface="Open Sans"/>
              <a:ea typeface="Open Sans"/>
              <a:cs typeface="Open Sans"/>
              <a:sym typeface="Open Sans"/>
            </a:endParaRPr>
          </a:p>
          <a:p>
            <a:pPr lvl="0">
              <a:spcBef>
                <a:spcPts val="0"/>
              </a:spcBef>
              <a:buNone/>
            </a:pP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Lauryn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Lauryn </a:t>
            </a:r>
          </a:p>
        </p:txBody>
      </p:sp>
    </p:spTree>
    <p:extLst>
      <p:ext uri="{BB962C8B-B14F-4D97-AF65-F5344CB8AC3E}">
        <p14:creationId xmlns:p14="http://schemas.microsoft.com/office/powerpoint/2010/main" val="166416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Adele</a:t>
            </a:r>
          </a:p>
        </p:txBody>
      </p:sp>
    </p:spTree>
    <p:extLst>
      <p:ext uri="{BB962C8B-B14F-4D97-AF65-F5344CB8AC3E}">
        <p14:creationId xmlns:p14="http://schemas.microsoft.com/office/powerpoint/2010/main" val="168029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extLst>
      <p:ext uri="{BB962C8B-B14F-4D97-AF65-F5344CB8AC3E}">
        <p14:creationId xmlns:p14="http://schemas.microsoft.com/office/powerpoint/2010/main" val="103790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extLst>
      <p:ext uri="{BB962C8B-B14F-4D97-AF65-F5344CB8AC3E}">
        <p14:creationId xmlns:p14="http://schemas.microsoft.com/office/powerpoint/2010/main" val="98595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Adele</a:t>
            </a:r>
          </a:p>
        </p:txBody>
      </p:sp>
    </p:spTree>
    <p:extLst>
      <p:ext uri="{BB962C8B-B14F-4D97-AF65-F5344CB8AC3E}">
        <p14:creationId xmlns:p14="http://schemas.microsoft.com/office/powerpoint/2010/main" val="266906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a:p>
            <a:pPr marL="457200" lvl="0" indent="-323850" rtl="0">
              <a:spcBef>
                <a:spcPts val="0"/>
              </a:spcBef>
              <a:spcAft>
                <a:spcPts val="1600"/>
              </a:spcAft>
              <a:buClr>
                <a:schemeClr val="dk2"/>
              </a:buClr>
              <a:buSzPct val="100000"/>
              <a:buFont typeface="Open Sans"/>
            </a:pPr>
            <a:r>
              <a:rPr lang="en" sz="1500">
                <a:solidFill>
                  <a:schemeClr val="dk2"/>
                </a:solidFill>
                <a:latin typeface="Open Sans"/>
                <a:ea typeface="Open Sans"/>
                <a:cs typeface="Open Sans"/>
                <a:sym typeface="Open Sans"/>
              </a:rPr>
              <a:t>Document containing important information on hazardous chemicals and the health and safety of them in an area. </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Identify</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Health and hazards</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Manage safely </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Emergency situations</a:t>
            </a:r>
          </a:p>
          <a:p>
            <a:pPr marL="914400" lvl="1" indent="-228600" rtl="0">
              <a:spcBef>
                <a:spcPts val="0"/>
              </a:spcBef>
              <a:spcAft>
                <a:spcPts val="1600"/>
              </a:spcAft>
              <a:buClr>
                <a:schemeClr val="dk2"/>
              </a:buClr>
              <a:buFont typeface="Open Sans"/>
            </a:pPr>
            <a:r>
              <a:rPr lang="en" sz="1400">
                <a:solidFill>
                  <a:schemeClr val="dk2"/>
                </a:solidFill>
                <a:latin typeface="Open Sans"/>
                <a:ea typeface="Open Sans"/>
                <a:cs typeface="Open Sans"/>
                <a:sym typeface="Open Sans"/>
              </a:rPr>
              <a:t>Dispose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Autumn</a:t>
            </a:r>
          </a:p>
        </p:txBody>
      </p:sp>
    </p:spTree>
    <p:extLst>
      <p:ext uri="{BB962C8B-B14F-4D97-AF65-F5344CB8AC3E}">
        <p14:creationId xmlns:p14="http://schemas.microsoft.com/office/powerpoint/2010/main" val="2324708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Lauryn</a:t>
            </a:r>
          </a:p>
          <a:p>
            <a:pPr lvl="0">
              <a:spcBef>
                <a:spcPts val="0"/>
              </a:spcBef>
              <a:buNone/>
            </a:pPr>
            <a:r>
              <a:rPr lang="en" dirty="0"/>
              <a:t>Averages - done </a:t>
            </a:r>
          </a:p>
          <a:p>
            <a:pPr lvl="0">
              <a:spcBef>
                <a:spcPts val="0"/>
              </a:spcBef>
              <a:buNone/>
            </a:pPr>
            <a:r>
              <a:rPr lang="en" dirty="0"/>
              <a:t>Scale: 0 is worst and 3 is best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elan-chemical.com/dev/msdspdf/ETHYL%20CINNAMAT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ciencelab.com/msds.php?msdsId=992636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80655"/>
          </a:xfrm>
          <a:prstGeom prst="rect">
            <a:avLst/>
          </a:prstGeom>
          <a:solidFill>
            <a:srgbClr val="FF6699"/>
          </a:solidFill>
        </p:spPr>
        <p:txBody>
          <a:bodyPr wrap="square" rtlCol="0">
            <a:spAutoFit/>
          </a:bodyPr>
          <a:lstStyle/>
          <a:p>
            <a:endParaRPr lang="en-US" dirty="0"/>
          </a:p>
        </p:txBody>
      </p:sp>
      <p:sp>
        <p:nvSpPr>
          <p:cNvPr id="3" name="TextBox 2"/>
          <p:cNvSpPr txBox="1"/>
          <p:nvPr/>
        </p:nvSpPr>
        <p:spPr>
          <a:xfrm>
            <a:off x="0" y="3372592"/>
            <a:ext cx="9144000" cy="1770908"/>
          </a:xfrm>
          <a:prstGeom prst="rect">
            <a:avLst/>
          </a:prstGeom>
          <a:solidFill>
            <a:srgbClr val="B1F9F0"/>
          </a:solidFill>
        </p:spPr>
        <p:txBody>
          <a:bodyPr wrap="square" rtlCol="0">
            <a:spAutoFit/>
          </a:bodyPr>
          <a:lstStyle/>
          <a:p>
            <a:endParaRPr lang="en-US" dirty="0"/>
          </a:p>
        </p:txBody>
      </p:sp>
      <p:pic>
        <p:nvPicPr>
          <p:cNvPr id="1026" name="Picture 2" descr="Image result for cartoon waves"/>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0" y="3901438"/>
            <a:ext cx="2992582" cy="1242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artoon waves"/>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527465" y="3901438"/>
            <a:ext cx="2992582" cy="1242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artoon waves"/>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5054930" y="3901438"/>
            <a:ext cx="2992582" cy="1242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artoon waves"/>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l="47818"/>
          <a:stretch/>
        </p:blipFill>
        <p:spPr bwMode="auto">
          <a:xfrm flipH="1">
            <a:off x="7582395" y="3901438"/>
            <a:ext cx="1561605" cy="1242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5940" y="1538509"/>
            <a:ext cx="5132119" cy="1569660"/>
          </a:xfrm>
          <a:prstGeom prst="rect">
            <a:avLst/>
          </a:prstGeom>
          <a:noFill/>
        </p:spPr>
        <p:txBody>
          <a:bodyPr wrap="square" rtlCol="0">
            <a:spAutoFit/>
          </a:bodyPr>
          <a:lstStyle/>
          <a:p>
            <a:pPr algn="ctr"/>
            <a:r>
              <a:rPr lang="en-US" sz="4800" b="1" dirty="0">
                <a:solidFill>
                  <a:srgbClr val="41F17C"/>
                </a:solidFill>
                <a:latin typeface="KG Summer Sunshine" panose="02000000000000000000" pitchFamily="2" charset="0"/>
              </a:rPr>
              <a:t>Palm</a:t>
            </a:r>
            <a:r>
              <a:rPr lang="en-US" sz="4800" b="1" dirty="0">
                <a:solidFill>
                  <a:srgbClr val="CCFF99"/>
                </a:solidFill>
                <a:latin typeface="KG Summer Sunshine" panose="02000000000000000000" pitchFamily="2" charset="0"/>
              </a:rPr>
              <a:t>-</a:t>
            </a:r>
            <a:r>
              <a:rPr lang="en-US" sz="4800" b="1" dirty="0">
                <a:solidFill>
                  <a:schemeClr val="accent6"/>
                </a:solidFill>
                <a:latin typeface="KG Summer Sunshine" panose="02000000000000000000" pitchFamily="2" charset="0"/>
              </a:rPr>
              <a:t>D</a:t>
            </a:r>
            <a:r>
              <a:rPr lang="en-US" sz="4800" dirty="0">
                <a:latin typeface="KG Summer Sunshine" panose="02000000000000000000" pitchFamily="2" charset="0"/>
              </a:rPr>
              <a:t> Sunscreen</a:t>
            </a:r>
          </a:p>
        </p:txBody>
      </p:sp>
      <p:sp>
        <p:nvSpPr>
          <p:cNvPr id="9" name="TextBox 8"/>
          <p:cNvSpPr txBox="1"/>
          <p:nvPr/>
        </p:nvSpPr>
        <p:spPr>
          <a:xfrm>
            <a:off x="5520046" y="341991"/>
            <a:ext cx="3623953" cy="523220"/>
          </a:xfrm>
          <a:prstGeom prst="rect">
            <a:avLst/>
          </a:prstGeom>
          <a:noFill/>
        </p:spPr>
        <p:txBody>
          <a:bodyPr wrap="square" rtlCol="0">
            <a:spAutoFit/>
          </a:bodyPr>
          <a:lstStyle/>
          <a:p>
            <a:pPr algn="r"/>
            <a:r>
              <a:rPr lang="en-US" dirty="0">
                <a:latin typeface="Buxton Sketch" panose="03080500000500000004" pitchFamily="66" charset="0"/>
              </a:rPr>
              <a:t>Created By: Mary Pate, Adele Spencer, Lauryn Norris, Mia Henry, Chris Robinson, and Autumn Johnson</a:t>
            </a:r>
          </a:p>
        </p:txBody>
      </p:sp>
      <p:sp>
        <p:nvSpPr>
          <p:cNvPr id="8" name="TextBox 7"/>
          <p:cNvSpPr txBox="1"/>
          <p:nvPr/>
        </p:nvSpPr>
        <p:spPr>
          <a:xfrm>
            <a:off x="7032171" y="2600338"/>
            <a:ext cx="2030681" cy="338554"/>
          </a:xfrm>
          <a:prstGeom prst="rect">
            <a:avLst/>
          </a:prstGeom>
          <a:noFill/>
        </p:spPr>
        <p:txBody>
          <a:bodyPr wrap="square" rtlCol="0">
            <a:spAutoFit/>
          </a:bodyPr>
          <a:lstStyle/>
          <a:p>
            <a:r>
              <a:rPr lang="en-US" sz="1600" dirty="0">
                <a:latin typeface="KG Summer Sunshine" panose="02000000000000000000" pitchFamily="2" charset="0"/>
              </a:rPr>
              <a:t>By CLAAM</a:t>
            </a:r>
            <a:r>
              <a:rPr lang="en-US" sz="1600" dirty="0">
                <a:latin typeface="Times New Roman" panose="02020603050405020304" pitchFamily="18" charset="0"/>
                <a:cs typeface="Times New Roman" panose="02020603050405020304" pitchFamily="18" charset="0"/>
              </a:rPr>
              <a:t>©</a:t>
            </a:r>
            <a:endParaRPr lang="en-US" sz="1600" dirty="0">
              <a:latin typeface="KG Summer Sunshine" panose="02000000000000000000" pitchFamily="2" charset="0"/>
            </a:endParaRPr>
          </a:p>
        </p:txBody>
      </p:sp>
    </p:spTree>
    <p:extLst>
      <p:ext uri="{BB962C8B-B14F-4D97-AF65-F5344CB8AC3E}">
        <p14:creationId xmlns:p14="http://schemas.microsoft.com/office/powerpoint/2010/main" val="384688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0"/>
            <a:ext cx="8520600" cy="707400"/>
          </a:xfrm>
          <a:prstGeom prst="rect">
            <a:avLst/>
          </a:prstGeom>
        </p:spPr>
        <p:txBody>
          <a:bodyPr lIns="91425" tIns="91425" rIns="91425" bIns="91425" anchor="t" anchorCtr="0">
            <a:noAutofit/>
          </a:bodyPr>
          <a:lstStyle/>
          <a:p>
            <a:pPr lvl="0" algn="ctr" rtl="0">
              <a:spcBef>
                <a:spcPts val="0"/>
              </a:spcBef>
              <a:buNone/>
            </a:pPr>
            <a:r>
              <a:rPr lang="en" dirty="0"/>
              <a:t>Analysis of Sunscreen Materials </a:t>
            </a:r>
          </a:p>
        </p:txBody>
      </p:sp>
      <p:graphicFrame>
        <p:nvGraphicFramePr>
          <p:cNvPr id="91" name="Shape 91"/>
          <p:cNvGraphicFramePr/>
          <p:nvPr>
            <p:extLst/>
          </p:nvPr>
        </p:nvGraphicFramePr>
        <p:xfrm>
          <a:off x="148737" y="637075"/>
          <a:ext cx="3437096" cy="3424561"/>
        </p:xfrm>
        <a:graphic>
          <a:graphicData uri="http://schemas.openxmlformats.org/drawingml/2006/table">
            <a:tbl>
              <a:tblPr>
                <a:noFill/>
                <a:tableStyleId>{CD2FEC55-6A03-4DC7-A659-F88431973ACE}</a:tableStyleId>
              </a:tblPr>
              <a:tblGrid>
                <a:gridCol w="1990318">
                  <a:extLst>
                    <a:ext uri="{9D8B030D-6E8A-4147-A177-3AD203B41FA5}">
                      <a16:colId xmlns:a16="http://schemas.microsoft.com/office/drawing/2014/main" val="20000"/>
                    </a:ext>
                  </a:extLst>
                </a:gridCol>
                <a:gridCol w="1446778">
                  <a:extLst>
                    <a:ext uri="{9D8B030D-6E8A-4147-A177-3AD203B41FA5}">
                      <a16:colId xmlns:a16="http://schemas.microsoft.com/office/drawing/2014/main" val="20001"/>
                    </a:ext>
                  </a:extLst>
                </a:gridCol>
              </a:tblGrid>
              <a:tr h="547937">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Substance </a:t>
                      </a:r>
                    </a:p>
                  </a:txBody>
                  <a:tcPr marL="91425" marR="91425" marT="91425" marB="91425">
                    <a:lnR w="9525" cap="flat" cmpd="sng">
                      <a:solidFill>
                        <a:srgbClr val="9E9E9E"/>
                      </a:solidFill>
                      <a:prstDash val="solid"/>
                      <a:round/>
                      <a:headEnd type="none" w="med" len="med"/>
                      <a:tailEnd type="none" w="med" len="med"/>
                    </a:lnR>
                  </a:tcPr>
                </a:tc>
                <a:tc>
                  <a:txBody>
                    <a:bodyPr/>
                    <a:lstStyle/>
                    <a:p>
                      <a:pPr lvl="0" algn="ctr"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Amount of grams used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Cetyl Alcohol</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2.0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Oxybenzone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3.52 grams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47937">
                <a:tc>
                  <a:txBody>
                    <a:bodyPr/>
                    <a:lstStyle/>
                    <a:p>
                      <a:pPr lvl="0" rtl="0">
                        <a:spcBef>
                          <a:spcPts val="0"/>
                        </a:spcBef>
                        <a:buNone/>
                      </a:pPr>
                      <a:r>
                        <a:rPr lang="en-US" sz="1100" b="0" i="0" dirty="0">
                          <a:solidFill>
                            <a:srgbClr val="000000"/>
                          </a:solidFill>
                          <a:latin typeface="Open Sans" panose="020B0604020202020204" charset="0"/>
                          <a:ea typeface="Open Sans" panose="020B0604020202020204" charset="0"/>
                          <a:cs typeface="Open Sans" panose="020B0604020202020204" charset="0"/>
                        </a:rPr>
                        <a:t>Oxy Cinnamate</a:t>
                      </a:r>
                      <a:endParaRPr lang="en" sz="1100"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4.4 </a:t>
                      </a:r>
                      <a:r>
                        <a:rPr lang="en-US" sz="1100" b="0" i="0" dirty="0">
                          <a:solidFill>
                            <a:srgbClr val="000000"/>
                          </a:solidFill>
                          <a:latin typeface="Open Sans" panose="020B0604020202020204" charset="0"/>
                          <a:ea typeface="Open Sans" panose="020B0604020202020204" charset="0"/>
                          <a:cs typeface="Open Sans" panose="020B0604020202020204" charset="0"/>
                        </a:rPr>
                        <a:t>grams</a:t>
                      </a:r>
                      <a:endParaRPr lang="en" sz="1100"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47937">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Steric Acid </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4.0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Glycerin</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2.0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Trethanol Amine </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1.0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6"/>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Water, Distilled </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78.0 grams </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92" name="Shape 92"/>
          <p:cNvGraphicFramePr/>
          <p:nvPr>
            <p:extLst/>
          </p:nvPr>
        </p:nvGraphicFramePr>
        <p:xfrm>
          <a:off x="148737" y="4393241"/>
          <a:ext cx="5905501" cy="853380"/>
        </p:xfrm>
        <a:graphic>
          <a:graphicData uri="http://schemas.openxmlformats.org/drawingml/2006/table">
            <a:tbl>
              <a:tblPr>
                <a:noFill/>
                <a:tableStyleId>{CD2FEC55-6A03-4DC7-A659-F88431973ACE}</a:tableStyleId>
              </a:tblPr>
              <a:tblGrid>
                <a:gridCol w="5905501">
                  <a:extLst>
                    <a:ext uri="{9D8B030D-6E8A-4147-A177-3AD203B41FA5}">
                      <a16:colId xmlns:a16="http://schemas.microsoft.com/office/drawing/2014/main" val="20000"/>
                    </a:ext>
                  </a:extLst>
                </a:gridCol>
              </a:tblGrid>
              <a:tr h="335950">
                <a:tc>
                  <a:txBody>
                    <a:bodyPr/>
                    <a:lstStyle/>
                    <a:p>
                      <a:pPr lvl="0" rtl="0">
                        <a:spcBef>
                          <a:spcPts val="0"/>
                        </a:spcBef>
                        <a:buNone/>
                      </a:pPr>
                      <a:r>
                        <a:rPr lang="en" sz="1800" b="1" i="0" dirty="0">
                          <a:solidFill>
                            <a:srgbClr val="000000"/>
                          </a:solidFill>
                          <a:latin typeface="Open Sans" panose="020B0604020202020204" charset="0"/>
                          <a:ea typeface="Open Sans" panose="020B0604020202020204" charset="0"/>
                          <a:cs typeface="Open Sans" panose="020B0604020202020204" charset="0"/>
                        </a:rPr>
                        <a:t>Total Unit Cost for Chemicals</a:t>
                      </a:r>
                      <a:r>
                        <a:rPr lang="en" sz="1800" b="0" i="0" dirty="0">
                          <a:solidFill>
                            <a:srgbClr val="000000"/>
                          </a:solidFill>
                          <a:latin typeface="Open Sans" panose="020B0604020202020204" charset="0"/>
                          <a:ea typeface="Open Sans" panose="020B0604020202020204" charset="0"/>
                          <a:cs typeface="Open Sans" panose="020B0604020202020204" charset="0"/>
                        </a:rPr>
                        <a:t>: $0.13</a:t>
                      </a:r>
                    </a:p>
                  </a:txBody>
                  <a:tcPr marL="91425" marR="91425" marT="91425" marB="91425">
                    <a:lnL w="9525" cap="flat" cmpd="sng">
                      <a:solidFill>
                        <a:srgbClr val="FFFF00">
                          <a:alpha val="0"/>
                        </a:srgbClr>
                      </a:solidFill>
                      <a:prstDash val="solid"/>
                      <a:round/>
                      <a:headEnd type="none" w="med" len="med"/>
                      <a:tailEnd type="none" w="med" len="med"/>
                    </a:lnL>
                    <a:lnR w="9525" cap="flat" cmpd="sng">
                      <a:solidFill>
                        <a:srgbClr val="FFFF00">
                          <a:alpha val="0"/>
                        </a:srgbClr>
                      </a:solidFill>
                      <a:prstDash val="solid"/>
                      <a:round/>
                      <a:headEnd type="none" w="med" len="med"/>
                      <a:tailEnd type="none" w="med" len="med"/>
                    </a:lnR>
                    <a:lnT w="9525" cap="flat" cmpd="sng">
                      <a:solidFill>
                        <a:srgbClr val="FFFF00">
                          <a:alpha val="0"/>
                        </a:srgbClr>
                      </a:solidFill>
                      <a:prstDash val="solid"/>
                      <a:round/>
                      <a:headEnd type="none" w="med" len="med"/>
                      <a:tailEnd type="none" w="med" len="med"/>
                    </a:lnT>
                    <a:lnB w="9525" cap="flat" cmpd="sng">
                      <a:solidFill>
                        <a:srgbClr val="FFFF00">
                          <a:alpha val="0"/>
                        </a:srgbClr>
                      </a:solidFill>
                      <a:prstDash val="solid"/>
                      <a:round/>
                      <a:headEnd type="none" w="med" len="med"/>
                      <a:tailEnd type="none" w="med" len="med"/>
                    </a:lnB>
                  </a:tcPr>
                </a:tc>
                <a:extLst>
                  <a:ext uri="{0D108BD9-81ED-4DB2-BD59-A6C34878D82A}">
                    <a16:rowId xmlns:a16="http://schemas.microsoft.com/office/drawing/2014/main" val="10000"/>
                  </a:ext>
                </a:extLst>
              </a:tr>
              <a:tr h="265475">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FFFF00">
                          <a:alpha val="0"/>
                        </a:srgbClr>
                      </a:solidFill>
                      <a:prstDash val="solid"/>
                      <a:round/>
                      <a:headEnd type="none" w="med" len="med"/>
                      <a:tailEnd type="none" w="med" len="med"/>
                    </a:lnL>
                    <a:lnR w="9525" cap="flat" cmpd="sng">
                      <a:solidFill>
                        <a:srgbClr val="FFFF00">
                          <a:alpha val="0"/>
                        </a:srgbClr>
                      </a:solidFill>
                      <a:prstDash val="solid"/>
                      <a:round/>
                      <a:headEnd type="none" w="med" len="med"/>
                      <a:tailEnd type="none" w="med" len="med"/>
                    </a:lnR>
                    <a:lnT w="9525" cap="flat" cmpd="sng">
                      <a:solidFill>
                        <a:srgbClr val="FFFF00">
                          <a:alpha val="0"/>
                        </a:srgbClr>
                      </a:solidFill>
                      <a:prstDash val="solid"/>
                      <a:round/>
                      <a:headEnd type="none" w="med" len="med"/>
                      <a:tailEnd type="none" w="med" len="med"/>
                    </a:lnT>
                    <a:lnB w="9525" cap="flat" cmpd="sng">
                      <a:solidFill>
                        <a:srgbClr val="FFFF00">
                          <a:alpha val="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nvPr>
        </p:nvGraphicFramePr>
        <p:xfrm>
          <a:off x="5304382" y="637073"/>
          <a:ext cx="1718548" cy="3424561"/>
        </p:xfrm>
        <a:graphic>
          <a:graphicData uri="http://schemas.openxmlformats.org/drawingml/2006/table">
            <a:tbl>
              <a:tblPr>
                <a:noFill/>
                <a:tableStyleId>{CD2FEC55-6A03-4DC7-A659-F88431973ACE}</a:tableStyleId>
              </a:tblPr>
              <a:tblGrid>
                <a:gridCol w="1718548">
                  <a:extLst>
                    <a:ext uri="{9D8B030D-6E8A-4147-A177-3AD203B41FA5}">
                      <a16:colId xmlns:a16="http://schemas.microsoft.com/office/drawing/2014/main" val="3841382445"/>
                    </a:ext>
                  </a:extLst>
                </a:gridCol>
              </a:tblGrid>
              <a:tr h="547937">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Cost per gram</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323210894"/>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$0.0012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3269693022"/>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$0.002</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3849475206"/>
                  </a:ext>
                </a:extLst>
              </a:tr>
              <a:tr h="547937">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573026237"/>
                  </a:ext>
                </a:extLst>
              </a:tr>
              <a:tr h="547937">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$0.005</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238024059"/>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$0.0031</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500981"/>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2681913038"/>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$0.0004</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4028979956"/>
                  </a:ext>
                </a:extLst>
              </a:tr>
            </a:tbl>
          </a:graphicData>
        </a:graphic>
      </p:graphicFrame>
      <p:graphicFrame>
        <p:nvGraphicFramePr>
          <p:cNvPr id="4" name="Table 3"/>
          <p:cNvGraphicFramePr>
            <a:graphicFrameLocks noGrp="1"/>
          </p:cNvGraphicFramePr>
          <p:nvPr>
            <p:extLst/>
          </p:nvPr>
        </p:nvGraphicFramePr>
        <p:xfrm>
          <a:off x="7022931" y="637073"/>
          <a:ext cx="1718548" cy="3418900"/>
        </p:xfrm>
        <a:graphic>
          <a:graphicData uri="http://schemas.openxmlformats.org/drawingml/2006/table">
            <a:tbl>
              <a:tblPr>
                <a:noFill/>
                <a:tableStyleId>{CD2FEC55-6A03-4DC7-A659-F88431973ACE}</a:tableStyleId>
              </a:tblPr>
              <a:tblGrid>
                <a:gridCol w="1718548">
                  <a:extLst>
                    <a:ext uri="{9D8B030D-6E8A-4147-A177-3AD203B41FA5}">
                      <a16:colId xmlns:a16="http://schemas.microsoft.com/office/drawing/2014/main" val="3590234984"/>
                    </a:ext>
                  </a:extLst>
                </a:gridCol>
              </a:tblGrid>
              <a:tr h="510160">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Total cost </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287820187"/>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$0.0024</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1093388121"/>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$0.007</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953997989"/>
                  </a:ext>
                </a:extLst>
              </a:tr>
              <a:tr h="554055">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$0.022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1026537455"/>
                  </a:ext>
                </a:extLst>
              </a:tr>
              <a:tr h="554055">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3583988194"/>
                  </a:ext>
                </a:extLst>
              </a:tr>
              <a:tr h="360126">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$0.0062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3283394660"/>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$0.04</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2248618140"/>
                  </a:ext>
                </a:extLst>
              </a:tr>
              <a:tr h="360126">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$0.0312</a:t>
                      </a:r>
                    </a:p>
                  </a:txBody>
                  <a:tcPr marL="91425" marR="91425" marT="91425" marB="91425">
                    <a:lnL w="9525" cap="flat" cmpd="sng">
                      <a:solidFill>
                        <a:srgbClr val="9E9E9E"/>
                      </a:solidFill>
                      <a:prstDash val="solid"/>
                      <a:round/>
                      <a:headEnd type="none" w="med" len="med"/>
                      <a:tailEnd type="none" w="med" len="med"/>
                    </a:lnL>
                  </a:tcPr>
                </a:tc>
                <a:extLst>
                  <a:ext uri="{0D108BD9-81ED-4DB2-BD59-A6C34878D82A}">
                    <a16:rowId xmlns:a16="http://schemas.microsoft.com/office/drawing/2014/main" val="4051978801"/>
                  </a:ext>
                </a:extLst>
              </a:tr>
            </a:tbl>
          </a:graphicData>
        </a:graphic>
      </p:graphicFrame>
      <p:graphicFrame>
        <p:nvGraphicFramePr>
          <p:cNvPr id="5" name="Table 4"/>
          <p:cNvGraphicFramePr>
            <a:graphicFrameLocks noGrp="1"/>
          </p:cNvGraphicFramePr>
          <p:nvPr>
            <p:extLst/>
          </p:nvPr>
        </p:nvGraphicFramePr>
        <p:xfrm>
          <a:off x="3597354" y="637073"/>
          <a:ext cx="1695506" cy="3418901"/>
        </p:xfrm>
        <a:graphic>
          <a:graphicData uri="http://schemas.openxmlformats.org/drawingml/2006/table">
            <a:tbl>
              <a:tblPr>
                <a:noFill/>
                <a:tableStyleId>{CD2FEC55-6A03-4DC7-A659-F88431973ACE}</a:tableStyleId>
              </a:tblPr>
              <a:tblGrid>
                <a:gridCol w="1695506">
                  <a:extLst>
                    <a:ext uri="{9D8B030D-6E8A-4147-A177-3AD203B41FA5}">
                      <a16:colId xmlns:a16="http://schemas.microsoft.com/office/drawing/2014/main" val="1868540646"/>
                    </a:ext>
                  </a:extLst>
                </a:gridCol>
              </a:tblGrid>
              <a:tr h="547937">
                <a:tc>
                  <a:txBody>
                    <a:bodyPr/>
                    <a:lstStyle/>
                    <a:p>
                      <a:pPr lvl="0" algn="ctr"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Source </a:t>
                      </a:r>
                    </a:p>
                  </a:txBody>
                  <a:tcPr marL="91425" marR="91425" marT="91425" marB="91425"/>
                </a:tc>
                <a:extLst>
                  <a:ext uri="{0D108BD9-81ED-4DB2-BD59-A6C34878D82A}">
                    <a16:rowId xmlns:a16="http://schemas.microsoft.com/office/drawing/2014/main" val="1765355325"/>
                  </a:ext>
                </a:extLst>
              </a:tr>
              <a:tr h="356150">
                <a:tc>
                  <a:txBody>
                    <a:bodyPr/>
                    <a:lstStyle/>
                    <a:p>
                      <a:pPr lvl="0" rtl="0">
                        <a:spcBef>
                          <a:spcPts val="0"/>
                        </a:spcBef>
                        <a:buNone/>
                      </a:pPr>
                      <a:r>
                        <a:rPr lang="en" sz="1100" b="0" i="0">
                          <a:solidFill>
                            <a:srgbClr val="000000"/>
                          </a:solidFill>
                          <a:latin typeface="Open Sans" panose="020B0604020202020204" charset="0"/>
                          <a:ea typeface="Open Sans" panose="020B0604020202020204" charset="0"/>
                          <a:cs typeface="Open Sans" panose="020B0604020202020204" charset="0"/>
                        </a:rPr>
                        <a:t>alibaba</a:t>
                      </a:r>
                    </a:p>
                  </a:txBody>
                  <a:tcPr marL="91425" marR="91425" marT="91425" marB="91425"/>
                </a:tc>
                <a:extLst>
                  <a:ext uri="{0D108BD9-81ED-4DB2-BD59-A6C34878D82A}">
                    <a16:rowId xmlns:a16="http://schemas.microsoft.com/office/drawing/2014/main" val="1722935680"/>
                  </a:ext>
                </a:extLst>
              </a:tr>
              <a:tr h="356150">
                <a:tc>
                  <a:txBody>
                    <a:bodyPr/>
                    <a:lstStyle/>
                    <a:p>
                      <a:pPr lvl="0" rtl="0">
                        <a:spcBef>
                          <a:spcPts val="0"/>
                        </a:spcBef>
                        <a:buNone/>
                      </a:pPr>
                      <a:r>
                        <a:rPr lang="en-US" sz="1100" b="0" i="0" dirty="0">
                          <a:solidFill>
                            <a:srgbClr val="000000"/>
                          </a:solidFill>
                          <a:latin typeface="Open Sans" panose="020B0604020202020204" charset="0"/>
                          <a:ea typeface="Open Sans" panose="020B0604020202020204" charset="0"/>
                          <a:cs typeface="Open Sans" panose="020B0604020202020204" charset="0"/>
                        </a:rPr>
                        <a:t>Alibaba</a:t>
                      </a:r>
                      <a:endParaRPr lang="en" sz="1100"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2413250177"/>
                  </a:ext>
                </a:extLst>
              </a:tr>
              <a:tr h="547937">
                <a:tc>
                  <a:txBody>
                    <a:bodyPr/>
                    <a:lstStyle/>
                    <a:p>
                      <a:pPr lvl="0" rtl="0">
                        <a:spcBef>
                          <a:spcPts val="0"/>
                        </a:spcBef>
                        <a:buNone/>
                      </a:pPr>
                      <a:r>
                        <a:rPr lang="en-US" sz="1100" b="0" i="0" dirty="0">
                          <a:solidFill>
                            <a:srgbClr val="000000"/>
                          </a:solidFill>
                          <a:latin typeface="Open Sans" panose="020B0604020202020204" charset="0"/>
                          <a:ea typeface="Open Sans" panose="020B0604020202020204" charset="0"/>
                          <a:cs typeface="Open Sans" panose="020B0604020202020204" charset="0"/>
                        </a:rPr>
                        <a:t>Alibaba</a:t>
                      </a:r>
                      <a:r>
                        <a:rPr lang="en" sz="1100" b="0" i="0" dirty="0">
                          <a:solidFill>
                            <a:srgbClr val="000000"/>
                          </a:solidFill>
                          <a:latin typeface="Open Sans" panose="020B0604020202020204" charset="0"/>
                          <a:ea typeface="Open Sans" panose="020B0604020202020204" charset="0"/>
                          <a:cs typeface="Open Sans" panose="020B0604020202020204" charset="0"/>
                        </a:rPr>
                        <a:t> </a:t>
                      </a:r>
                    </a:p>
                  </a:txBody>
                  <a:tcPr marL="91425" marR="91425" marT="91425" marB="91425"/>
                </a:tc>
                <a:extLst>
                  <a:ext uri="{0D108BD9-81ED-4DB2-BD59-A6C34878D82A}">
                    <a16:rowId xmlns:a16="http://schemas.microsoft.com/office/drawing/2014/main" val="4179611546"/>
                  </a:ext>
                </a:extLst>
              </a:tr>
              <a:tr h="547937">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chemistryconnection</a:t>
                      </a:r>
                    </a:p>
                  </a:txBody>
                  <a:tcPr marL="91425" marR="91425" marT="91425" marB="91425"/>
                </a:tc>
                <a:extLst>
                  <a:ext uri="{0D108BD9-81ED-4DB2-BD59-A6C34878D82A}">
                    <a16:rowId xmlns:a16="http://schemas.microsoft.com/office/drawing/2014/main" val="1895459052"/>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bolkapothecary</a:t>
                      </a:r>
                    </a:p>
                  </a:txBody>
                  <a:tcPr marL="91425" marR="91425" marT="91425" marB="91425"/>
                </a:tc>
                <a:extLst>
                  <a:ext uri="{0D108BD9-81ED-4DB2-BD59-A6C34878D82A}">
                    <a16:rowId xmlns:a16="http://schemas.microsoft.com/office/drawing/2014/main" val="3583982413"/>
                  </a:ext>
                </a:extLst>
              </a:tr>
              <a:tr h="35615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bonanza</a:t>
                      </a:r>
                    </a:p>
                  </a:txBody>
                  <a:tcPr marL="91425" marR="91425" marT="91425" marB="91425"/>
                </a:tc>
                <a:extLst>
                  <a:ext uri="{0D108BD9-81ED-4DB2-BD59-A6C34878D82A}">
                    <a16:rowId xmlns:a16="http://schemas.microsoft.com/office/drawing/2014/main" val="3204437718"/>
                  </a:ext>
                </a:extLst>
              </a:tr>
              <a:tr h="0">
                <a:tc>
                  <a:txBody>
                    <a:bodyPr/>
                    <a:lstStyle/>
                    <a:p>
                      <a:pPr lvl="0" rtl="0">
                        <a:spcBef>
                          <a:spcPts val="0"/>
                        </a:spcBef>
                        <a:buNone/>
                      </a:pPr>
                      <a:r>
                        <a:rPr lang="en" sz="1100" b="0" i="0" dirty="0">
                          <a:solidFill>
                            <a:srgbClr val="000000"/>
                          </a:solidFill>
                          <a:latin typeface="Open Sans" panose="020B0604020202020204" charset="0"/>
                          <a:ea typeface="Open Sans" panose="020B0604020202020204" charset="0"/>
                          <a:cs typeface="Open Sans" panose="020B0604020202020204" charset="0"/>
                        </a:rPr>
                        <a:t>coxhardwire</a:t>
                      </a:r>
                    </a:p>
                  </a:txBody>
                  <a:tcPr marL="91425" marR="91425" marT="91425" marB="91425"/>
                </a:tc>
                <a:extLst>
                  <a:ext uri="{0D108BD9-81ED-4DB2-BD59-A6C34878D82A}">
                    <a16:rowId xmlns:a16="http://schemas.microsoft.com/office/drawing/2014/main" val="1893510568"/>
                  </a:ext>
                </a:extLst>
              </a:tr>
            </a:tbl>
          </a:graphicData>
        </a:graphic>
      </p:graphicFrame>
    </p:spTree>
    <p:extLst>
      <p:ext uri="{BB962C8B-B14F-4D97-AF65-F5344CB8AC3E}">
        <p14:creationId xmlns:p14="http://schemas.microsoft.com/office/powerpoint/2010/main" val="2581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66900" y="64025"/>
            <a:ext cx="8520600" cy="707400"/>
          </a:xfrm>
          <a:prstGeom prst="rect">
            <a:avLst/>
          </a:prstGeom>
        </p:spPr>
        <p:txBody>
          <a:bodyPr lIns="91425" tIns="91425" rIns="91425" bIns="91425" anchor="t" anchorCtr="0">
            <a:noAutofit/>
          </a:bodyPr>
          <a:lstStyle/>
          <a:p>
            <a:pPr lvl="0" algn="ctr">
              <a:spcBef>
                <a:spcPts val="0"/>
              </a:spcBef>
              <a:buNone/>
            </a:pPr>
            <a:r>
              <a:rPr lang="en"/>
              <a:t>Material Testing Data </a:t>
            </a:r>
          </a:p>
        </p:txBody>
      </p:sp>
      <p:graphicFrame>
        <p:nvGraphicFramePr>
          <p:cNvPr id="128" name="Shape 128"/>
          <p:cNvGraphicFramePr/>
          <p:nvPr>
            <p:extLst>
              <p:ext uri="{D42A27DB-BD31-4B8C-83A1-F6EECF244321}">
                <p14:modId xmlns:p14="http://schemas.microsoft.com/office/powerpoint/2010/main" val="2580203802"/>
              </p:ext>
            </p:extLst>
          </p:nvPr>
        </p:nvGraphicFramePr>
        <p:xfrm>
          <a:off x="166900" y="771425"/>
          <a:ext cx="8859503" cy="3934215"/>
        </p:xfrm>
        <a:graphic>
          <a:graphicData uri="http://schemas.openxmlformats.org/drawingml/2006/table">
            <a:tbl>
              <a:tblPr>
                <a:noFill/>
                <a:tableStyleId>{CD2FEC55-6A03-4DC7-A659-F88431973ACE}</a:tableStyleId>
              </a:tblPr>
              <a:tblGrid>
                <a:gridCol w="1346239">
                  <a:extLst>
                    <a:ext uri="{9D8B030D-6E8A-4147-A177-3AD203B41FA5}">
                      <a16:colId xmlns:a16="http://schemas.microsoft.com/office/drawing/2014/main" val="20000"/>
                    </a:ext>
                  </a:extLst>
                </a:gridCol>
                <a:gridCol w="868636">
                  <a:extLst>
                    <a:ext uri="{9D8B030D-6E8A-4147-A177-3AD203B41FA5}">
                      <a16:colId xmlns:a16="http://schemas.microsoft.com/office/drawing/2014/main" val="20001"/>
                    </a:ext>
                  </a:extLst>
                </a:gridCol>
                <a:gridCol w="1107438">
                  <a:extLst>
                    <a:ext uri="{9D8B030D-6E8A-4147-A177-3AD203B41FA5}">
                      <a16:colId xmlns:a16="http://schemas.microsoft.com/office/drawing/2014/main" val="20002"/>
                    </a:ext>
                  </a:extLst>
                </a:gridCol>
                <a:gridCol w="1107438">
                  <a:extLst>
                    <a:ext uri="{9D8B030D-6E8A-4147-A177-3AD203B41FA5}">
                      <a16:colId xmlns:a16="http://schemas.microsoft.com/office/drawing/2014/main" val="20003"/>
                    </a:ext>
                  </a:extLst>
                </a:gridCol>
                <a:gridCol w="1107438">
                  <a:extLst>
                    <a:ext uri="{9D8B030D-6E8A-4147-A177-3AD203B41FA5}">
                      <a16:colId xmlns:a16="http://schemas.microsoft.com/office/drawing/2014/main" val="20004"/>
                    </a:ext>
                  </a:extLst>
                </a:gridCol>
                <a:gridCol w="1107438">
                  <a:extLst>
                    <a:ext uri="{9D8B030D-6E8A-4147-A177-3AD203B41FA5}">
                      <a16:colId xmlns:a16="http://schemas.microsoft.com/office/drawing/2014/main" val="20005"/>
                    </a:ext>
                  </a:extLst>
                </a:gridCol>
                <a:gridCol w="1107438">
                  <a:extLst>
                    <a:ext uri="{9D8B030D-6E8A-4147-A177-3AD203B41FA5}">
                      <a16:colId xmlns:a16="http://schemas.microsoft.com/office/drawing/2014/main" val="20006"/>
                    </a:ext>
                  </a:extLst>
                </a:gridCol>
                <a:gridCol w="1107438">
                  <a:extLst>
                    <a:ext uri="{9D8B030D-6E8A-4147-A177-3AD203B41FA5}">
                      <a16:colId xmlns:a16="http://schemas.microsoft.com/office/drawing/2014/main" val="20007"/>
                    </a:ext>
                  </a:extLst>
                </a:gridCol>
              </a:tblGrid>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Material</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Drop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Shake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Weight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Throw</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Water</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Heat</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b="1" i="0" dirty="0">
                          <a:solidFill>
                            <a:srgbClr val="000000"/>
                          </a:solidFill>
                          <a:latin typeface="Open Sans" panose="020B0604020202020204" charset="0"/>
                          <a:ea typeface="Open Sans" panose="020B0604020202020204" charset="0"/>
                          <a:cs typeface="Open Sans" panose="020B0604020202020204" charset="0"/>
                        </a:rPr>
                        <a:t>Overall Average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359300">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Newspaper</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Cardboard</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Plastic Bag</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359300">
                <a:tc>
                  <a:txBody>
                    <a:bodyPr/>
                    <a:lstStyle/>
                    <a:p>
                      <a:pPr lvl="0" rtl="0">
                        <a:spcBef>
                          <a:spcPts val="0"/>
                        </a:spcBef>
                        <a:buNone/>
                      </a:pPr>
                      <a:r>
                        <a:rPr lang="en" b="0" i="0" dirty="0">
                          <a:solidFill>
                            <a:srgbClr val="000000"/>
                          </a:solidFill>
                          <a:latin typeface="Open Sans" panose="020B0604020202020204" charset="0"/>
                          <a:ea typeface="Open Sans" panose="020B0604020202020204" charset="0"/>
                          <a:cs typeface="Open Sans" panose="020B0604020202020204" charset="0"/>
                        </a:rPr>
                        <a:t>Plastic Wrap</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Foil</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5"/>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Wax Paper</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6"/>
                  </a:ext>
                </a:extLst>
              </a:tr>
              <a:tr h="359300">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Duct Tape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7"/>
                  </a:ext>
                </a:extLst>
              </a:tr>
              <a:tr h="551175">
                <a:tc>
                  <a:txBody>
                    <a:bodyPr/>
                    <a:lstStyle/>
                    <a:p>
                      <a:pPr lvl="0" rtl="0">
                        <a:spcBef>
                          <a:spcPts val="0"/>
                        </a:spcBef>
                        <a:buNone/>
                      </a:pPr>
                      <a:r>
                        <a:rPr lang="en" b="0" i="0">
                          <a:solidFill>
                            <a:srgbClr val="000000"/>
                          </a:solidFill>
                          <a:latin typeface="Open Sans" panose="020B0604020202020204" charset="0"/>
                          <a:ea typeface="Open Sans" panose="020B0604020202020204" charset="0"/>
                          <a:cs typeface="Open Sans" panose="020B0604020202020204" charset="0"/>
                        </a:rPr>
                        <a:t>Masking Tape</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endParaRPr lang="en" b="0" i="0" dirty="0">
                        <a:solidFill>
                          <a:srgbClr val="000000"/>
                        </a:solidFill>
                        <a:latin typeface="Open Sans" panose="020B0604020202020204" charset="0"/>
                        <a:ea typeface="Open Sans" panose="020B0604020202020204" charset="0"/>
                        <a:cs typeface="Open Sans" panose="020B0604020202020204" charset="0"/>
                      </a:endParaRP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0811293"/>
              </p:ext>
            </p:extLst>
          </p:nvPr>
        </p:nvGraphicFramePr>
        <p:xfrm>
          <a:off x="1548653" y="1382233"/>
          <a:ext cx="7477750" cy="3252090"/>
        </p:xfrm>
        <a:graphic>
          <a:graphicData uri="http://schemas.openxmlformats.org/drawingml/2006/table">
            <a:tbl>
              <a:tblPr firstRow="1" bandRow="1">
                <a:tableStyleId>{CD2FEC55-6A03-4DC7-A659-F88431973ACE}</a:tableStyleId>
              </a:tblPr>
              <a:tblGrid>
                <a:gridCol w="811777">
                  <a:extLst>
                    <a:ext uri="{9D8B030D-6E8A-4147-A177-3AD203B41FA5}">
                      <a16:colId xmlns:a16="http://schemas.microsoft.com/office/drawing/2014/main" val="3288082904"/>
                    </a:ext>
                  </a:extLst>
                </a:gridCol>
                <a:gridCol w="1158947">
                  <a:extLst>
                    <a:ext uri="{9D8B030D-6E8A-4147-A177-3AD203B41FA5}">
                      <a16:colId xmlns:a16="http://schemas.microsoft.com/office/drawing/2014/main" val="2506260383"/>
                    </a:ext>
                  </a:extLst>
                </a:gridCol>
                <a:gridCol w="1073888">
                  <a:extLst>
                    <a:ext uri="{9D8B030D-6E8A-4147-A177-3AD203B41FA5}">
                      <a16:colId xmlns:a16="http://schemas.microsoft.com/office/drawing/2014/main" val="2842030164"/>
                    </a:ext>
                  </a:extLst>
                </a:gridCol>
                <a:gridCol w="1116419">
                  <a:extLst>
                    <a:ext uri="{9D8B030D-6E8A-4147-A177-3AD203B41FA5}">
                      <a16:colId xmlns:a16="http://schemas.microsoft.com/office/drawing/2014/main" val="3663384967"/>
                    </a:ext>
                  </a:extLst>
                </a:gridCol>
                <a:gridCol w="1180219">
                  <a:extLst>
                    <a:ext uri="{9D8B030D-6E8A-4147-A177-3AD203B41FA5}">
                      <a16:colId xmlns:a16="http://schemas.microsoft.com/office/drawing/2014/main" val="1877199163"/>
                    </a:ext>
                  </a:extLst>
                </a:gridCol>
                <a:gridCol w="1068250">
                  <a:extLst>
                    <a:ext uri="{9D8B030D-6E8A-4147-A177-3AD203B41FA5}">
                      <a16:colId xmlns:a16="http://schemas.microsoft.com/office/drawing/2014/main" val="1518321791"/>
                    </a:ext>
                  </a:extLst>
                </a:gridCol>
                <a:gridCol w="1068250">
                  <a:extLst>
                    <a:ext uri="{9D8B030D-6E8A-4147-A177-3AD203B41FA5}">
                      <a16:colId xmlns:a16="http://schemas.microsoft.com/office/drawing/2014/main" val="1605753864"/>
                    </a:ext>
                  </a:extLst>
                </a:gridCol>
              </a:tblGrid>
              <a:tr h="408458">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2.58</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6385394"/>
                  </a:ext>
                </a:extLst>
              </a:tr>
              <a:tr h="405934">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1.75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2.46</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440035"/>
                  </a:ext>
                </a:extLst>
              </a:tr>
              <a:tr h="384568">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1062616"/>
                  </a:ext>
                </a:extLst>
              </a:tr>
              <a:tr h="370869">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2.42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862120"/>
                  </a:ext>
                </a:extLst>
              </a:tr>
              <a:tr h="416356">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2.42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6268698"/>
                  </a:ext>
                </a:extLst>
              </a:tr>
              <a:tr h="416356">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2.58</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198005"/>
                  </a:ext>
                </a:extLst>
              </a:tr>
              <a:tr h="370869">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2.92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9023425"/>
                  </a:ext>
                </a:extLst>
              </a:tr>
              <a:tr h="416356">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rtl="0">
                        <a:spcBef>
                          <a:spcPts val="0"/>
                        </a:spcBef>
                        <a:buNone/>
                      </a:pPr>
                      <a:r>
                        <a:rPr lang="en" b="1" i="0" dirty="0">
                          <a:solidFill>
                            <a:srgbClr val="5F5F5F"/>
                          </a:solidFill>
                          <a:latin typeface="Open Sans" panose="020B0604020202020204" charset="0"/>
                          <a:ea typeface="Open Sans" panose="020B0604020202020204" charset="0"/>
                          <a:cs typeface="Open Sans" panose="020B0604020202020204" charset="0"/>
                        </a:rPr>
                        <a:t>2.25</a:t>
                      </a:r>
                    </a:p>
                  </a:txBody>
                  <a:tcPr marL="91425" marR="9142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8253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159250"/>
            <a:ext cx="8520600" cy="707400"/>
          </a:xfrm>
          <a:prstGeom prst="rect">
            <a:avLst/>
          </a:prstGeom>
        </p:spPr>
        <p:txBody>
          <a:bodyPr lIns="91425" tIns="91425" rIns="91425" bIns="91425" anchor="t" anchorCtr="0">
            <a:noAutofit/>
          </a:bodyPr>
          <a:lstStyle/>
          <a:p>
            <a:pPr lvl="0" algn="ctr">
              <a:spcBef>
                <a:spcPts val="0"/>
              </a:spcBef>
              <a:buNone/>
            </a:pPr>
            <a:r>
              <a:rPr lang="en" dirty="0"/>
              <a:t>Package #1</a:t>
            </a:r>
          </a:p>
        </p:txBody>
      </p:sp>
      <p:pic>
        <p:nvPicPr>
          <p:cNvPr id="134" name="Shape 134" descr="IMG_2019.JPG"/>
          <p:cNvPicPr preferRelativeResize="0"/>
          <p:nvPr/>
        </p:nvPicPr>
        <p:blipFill rotWithShape="1">
          <a:blip r:embed="rId3">
            <a:alphaModFix/>
          </a:blip>
          <a:srcRect l="10583" t="14848" r="18241" b="26760"/>
          <a:stretch/>
        </p:blipFill>
        <p:spPr>
          <a:xfrm>
            <a:off x="740675" y="929125"/>
            <a:ext cx="2902650" cy="1913552"/>
          </a:xfrm>
          <a:prstGeom prst="rect">
            <a:avLst/>
          </a:prstGeom>
          <a:noFill/>
          <a:ln>
            <a:noFill/>
          </a:ln>
        </p:spPr>
      </p:pic>
      <p:pic>
        <p:nvPicPr>
          <p:cNvPr id="135" name="Shape 135" descr="IMG_2021.JPG"/>
          <p:cNvPicPr preferRelativeResize="0"/>
          <p:nvPr/>
        </p:nvPicPr>
        <p:blipFill rotWithShape="1">
          <a:blip r:embed="rId4">
            <a:alphaModFix/>
          </a:blip>
          <a:srcRect l="4736" t="11615" r="16721" b="35396"/>
          <a:stretch/>
        </p:blipFill>
        <p:spPr>
          <a:xfrm>
            <a:off x="5589500" y="2905125"/>
            <a:ext cx="3363046" cy="2056424"/>
          </a:xfrm>
          <a:prstGeom prst="rect">
            <a:avLst/>
          </a:prstGeom>
          <a:noFill/>
          <a:ln>
            <a:noFill/>
          </a:ln>
        </p:spPr>
      </p:pic>
      <p:pic>
        <p:nvPicPr>
          <p:cNvPr id="136" name="Shape 136" descr="IMG_2011.JPG"/>
          <p:cNvPicPr preferRelativeResize="0"/>
          <p:nvPr/>
        </p:nvPicPr>
        <p:blipFill rotWithShape="1">
          <a:blip r:embed="rId5">
            <a:alphaModFix/>
          </a:blip>
          <a:srcRect l="23381" t="17760" r="29008" b="16605"/>
          <a:stretch/>
        </p:blipFill>
        <p:spPr>
          <a:xfrm>
            <a:off x="214325" y="2905124"/>
            <a:ext cx="2167777" cy="2056424"/>
          </a:xfrm>
          <a:prstGeom prst="rect">
            <a:avLst/>
          </a:prstGeom>
          <a:noFill/>
          <a:ln>
            <a:noFill/>
          </a:ln>
        </p:spPr>
      </p:pic>
      <p:pic>
        <p:nvPicPr>
          <p:cNvPr id="137" name="Shape 137" descr="IMG_2015.JPG"/>
          <p:cNvPicPr preferRelativeResize="0"/>
          <p:nvPr/>
        </p:nvPicPr>
        <p:blipFill rotWithShape="1">
          <a:blip r:embed="rId6">
            <a:alphaModFix/>
          </a:blip>
          <a:srcRect l="25221" t="14290" r="12947" b="33628"/>
          <a:stretch/>
        </p:blipFill>
        <p:spPr>
          <a:xfrm>
            <a:off x="4286250" y="929112"/>
            <a:ext cx="3029098" cy="1913552"/>
          </a:xfrm>
          <a:prstGeom prst="rect">
            <a:avLst/>
          </a:prstGeom>
          <a:noFill/>
          <a:ln>
            <a:noFill/>
          </a:ln>
        </p:spPr>
      </p:pic>
      <p:pic>
        <p:nvPicPr>
          <p:cNvPr id="138" name="Shape 138" descr="IMG_2010.JPG"/>
          <p:cNvPicPr preferRelativeResize="0"/>
          <p:nvPr/>
        </p:nvPicPr>
        <p:blipFill rotWithShape="1">
          <a:blip r:embed="rId7">
            <a:alphaModFix/>
          </a:blip>
          <a:srcRect l="12339" t="36109" r="27758" b="21760"/>
          <a:stretch/>
        </p:blipFill>
        <p:spPr>
          <a:xfrm>
            <a:off x="2965574" y="2905124"/>
            <a:ext cx="2040450" cy="2056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Package #1 Testing Data </a:t>
            </a:r>
          </a:p>
        </p:txBody>
      </p:sp>
      <p:graphicFrame>
        <p:nvGraphicFramePr>
          <p:cNvPr id="159" name="Shape 159"/>
          <p:cNvGraphicFramePr/>
          <p:nvPr>
            <p:extLst>
              <p:ext uri="{D42A27DB-BD31-4B8C-83A1-F6EECF244321}">
                <p14:modId xmlns:p14="http://schemas.microsoft.com/office/powerpoint/2010/main" val="897499227"/>
              </p:ext>
            </p:extLst>
          </p:nvPr>
        </p:nvGraphicFramePr>
        <p:xfrm>
          <a:off x="1094350" y="4219475"/>
          <a:ext cx="6980025" cy="609570"/>
        </p:xfrm>
        <a:graphic>
          <a:graphicData uri="http://schemas.openxmlformats.org/drawingml/2006/table">
            <a:tbl>
              <a:tblPr>
                <a:noFill/>
                <a:tableStyleId>{CD2FEC55-6A03-4DC7-A659-F88431973ACE}</a:tableStyleId>
              </a:tblPr>
              <a:tblGrid>
                <a:gridCol w="6980025">
                  <a:extLst>
                    <a:ext uri="{9D8B030D-6E8A-4147-A177-3AD203B41FA5}">
                      <a16:colId xmlns:a16="http://schemas.microsoft.com/office/drawing/2014/main" val="20000"/>
                    </a:ext>
                  </a:extLst>
                </a:gridCol>
              </a:tblGrid>
              <a:tr h="381000">
                <a:tc>
                  <a:txBody>
                    <a:bodyPr/>
                    <a:lstStyle/>
                    <a:p>
                      <a:pPr lv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 - Not Applicable; not worth proceeding after throw test because the throw test severely damaged the package.</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60" name="Shape 160"/>
          <p:cNvGraphicFramePr/>
          <p:nvPr>
            <p:extLst>
              <p:ext uri="{D42A27DB-BD31-4B8C-83A1-F6EECF244321}">
                <p14:modId xmlns:p14="http://schemas.microsoft.com/office/powerpoint/2010/main" val="1641733982"/>
              </p:ext>
            </p:extLst>
          </p:nvPr>
        </p:nvGraphicFramePr>
        <p:xfrm>
          <a:off x="1089937" y="1200787"/>
          <a:ext cx="6964125" cy="2511764"/>
        </p:xfrm>
        <a:graphic>
          <a:graphicData uri="http://schemas.openxmlformats.org/drawingml/2006/table">
            <a:tbl>
              <a:tblPr>
                <a:noFill/>
                <a:tableStyleId>{D46E9C85-9CEF-46C6-BFD0-F38348AD3F07}</a:tableStyleId>
              </a:tblPr>
              <a:tblGrid>
                <a:gridCol w="1240175">
                  <a:extLst>
                    <a:ext uri="{9D8B030D-6E8A-4147-A177-3AD203B41FA5}">
                      <a16:colId xmlns:a16="http://schemas.microsoft.com/office/drawing/2014/main" val="20000"/>
                    </a:ext>
                  </a:extLst>
                </a:gridCol>
                <a:gridCol w="844950">
                  <a:extLst>
                    <a:ext uri="{9D8B030D-6E8A-4147-A177-3AD203B41FA5}">
                      <a16:colId xmlns:a16="http://schemas.microsoft.com/office/drawing/2014/main" val="20001"/>
                    </a:ext>
                  </a:extLst>
                </a:gridCol>
                <a:gridCol w="1008500">
                  <a:extLst>
                    <a:ext uri="{9D8B030D-6E8A-4147-A177-3AD203B41FA5}">
                      <a16:colId xmlns:a16="http://schemas.microsoft.com/office/drawing/2014/main" val="20002"/>
                    </a:ext>
                  </a:extLst>
                </a:gridCol>
                <a:gridCol w="1076650">
                  <a:extLst>
                    <a:ext uri="{9D8B030D-6E8A-4147-A177-3AD203B41FA5}">
                      <a16:colId xmlns:a16="http://schemas.microsoft.com/office/drawing/2014/main" val="20003"/>
                    </a:ext>
                  </a:extLst>
                </a:gridCol>
                <a:gridCol w="994875">
                  <a:extLst>
                    <a:ext uri="{9D8B030D-6E8A-4147-A177-3AD203B41FA5}">
                      <a16:colId xmlns:a16="http://schemas.microsoft.com/office/drawing/2014/main" val="20004"/>
                    </a:ext>
                  </a:extLst>
                </a:gridCol>
                <a:gridCol w="967625">
                  <a:extLst>
                    <a:ext uri="{9D8B030D-6E8A-4147-A177-3AD203B41FA5}">
                      <a16:colId xmlns:a16="http://schemas.microsoft.com/office/drawing/2014/main" val="20005"/>
                    </a:ext>
                  </a:extLst>
                </a:gridCol>
                <a:gridCol w="831350">
                  <a:extLst>
                    <a:ext uri="{9D8B030D-6E8A-4147-A177-3AD203B41FA5}">
                      <a16:colId xmlns:a16="http://schemas.microsoft.com/office/drawing/2014/main" val="20006"/>
                    </a:ext>
                  </a:extLst>
                </a:gridCol>
              </a:tblGrid>
              <a:tr h="394097">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Trial</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Drop</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Shake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Weight</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Throw</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Water</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Heat</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2.8</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1.5</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Average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1.93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1.5</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2346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Package #2</a:t>
            </a:r>
          </a:p>
        </p:txBody>
      </p:sp>
      <p:pic>
        <p:nvPicPr>
          <p:cNvPr id="3" name="Picture 2"/>
          <p:cNvPicPr>
            <a:picLocks noChangeAspect="1"/>
          </p:cNvPicPr>
          <p:nvPr/>
        </p:nvPicPr>
        <p:blipFill rotWithShape="1">
          <a:blip r:embed="rId3"/>
          <a:srcRect l="27829" t="22405" r="29690" b="10078"/>
          <a:stretch/>
        </p:blipFill>
        <p:spPr>
          <a:xfrm>
            <a:off x="4017095" y="1466310"/>
            <a:ext cx="2698467" cy="3216628"/>
          </a:xfrm>
          <a:prstGeom prst="rect">
            <a:avLst/>
          </a:prstGeom>
        </p:spPr>
      </p:pic>
      <p:pic>
        <p:nvPicPr>
          <p:cNvPr id="5" name="Picture 4"/>
          <p:cNvPicPr>
            <a:picLocks noChangeAspect="1"/>
          </p:cNvPicPr>
          <p:nvPr/>
        </p:nvPicPr>
        <p:blipFill rotWithShape="1">
          <a:blip r:embed="rId4"/>
          <a:srcRect l="23540" t="25013" r="15271" b="28062"/>
          <a:stretch/>
        </p:blipFill>
        <p:spPr>
          <a:xfrm>
            <a:off x="610731" y="445025"/>
            <a:ext cx="1736527" cy="1775637"/>
          </a:xfrm>
          <a:prstGeom prst="rect">
            <a:avLst/>
          </a:prstGeom>
        </p:spPr>
      </p:pic>
      <p:pic>
        <p:nvPicPr>
          <p:cNvPr id="7" name="Picture 6"/>
          <p:cNvPicPr>
            <a:picLocks noChangeAspect="1"/>
          </p:cNvPicPr>
          <p:nvPr/>
        </p:nvPicPr>
        <p:blipFill rotWithShape="1">
          <a:blip r:embed="rId5"/>
          <a:srcRect l="16667" t="26046" r="16667" b="13798"/>
          <a:stretch/>
        </p:blipFill>
        <p:spPr>
          <a:xfrm>
            <a:off x="180638" y="2401275"/>
            <a:ext cx="3730380" cy="2524513"/>
          </a:xfrm>
          <a:prstGeom prst="rect">
            <a:avLst/>
          </a:prstGeom>
        </p:spPr>
      </p:pic>
      <p:pic>
        <p:nvPicPr>
          <p:cNvPr id="9" name="Picture 8"/>
          <p:cNvPicPr>
            <a:picLocks noChangeAspect="1"/>
          </p:cNvPicPr>
          <p:nvPr/>
        </p:nvPicPr>
        <p:blipFill rotWithShape="1">
          <a:blip r:embed="rId6"/>
          <a:srcRect l="18372" t="31008" r="13256" b="19793"/>
          <a:stretch/>
        </p:blipFill>
        <p:spPr>
          <a:xfrm rot="5400000">
            <a:off x="6200459" y="1585564"/>
            <a:ext cx="3418680" cy="18450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a:t>Package #2 Testing Data </a:t>
            </a:r>
          </a:p>
        </p:txBody>
      </p:sp>
      <p:graphicFrame>
        <p:nvGraphicFramePr>
          <p:cNvPr id="159" name="Shape 159"/>
          <p:cNvGraphicFramePr/>
          <p:nvPr>
            <p:extLst>
              <p:ext uri="{D42A27DB-BD31-4B8C-83A1-F6EECF244321}">
                <p14:modId xmlns:p14="http://schemas.microsoft.com/office/powerpoint/2010/main" val="911569433"/>
              </p:ext>
            </p:extLst>
          </p:nvPr>
        </p:nvGraphicFramePr>
        <p:xfrm>
          <a:off x="1094350" y="4219475"/>
          <a:ext cx="6980025" cy="396210"/>
        </p:xfrm>
        <a:graphic>
          <a:graphicData uri="http://schemas.openxmlformats.org/drawingml/2006/table">
            <a:tbl>
              <a:tblPr>
                <a:noFill/>
                <a:tableStyleId>{CD2FEC55-6A03-4DC7-A659-F88431973ACE}</a:tableStyleId>
              </a:tblPr>
              <a:tblGrid>
                <a:gridCol w="6980025">
                  <a:extLst>
                    <a:ext uri="{9D8B030D-6E8A-4147-A177-3AD203B41FA5}">
                      <a16:colId xmlns:a16="http://schemas.microsoft.com/office/drawing/2014/main" val="20000"/>
                    </a:ext>
                  </a:extLst>
                </a:gridCol>
              </a:tblGrid>
              <a:tr h="381000">
                <a:tc>
                  <a:txBody>
                    <a:bodyPr/>
                    <a:lstStyle/>
                    <a:p>
                      <a:pPr lv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 - Not </a:t>
                      </a:r>
                      <a:r>
                        <a:rPr lang="en-US" b="0" i="0" dirty="0">
                          <a:solidFill>
                            <a:srgbClr val="5F5F5F"/>
                          </a:solidFill>
                          <a:latin typeface="Open Sans" panose="020B0604020202020204" charset="0"/>
                          <a:ea typeface="Open Sans" panose="020B0604020202020204" charset="0"/>
                          <a:cs typeface="Open Sans" panose="020B0604020202020204" charset="0"/>
                        </a:rPr>
                        <a:t>available because for heat test only 1 trial was necessary</a:t>
                      </a: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60" name="Shape 160"/>
          <p:cNvGraphicFramePr/>
          <p:nvPr>
            <p:extLst>
              <p:ext uri="{D42A27DB-BD31-4B8C-83A1-F6EECF244321}">
                <p14:modId xmlns:p14="http://schemas.microsoft.com/office/powerpoint/2010/main" val="1802609367"/>
              </p:ext>
            </p:extLst>
          </p:nvPr>
        </p:nvGraphicFramePr>
        <p:xfrm>
          <a:off x="1089937" y="1200787"/>
          <a:ext cx="6964124" cy="2511764"/>
        </p:xfrm>
        <a:graphic>
          <a:graphicData uri="http://schemas.openxmlformats.org/drawingml/2006/table">
            <a:tbl>
              <a:tblPr>
                <a:noFill/>
                <a:tableStyleId>{D46E9C85-9CEF-46C6-BFD0-F38348AD3F07}</a:tableStyleId>
              </a:tblPr>
              <a:tblGrid>
                <a:gridCol w="1107916">
                  <a:extLst>
                    <a:ext uri="{9D8B030D-6E8A-4147-A177-3AD203B41FA5}">
                      <a16:colId xmlns:a16="http://schemas.microsoft.com/office/drawing/2014/main" val="20000"/>
                    </a:ext>
                  </a:extLst>
                </a:gridCol>
                <a:gridCol w="754840">
                  <a:extLst>
                    <a:ext uri="{9D8B030D-6E8A-4147-A177-3AD203B41FA5}">
                      <a16:colId xmlns:a16="http://schemas.microsoft.com/office/drawing/2014/main" val="20001"/>
                    </a:ext>
                  </a:extLst>
                </a:gridCol>
                <a:gridCol w="900948">
                  <a:extLst>
                    <a:ext uri="{9D8B030D-6E8A-4147-A177-3AD203B41FA5}">
                      <a16:colId xmlns:a16="http://schemas.microsoft.com/office/drawing/2014/main" val="20002"/>
                    </a:ext>
                  </a:extLst>
                </a:gridCol>
                <a:gridCol w="961830">
                  <a:extLst>
                    <a:ext uri="{9D8B030D-6E8A-4147-A177-3AD203B41FA5}">
                      <a16:colId xmlns:a16="http://schemas.microsoft.com/office/drawing/2014/main" val="20003"/>
                    </a:ext>
                  </a:extLst>
                </a:gridCol>
                <a:gridCol w="888776">
                  <a:extLst>
                    <a:ext uri="{9D8B030D-6E8A-4147-A177-3AD203B41FA5}">
                      <a16:colId xmlns:a16="http://schemas.microsoft.com/office/drawing/2014/main" val="20004"/>
                    </a:ext>
                  </a:extLst>
                </a:gridCol>
                <a:gridCol w="864432">
                  <a:extLst>
                    <a:ext uri="{9D8B030D-6E8A-4147-A177-3AD203B41FA5}">
                      <a16:colId xmlns:a16="http://schemas.microsoft.com/office/drawing/2014/main" val="20005"/>
                    </a:ext>
                  </a:extLst>
                </a:gridCol>
                <a:gridCol w="742691">
                  <a:extLst>
                    <a:ext uri="{9D8B030D-6E8A-4147-A177-3AD203B41FA5}">
                      <a16:colId xmlns:a16="http://schemas.microsoft.com/office/drawing/2014/main" val="20006"/>
                    </a:ext>
                  </a:extLst>
                </a:gridCol>
                <a:gridCol w="742691">
                  <a:extLst>
                    <a:ext uri="{9D8B030D-6E8A-4147-A177-3AD203B41FA5}">
                      <a16:colId xmlns:a16="http://schemas.microsoft.com/office/drawing/2014/main" val="49305888"/>
                    </a:ext>
                  </a:extLst>
                </a:gridCol>
              </a:tblGrid>
              <a:tr h="394097">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Trial</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Drop</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Shake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Weight</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Throw</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Water</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Heat</a:t>
                      </a:r>
                    </a:p>
                  </a:txBody>
                  <a:tcPr marL="95250" marR="95250" marT="95250" marB="95250">
                    <a:lnL w="12700" cap="flat" cmpd="sng">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US" b="0" i="0" dirty="0">
                          <a:solidFill>
                            <a:srgbClr val="5F5F5F"/>
                          </a:solidFill>
                          <a:latin typeface="Open Sans" panose="020B0604020202020204" charset="0"/>
                          <a:ea typeface="Open Sans" panose="020B0604020202020204" charset="0"/>
                          <a:cs typeface="Open Sans" panose="020B0604020202020204" charset="0"/>
                        </a:rPr>
                        <a:t>Total</a:t>
                      </a: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2</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2.7</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2.8</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2.7</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2.5</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endParaRPr lang="en" b="0" i="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Average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2.9</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2.9</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2.73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a:t>
                      </a:r>
                    </a:p>
                  </a:txBody>
                  <a:tcPr marL="95250" marR="95250" marT="95250" marB="95250">
                    <a:lnL w="12700" cap="flat" cmpd="sng">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2.91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Package</a:t>
            </a:r>
          </a:p>
        </p:txBody>
      </p:sp>
      <p:pic>
        <p:nvPicPr>
          <p:cNvPr id="5" name="Picture 4"/>
          <p:cNvPicPr>
            <a:picLocks noChangeAspect="1"/>
          </p:cNvPicPr>
          <p:nvPr/>
        </p:nvPicPr>
        <p:blipFill rotWithShape="1">
          <a:blip r:embed="rId2"/>
          <a:srcRect l="11828" t="31400" r="22909" b="16653"/>
          <a:stretch/>
        </p:blipFill>
        <p:spPr>
          <a:xfrm>
            <a:off x="201881" y="1270659"/>
            <a:ext cx="2517570" cy="2671948"/>
          </a:xfrm>
          <a:prstGeom prst="rect">
            <a:avLst/>
          </a:prstGeom>
        </p:spPr>
      </p:pic>
      <p:pic>
        <p:nvPicPr>
          <p:cNvPr id="7" name="Picture 6"/>
          <p:cNvPicPr>
            <a:picLocks noChangeAspect="1"/>
          </p:cNvPicPr>
          <p:nvPr/>
        </p:nvPicPr>
        <p:blipFill rotWithShape="1">
          <a:blip r:embed="rId3"/>
          <a:srcRect l="18292" t="22405" r="23525" b="18730"/>
          <a:stretch/>
        </p:blipFill>
        <p:spPr>
          <a:xfrm>
            <a:off x="3348842" y="1152425"/>
            <a:ext cx="2244436" cy="3027690"/>
          </a:xfrm>
          <a:prstGeom prst="rect">
            <a:avLst/>
          </a:prstGeom>
        </p:spPr>
      </p:pic>
      <p:pic>
        <p:nvPicPr>
          <p:cNvPr id="11" name="Picture 10"/>
          <p:cNvPicPr>
            <a:picLocks noChangeAspect="1"/>
          </p:cNvPicPr>
          <p:nvPr/>
        </p:nvPicPr>
        <p:blipFill rotWithShape="1">
          <a:blip r:embed="rId4"/>
          <a:srcRect l="18292" t="22405" r="6902" b="8571"/>
          <a:stretch/>
        </p:blipFill>
        <p:spPr>
          <a:xfrm>
            <a:off x="5946596" y="891168"/>
            <a:ext cx="2885704" cy="3550205"/>
          </a:xfrm>
          <a:prstGeom prst="rect">
            <a:avLst/>
          </a:prstGeom>
        </p:spPr>
      </p:pic>
    </p:spTree>
    <p:extLst>
      <p:ext uri="{BB962C8B-B14F-4D97-AF65-F5344CB8AC3E}">
        <p14:creationId xmlns:p14="http://schemas.microsoft.com/office/powerpoint/2010/main" val="156450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US" dirty="0"/>
              <a:t>Final Package </a:t>
            </a:r>
            <a:r>
              <a:rPr lang="en" dirty="0"/>
              <a:t>Testing Data</a:t>
            </a:r>
          </a:p>
        </p:txBody>
      </p:sp>
      <p:graphicFrame>
        <p:nvGraphicFramePr>
          <p:cNvPr id="159" name="Shape 159"/>
          <p:cNvGraphicFramePr/>
          <p:nvPr>
            <p:extLst>
              <p:ext uri="{D42A27DB-BD31-4B8C-83A1-F6EECF244321}">
                <p14:modId xmlns:p14="http://schemas.microsoft.com/office/powerpoint/2010/main" val="342283027"/>
              </p:ext>
            </p:extLst>
          </p:nvPr>
        </p:nvGraphicFramePr>
        <p:xfrm>
          <a:off x="1094350" y="4219475"/>
          <a:ext cx="6980025" cy="396210"/>
        </p:xfrm>
        <a:graphic>
          <a:graphicData uri="http://schemas.openxmlformats.org/drawingml/2006/table">
            <a:tbl>
              <a:tblPr>
                <a:noFill/>
                <a:tableStyleId>{CD2FEC55-6A03-4DC7-A659-F88431973ACE}</a:tableStyleId>
              </a:tblPr>
              <a:tblGrid>
                <a:gridCol w="6980025">
                  <a:extLst>
                    <a:ext uri="{9D8B030D-6E8A-4147-A177-3AD203B41FA5}">
                      <a16:colId xmlns:a16="http://schemas.microsoft.com/office/drawing/2014/main" val="20000"/>
                    </a:ext>
                  </a:extLst>
                </a:gridCol>
              </a:tblGrid>
              <a:tr h="381000">
                <a:tc>
                  <a:txBody>
                    <a:bodyPr/>
                    <a:lstStyle/>
                    <a:p>
                      <a:pPr lv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N/A* - Not </a:t>
                      </a:r>
                      <a:r>
                        <a:rPr lang="en-US" b="0" i="0" dirty="0">
                          <a:solidFill>
                            <a:srgbClr val="5F5F5F"/>
                          </a:solidFill>
                          <a:latin typeface="Open Sans" panose="020B0604020202020204" charset="0"/>
                          <a:ea typeface="Open Sans" panose="020B0604020202020204" charset="0"/>
                          <a:cs typeface="Open Sans" panose="020B0604020202020204" charset="0"/>
                        </a:rPr>
                        <a:t>available because for heat test only 1 trial was necessary</a:t>
                      </a: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160" name="Shape 160"/>
          <p:cNvGraphicFramePr/>
          <p:nvPr>
            <p:extLst>
              <p:ext uri="{D42A27DB-BD31-4B8C-83A1-F6EECF244321}">
                <p14:modId xmlns:p14="http://schemas.microsoft.com/office/powerpoint/2010/main" val="2534055958"/>
              </p:ext>
            </p:extLst>
          </p:nvPr>
        </p:nvGraphicFramePr>
        <p:xfrm>
          <a:off x="1089937" y="1200787"/>
          <a:ext cx="6964125" cy="2511764"/>
        </p:xfrm>
        <a:graphic>
          <a:graphicData uri="http://schemas.openxmlformats.org/drawingml/2006/table">
            <a:tbl>
              <a:tblPr>
                <a:noFill/>
                <a:tableStyleId>{D46E9C85-9CEF-46C6-BFD0-F38348AD3F07}</a:tableStyleId>
              </a:tblPr>
              <a:tblGrid>
                <a:gridCol w="1240175">
                  <a:extLst>
                    <a:ext uri="{9D8B030D-6E8A-4147-A177-3AD203B41FA5}">
                      <a16:colId xmlns:a16="http://schemas.microsoft.com/office/drawing/2014/main" val="20000"/>
                    </a:ext>
                  </a:extLst>
                </a:gridCol>
                <a:gridCol w="844950">
                  <a:extLst>
                    <a:ext uri="{9D8B030D-6E8A-4147-A177-3AD203B41FA5}">
                      <a16:colId xmlns:a16="http://schemas.microsoft.com/office/drawing/2014/main" val="20001"/>
                    </a:ext>
                  </a:extLst>
                </a:gridCol>
                <a:gridCol w="1008500">
                  <a:extLst>
                    <a:ext uri="{9D8B030D-6E8A-4147-A177-3AD203B41FA5}">
                      <a16:colId xmlns:a16="http://schemas.microsoft.com/office/drawing/2014/main" val="20002"/>
                    </a:ext>
                  </a:extLst>
                </a:gridCol>
                <a:gridCol w="1076650">
                  <a:extLst>
                    <a:ext uri="{9D8B030D-6E8A-4147-A177-3AD203B41FA5}">
                      <a16:colId xmlns:a16="http://schemas.microsoft.com/office/drawing/2014/main" val="20003"/>
                    </a:ext>
                  </a:extLst>
                </a:gridCol>
                <a:gridCol w="994875">
                  <a:extLst>
                    <a:ext uri="{9D8B030D-6E8A-4147-A177-3AD203B41FA5}">
                      <a16:colId xmlns:a16="http://schemas.microsoft.com/office/drawing/2014/main" val="20004"/>
                    </a:ext>
                  </a:extLst>
                </a:gridCol>
                <a:gridCol w="967625">
                  <a:extLst>
                    <a:ext uri="{9D8B030D-6E8A-4147-A177-3AD203B41FA5}">
                      <a16:colId xmlns:a16="http://schemas.microsoft.com/office/drawing/2014/main" val="20005"/>
                    </a:ext>
                  </a:extLst>
                </a:gridCol>
                <a:gridCol w="831350">
                  <a:extLst>
                    <a:ext uri="{9D8B030D-6E8A-4147-A177-3AD203B41FA5}">
                      <a16:colId xmlns:a16="http://schemas.microsoft.com/office/drawing/2014/main" val="20006"/>
                    </a:ext>
                  </a:extLst>
                </a:gridCol>
              </a:tblGrid>
              <a:tr h="394097">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Trial</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Drop</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Shake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Weight</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Throw</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Water</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US" b="0" i="0" dirty="0">
                          <a:solidFill>
                            <a:srgbClr val="5F5F5F"/>
                          </a:solidFill>
                          <a:latin typeface="Open Sans" panose="020B0604020202020204" charset="0"/>
                          <a:ea typeface="Open Sans" panose="020B0604020202020204" charset="0"/>
                          <a:cs typeface="Open Sans" panose="020B0604020202020204" charset="0"/>
                        </a:rPr>
                        <a:t>Total</a:t>
                      </a: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0"/>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1"/>
                  </a:ext>
                </a:extLst>
              </a:tr>
              <a:tr h="518975">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2.7</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2"/>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2.9</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2.5</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endParaRPr lang="en" b="0" i="0" dirty="0">
                        <a:solidFill>
                          <a:srgbClr val="5F5F5F"/>
                        </a:solidFill>
                        <a:latin typeface="Open Sans" panose="020B0604020202020204" charset="0"/>
                        <a:ea typeface="Open Sans" panose="020B0604020202020204" charset="0"/>
                        <a:cs typeface="Open Sans" panose="020B0604020202020204" charset="0"/>
                      </a:endParaRPr>
                    </a:p>
                  </a:txBody>
                  <a:tcPr marL="95250" marR="95250" marT="95250" marB="95250">
                    <a:lnL w="12700" cap="flat" cmpd="sng">
                      <a:solidFill>
                        <a:srgbClr val="9E9E9E"/>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3"/>
                  </a:ext>
                </a:extLst>
              </a:tr>
              <a:tr h="518975">
                <a:tc>
                  <a:txBody>
                    <a:bodyPr/>
                    <a:lstStyle/>
                    <a:p>
                      <a:pPr lvl="0" rtl="0">
                        <a:lnSpc>
                          <a:spcPct val="115000"/>
                        </a:lnSpc>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Average</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2.9</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2.73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tc>
                  <a:txBody>
                    <a:bodyPr/>
                    <a:lstStyle/>
                    <a:p>
                      <a:pPr lvl="0" rtl="0">
                        <a:lnSpc>
                          <a:spcPct val="115000"/>
                        </a:lnSpc>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2.93</a:t>
                      </a:r>
                    </a:p>
                  </a:txBody>
                  <a:tcPr marL="95250" marR="95250" marT="95250" marB="95250">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305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dirty="0"/>
              <a:t>Creation Process and Dimensions of </a:t>
            </a:r>
            <a:r>
              <a:rPr lang="en-US" dirty="0"/>
              <a:t>Final Package</a:t>
            </a:r>
            <a:endParaRPr lang="en" dirty="0"/>
          </a:p>
        </p:txBody>
      </p:sp>
      <p:sp>
        <p:nvSpPr>
          <p:cNvPr id="187" name="Shape 187"/>
          <p:cNvSpPr txBox="1">
            <a:spLocks noGrp="1"/>
          </p:cNvSpPr>
          <p:nvPr>
            <p:ph type="body" idx="1"/>
          </p:nvPr>
        </p:nvSpPr>
        <p:spPr>
          <a:xfrm>
            <a:off x="311700" y="1266324"/>
            <a:ext cx="4803300" cy="3646601"/>
          </a:xfrm>
          <a:prstGeom prst="rect">
            <a:avLst/>
          </a:prstGeom>
        </p:spPr>
        <p:txBody>
          <a:bodyPr lIns="91425" tIns="91425" rIns="91425" bIns="91425" anchor="t" anchorCtr="0">
            <a:noAutofit/>
          </a:bodyPr>
          <a:lstStyle/>
          <a:p>
            <a:pPr marL="457200" lvl="0" indent="-228600" rtl="0">
              <a:spcBef>
                <a:spcPts val="0"/>
              </a:spcBef>
              <a:buFont typeface="Arial"/>
              <a:buAutoNum type="arabicPeriod"/>
            </a:pPr>
            <a:r>
              <a:rPr lang="en" sz="1600" dirty="0">
                <a:solidFill>
                  <a:srgbClr val="5F5F5F"/>
                </a:solidFill>
                <a:latin typeface="Open Sans" panose="020B0604020202020204" charset="0"/>
                <a:ea typeface="Open Sans" panose="020B0604020202020204" charset="0"/>
                <a:cs typeface="Open Sans" panose="020B0604020202020204" charset="0"/>
                <a:sym typeface="Arial"/>
              </a:rPr>
              <a:t>Two cylinders that fit snugly together from cardboard</a:t>
            </a:r>
          </a:p>
          <a:p>
            <a:pPr marL="457200" lvl="0" indent="-228600" rtl="0">
              <a:spcBef>
                <a:spcPts val="0"/>
              </a:spcBef>
              <a:buFont typeface="Arial"/>
              <a:buAutoNum type="arabicPeriod"/>
            </a:pPr>
            <a:r>
              <a:rPr lang="en" sz="1600" dirty="0">
                <a:solidFill>
                  <a:srgbClr val="5F5F5F"/>
                </a:solidFill>
                <a:latin typeface="Open Sans" panose="020B0604020202020204" charset="0"/>
                <a:ea typeface="Open Sans" panose="020B0604020202020204" charset="0"/>
                <a:cs typeface="Open Sans" panose="020B0604020202020204" charset="0"/>
                <a:sym typeface="Arial"/>
              </a:rPr>
              <a:t>Coated inside of cylinders with plastic bag and outside of cylinders with wax paper</a:t>
            </a:r>
          </a:p>
          <a:p>
            <a:pPr marL="457200" lvl="0" indent="-228600" rtl="0">
              <a:spcBef>
                <a:spcPts val="0"/>
              </a:spcBef>
              <a:buFont typeface="Arial"/>
              <a:buAutoNum type="arabicPeriod"/>
            </a:pPr>
            <a:r>
              <a:rPr lang="en" sz="1600" dirty="0">
                <a:solidFill>
                  <a:srgbClr val="5F5F5F"/>
                </a:solidFill>
                <a:latin typeface="Open Sans" panose="020B0604020202020204" charset="0"/>
                <a:ea typeface="Open Sans" panose="020B0604020202020204" charset="0"/>
                <a:cs typeface="Open Sans" panose="020B0604020202020204" charset="0"/>
                <a:sym typeface="Arial"/>
              </a:rPr>
              <a:t>Two supporting circles (top &amp; base)</a:t>
            </a:r>
          </a:p>
          <a:p>
            <a:pPr marL="457200" lvl="0" indent="-228600" rtl="0">
              <a:spcBef>
                <a:spcPts val="0"/>
              </a:spcBef>
              <a:buFont typeface="Arial"/>
              <a:buAutoNum type="arabicPeriod"/>
            </a:pPr>
            <a:r>
              <a:rPr lang="en" sz="1600" dirty="0">
                <a:solidFill>
                  <a:srgbClr val="5F5F5F"/>
                </a:solidFill>
                <a:latin typeface="Open Sans" panose="020B0604020202020204" charset="0"/>
                <a:ea typeface="Open Sans" panose="020B0604020202020204" charset="0"/>
                <a:cs typeface="Open Sans" panose="020B0604020202020204" charset="0"/>
                <a:sym typeface="Arial"/>
              </a:rPr>
              <a:t>Coated inside of circles with plastic baggie and outside with wax paper</a:t>
            </a:r>
          </a:p>
          <a:p>
            <a:pPr marL="457200" lvl="0" indent="-228600" rtl="0">
              <a:spcBef>
                <a:spcPts val="0"/>
              </a:spcBef>
              <a:buFont typeface="Arial"/>
              <a:buAutoNum type="arabicPeriod"/>
            </a:pPr>
            <a:r>
              <a:rPr lang="en" sz="1600" dirty="0">
                <a:solidFill>
                  <a:srgbClr val="5F5F5F"/>
                </a:solidFill>
                <a:latin typeface="Open Sans" panose="020B0604020202020204" charset="0"/>
                <a:ea typeface="Open Sans" panose="020B0604020202020204" charset="0"/>
                <a:cs typeface="Open Sans" panose="020B0604020202020204" charset="0"/>
                <a:sym typeface="Arial"/>
              </a:rPr>
              <a:t>Insulated any cracks or openings with hot glue</a:t>
            </a:r>
          </a:p>
          <a:p>
            <a:pPr lvl="0" rtl="0">
              <a:spcBef>
                <a:spcPts val="0"/>
              </a:spcBef>
              <a:buNone/>
            </a:pPr>
            <a:endParaRPr dirty="0">
              <a:solidFill>
                <a:srgbClr val="5F5F5F"/>
              </a:solidFill>
              <a:latin typeface="Arial"/>
              <a:ea typeface="Arial"/>
              <a:cs typeface="Arial"/>
              <a:sym typeface="Arial"/>
            </a:endParaRPr>
          </a:p>
        </p:txBody>
      </p:sp>
      <p:pic>
        <p:nvPicPr>
          <p:cNvPr id="188" name="Shape 188"/>
          <p:cNvPicPr preferRelativeResize="0"/>
          <p:nvPr/>
        </p:nvPicPr>
        <p:blipFill>
          <a:blip r:embed="rId3">
            <a:alphaModFix/>
          </a:blip>
          <a:stretch>
            <a:fillRect/>
          </a:stretch>
        </p:blipFill>
        <p:spPr>
          <a:xfrm>
            <a:off x="4851055" y="1425040"/>
            <a:ext cx="4506701" cy="3487886"/>
          </a:xfrm>
          <a:prstGeom prst="rect">
            <a:avLst/>
          </a:prstGeom>
          <a:noFill/>
          <a:ln>
            <a:noFill/>
          </a:ln>
        </p:spPr>
      </p:pic>
    </p:spTree>
    <p:extLst>
      <p:ext uri="{BB962C8B-B14F-4D97-AF65-F5344CB8AC3E}">
        <p14:creationId xmlns:p14="http://schemas.microsoft.com/office/powerpoint/2010/main" val="256974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a:t>Cost of </a:t>
            </a:r>
            <a:r>
              <a:rPr lang="en-US" dirty="0"/>
              <a:t>Final </a:t>
            </a:r>
            <a:r>
              <a:rPr lang="en" dirty="0"/>
              <a:t>Package</a:t>
            </a:r>
          </a:p>
        </p:txBody>
      </p:sp>
      <p:graphicFrame>
        <p:nvGraphicFramePr>
          <p:cNvPr id="194" name="Shape 194"/>
          <p:cNvGraphicFramePr/>
          <p:nvPr>
            <p:extLst>
              <p:ext uri="{D42A27DB-BD31-4B8C-83A1-F6EECF244321}">
                <p14:modId xmlns:p14="http://schemas.microsoft.com/office/powerpoint/2010/main" val="1491193006"/>
              </p:ext>
            </p:extLst>
          </p:nvPr>
        </p:nvGraphicFramePr>
        <p:xfrm>
          <a:off x="779012" y="1365925"/>
          <a:ext cx="6112050" cy="2407800"/>
        </p:xfrm>
        <a:graphic>
          <a:graphicData uri="http://schemas.openxmlformats.org/drawingml/2006/table">
            <a:tbl>
              <a:tblPr>
                <a:noFill/>
                <a:tableStyleId>{CD2FEC55-6A03-4DC7-A659-F88431973ACE}</a:tableStyleId>
              </a:tblPr>
              <a:tblGrid>
                <a:gridCol w="2265575">
                  <a:extLst>
                    <a:ext uri="{9D8B030D-6E8A-4147-A177-3AD203B41FA5}">
                      <a16:colId xmlns:a16="http://schemas.microsoft.com/office/drawing/2014/main" val="20000"/>
                    </a:ext>
                  </a:extLst>
                </a:gridCol>
                <a:gridCol w="1916775">
                  <a:extLst>
                    <a:ext uri="{9D8B030D-6E8A-4147-A177-3AD203B41FA5}">
                      <a16:colId xmlns:a16="http://schemas.microsoft.com/office/drawing/2014/main" val="20001"/>
                    </a:ext>
                  </a:extLst>
                </a:gridCol>
                <a:gridCol w="1929700">
                  <a:extLst>
                    <a:ext uri="{9D8B030D-6E8A-4147-A177-3AD203B41FA5}">
                      <a16:colId xmlns:a16="http://schemas.microsoft.com/office/drawing/2014/main" val="20002"/>
                    </a:ext>
                  </a:extLst>
                </a:gridCol>
              </a:tblGrid>
              <a:tr h="609570">
                <a:tc>
                  <a:txBody>
                    <a:bodyPr/>
                    <a:lstStyle/>
                    <a:p>
                      <a:pPr lvl="0" rtl="0">
                        <a:spcBef>
                          <a:spcPts val="0"/>
                        </a:spcBef>
                        <a:buNone/>
                      </a:pPr>
                      <a:r>
                        <a:rPr lang="en" b="1" i="0" dirty="0">
                          <a:solidFill>
                            <a:srgbClr val="5F5F5F"/>
                          </a:solidFill>
                          <a:latin typeface="Open Sans" panose="020B0604020202020204" charset="0"/>
                          <a:ea typeface="Open Sans" panose="020B0604020202020204" charset="0"/>
                          <a:cs typeface="Open Sans" panose="020B0604020202020204" charset="0"/>
                        </a:rPr>
                        <a:t>Materials </a:t>
                      </a:r>
                    </a:p>
                  </a:txBody>
                  <a:tcPr marL="91425" marR="91425" marT="91425" marB="91425"/>
                </a:tc>
                <a:tc>
                  <a:txBody>
                    <a:bodyPr/>
                    <a:lstStyle/>
                    <a:p>
                      <a:pPr lvl="0" rtl="0">
                        <a:spcBef>
                          <a:spcPts val="0"/>
                        </a:spcBef>
                        <a:buNone/>
                      </a:pPr>
                      <a:r>
                        <a:rPr lang="en" b="1" i="0">
                          <a:solidFill>
                            <a:srgbClr val="5F5F5F"/>
                          </a:solidFill>
                          <a:latin typeface="Open Sans" panose="020B0604020202020204" charset="0"/>
                          <a:ea typeface="Open Sans" panose="020B0604020202020204" charset="0"/>
                          <a:cs typeface="Open Sans" panose="020B0604020202020204" charset="0"/>
                        </a:rPr>
                        <a:t>Cost per specific material </a:t>
                      </a:r>
                    </a:p>
                  </a:txBody>
                  <a:tcPr marL="91425" marR="91425" marT="91425" marB="91425"/>
                </a:tc>
                <a:tc>
                  <a:txBody>
                    <a:bodyPr/>
                    <a:lstStyle/>
                    <a:p>
                      <a:pPr lvl="0" rtl="0">
                        <a:spcBef>
                          <a:spcPts val="0"/>
                        </a:spcBef>
                        <a:buNone/>
                      </a:pPr>
                      <a:r>
                        <a:rPr lang="en" b="1" i="0" dirty="0">
                          <a:solidFill>
                            <a:srgbClr val="5F5F5F"/>
                          </a:solidFill>
                          <a:latin typeface="Open Sans" panose="020B0604020202020204" charset="0"/>
                          <a:ea typeface="Open Sans" panose="020B0604020202020204" charset="0"/>
                          <a:cs typeface="Open Sans" panose="020B0604020202020204" charset="0"/>
                        </a:rPr>
                        <a:t>Amount of specific material </a:t>
                      </a:r>
                    </a:p>
                  </a:txBody>
                  <a:tcPr marL="91425" marR="91425" marT="91425" marB="91425"/>
                </a:tc>
                <a:extLst>
                  <a:ext uri="{0D108BD9-81ED-4DB2-BD59-A6C34878D82A}">
                    <a16:rowId xmlns:a16="http://schemas.microsoft.com/office/drawing/2014/main" val="10000"/>
                  </a:ext>
                </a:extLst>
              </a:tr>
              <a:tr h="396210">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Cardboard Square</a:t>
                      </a:r>
                    </a:p>
                  </a:txBody>
                  <a:tcPr marL="91425" marR="91425" marT="91425" marB="91425"/>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$1.00 </a:t>
                      </a:r>
                    </a:p>
                  </a:txBody>
                  <a:tcPr marL="91425" marR="91425" marT="91425" marB="91425"/>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 square</a:t>
                      </a:r>
                    </a:p>
                  </a:txBody>
                  <a:tcPr marL="91425" marR="91425" marT="91425" marB="91425"/>
                </a:tc>
                <a:extLst>
                  <a:ext uri="{0D108BD9-81ED-4DB2-BD59-A6C34878D82A}">
                    <a16:rowId xmlns:a16="http://schemas.microsoft.com/office/drawing/2014/main" val="10001"/>
                  </a:ext>
                </a:extLst>
              </a:tr>
              <a:tr h="396210">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Plastic Bag</a:t>
                      </a:r>
                    </a:p>
                  </a:txBody>
                  <a:tcPr marL="91425" marR="91425" marT="91425" marB="91425"/>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$0.25</a:t>
                      </a:r>
                    </a:p>
                  </a:txBody>
                  <a:tcPr marL="91425" marR="91425" marT="91425" marB="91425"/>
                </a:tc>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1 bag</a:t>
                      </a:r>
                    </a:p>
                  </a:txBody>
                  <a:tcPr marL="91425" marR="91425" marT="91425" marB="91425"/>
                </a:tc>
                <a:extLst>
                  <a:ext uri="{0D108BD9-81ED-4DB2-BD59-A6C34878D82A}">
                    <a16:rowId xmlns:a16="http://schemas.microsoft.com/office/drawing/2014/main" val="10002"/>
                  </a:ext>
                </a:extLst>
              </a:tr>
              <a:tr h="1005810">
                <a:tc>
                  <a:txBody>
                    <a:bodyPr/>
                    <a:lstStyle/>
                    <a:p>
                      <a:pPr lvl="0" rt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Wax Paper (30 x 15 cm)</a:t>
                      </a:r>
                    </a:p>
                  </a:txBody>
                  <a:tcPr marL="91425" marR="91425" marT="91425" marB="91425"/>
                </a:tc>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$0.50</a:t>
                      </a:r>
                    </a:p>
                  </a:txBody>
                  <a:tcPr marL="91425" marR="91425" marT="91425" marB="91425"/>
                </a:tc>
                <a:tc>
                  <a:txBody>
                    <a:bodyPr/>
                    <a:lstStyle/>
                    <a:p>
                      <a:pPr lvl="0" rt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1 piece</a:t>
                      </a: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95" name="Shape 195"/>
          <p:cNvGraphicFramePr/>
          <p:nvPr>
            <p:extLst>
              <p:ext uri="{D42A27DB-BD31-4B8C-83A1-F6EECF244321}">
                <p14:modId xmlns:p14="http://schemas.microsoft.com/office/powerpoint/2010/main" val="203390258"/>
              </p:ext>
            </p:extLst>
          </p:nvPr>
        </p:nvGraphicFramePr>
        <p:xfrm>
          <a:off x="1710200" y="4057050"/>
          <a:ext cx="5738800" cy="396210"/>
        </p:xfrm>
        <a:graphic>
          <a:graphicData uri="http://schemas.openxmlformats.org/drawingml/2006/table">
            <a:tbl>
              <a:tblPr>
                <a:noFill/>
                <a:tableStyleId>{CD2FEC55-6A03-4DC7-A659-F88431973ACE}</a:tableStyleId>
              </a:tblPr>
              <a:tblGrid>
                <a:gridCol w="5738800">
                  <a:extLst>
                    <a:ext uri="{9D8B030D-6E8A-4147-A177-3AD203B41FA5}">
                      <a16:colId xmlns:a16="http://schemas.microsoft.com/office/drawing/2014/main" val="20000"/>
                    </a:ext>
                  </a:extLst>
                </a:gridCol>
              </a:tblGrid>
              <a:tr h="291200">
                <a:tc>
                  <a:txBody>
                    <a:bodyPr/>
                    <a:lstStyle/>
                    <a:p>
                      <a:pPr lv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Maximum cost with hot glue = $3 - No restriction on hot glue*</a:t>
                      </a: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92022378"/>
              </p:ext>
            </p:extLst>
          </p:nvPr>
        </p:nvGraphicFramePr>
        <p:xfrm>
          <a:off x="6891062" y="1365925"/>
          <a:ext cx="1664000" cy="2407800"/>
        </p:xfrm>
        <a:graphic>
          <a:graphicData uri="http://schemas.openxmlformats.org/drawingml/2006/table">
            <a:tbl>
              <a:tblPr>
                <a:noFill/>
                <a:tableStyleId>{CD2FEC55-6A03-4DC7-A659-F88431973ACE}</a:tableStyleId>
              </a:tblPr>
              <a:tblGrid>
                <a:gridCol w="1664000">
                  <a:extLst>
                    <a:ext uri="{9D8B030D-6E8A-4147-A177-3AD203B41FA5}">
                      <a16:colId xmlns:a16="http://schemas.microsoft.com/office/drawing/2014/main" val="466341200"/>
                    </a:ext>
                  </a:extLst>
                </a:gridCol>
              </a:tblGrid>
              <a:tr h="609570">
                <a:tc>
                  <a:txBody>
                    <a:bodyPr/>
                    <a:lstStyle/>
                    <a:p>
                      <a:pPr lvl="0" rtl="0">
                        <a:spcBef>
                          <a:spcPts val="0"/>
                        </a:spcBef>
                        <a:buNone/>
                      </a:pPr>
                      <a:endParaRPr b="0" i="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2999196026"/>
                  </a:ext>
                </a:extLst>
              </a:tr>
              <a:tr h="396210">
                <a:tc>
                  <a:txBody>
                    <a:bodyPr/>
                    <a:lstStyle/>
                    <a:p>
                      <a:pPr lvl="0" rtl="0">
                        <a:spcBef>
                          <a:spcPts val="0"/>
                        </a:spcBef>
                        <a:buNone/>
                      </a:pPr>
                      <a:endParaRPr b="0" i="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3575384084"/>
                  </a:ext>
                </a:extLst>
              </a:tr>
              <a:tr h="396210">
                <a:tc>
                  <a:txBody>
                    <a:bodyPr/>
                    <a:lstStyle/>
                    <a:p>
                      <a:pPr lvl="0" rtl="0">
                        <a:spcBef>
                          <a:spcPts val="0"/>
                        </a:spcBef>
                        <a:buNone/>
                      </a:pPr>
                      <a:endParaRPr b="0" i="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tcPr>
                </a:tc>
                <a:extLst>
                  <a:ext uri="{0D108BD9-81ED-4DB2-BD59-A6C34878D82A}">
                    <a16:rowId xmlns:a16="http://schemas.microsoft.com/office/drawing/2014/main" val="2064247496"/>
                  </a:ext>
                </a:extLst>
              </a:tr>
              <a:tr h="1005810">
                <a:tc>
                  <a:txBody>
                    <a:bodyPr/>
                    <a:lstStyle/>
                    <a:p>
                      <a:pPr lvl="0" rtl="0">
                        <a:spcBef>
                          <a:spcPts val="0"/>
                        </a:spcBef>
                        <a:buNone/>
                      </a:pPr>
                      <a:r>
                        <a:rPr lang="en" sz="1800" b="1" i="0" dirty="0">
                          <a:solidFill>
                            <a:srgbClr val="5F5F5F"/>
                          </a:solidFill>
                          <a:latin typeface="Open Sans" panose="020B0604020202020204" charset="0"/>
                          <a:ea typeface="Open Sans" panose="020B0604020202020204" charset="0"/>
                          <a:cs typeface="Open Sans" panose="020B0604020202020204" charset="0"/>
                        </a:rPr>
                        <a:t>Total </a:t>
                      </a:r>
                      <a:r>
                        <a:rPr lang="en-US" sz="1800" b="1" i="0" dirty="0">
                          <a:solidFill>
                            <a:srgbClr val="5F5F5F"/>
                          </a:solidFill>
                          <a:latin typeface="Open Sans" panose="020B0604020202020204" charset="0"/>
                          <a:ea typeface="Open Sans" panose="020B0604020202020204" charset="0"/>
                          <a:cs typeface="Open Sans" panose="020B0604020202020204" charset="0"/>
                        </a:rPr>
                        <a:t>Package</a:t>
                      </a:r>
                      <a:r>
                        <a:rPr lang="en" sz="1800" b="1" i="0" dirty="0">
                          <a:solidFill>
                            <a:srgbClr val="5F5F5F"/>
                          </a:solidFill>
                          <a:latin typeface="Open Sans" panose="020B0604020202020204" charset="0"/>
                          <a:ea typeface="Open Sans" panose="020B0604020202020204" charset="0"/>
                          <a:cs typeface="Open Sans" panose="020B0604020202020204" charset="0"/>
                        </a:rPr>
                        <a:t> Cost: $1.75</a:t>
                      </a:r>
                    </a:p>
                  </a:txBody>
                  <a:tcPr marL="91425" marR="91425" marT="91425" marB="91425"/>
                </a:tc>
                <a:extLst>
                  <a:ext uri="{0D108BD9-81ED-4DB2-BD59-A6C34878D82A}">
                    <a16:rowId xmlns:a16="http://schemas.microsoft.com/office/drawing/2014/main" val="3890355010"/>
                  </a:ext>
                </a:extLst>
              </a:tr>
            </a:tbl>
          </a:graphicData>
        </a:graphic>
      </p:graphicFrame>
    </p:spTree>
    <p:extLst>
      <p:ext uri="{BB962C8B-B14F-4D97-AF65-F5344CB8AC3E}">
        <p14:creationId xmlns:p14="http://schemas.microsoft.com/office/powerpoint/2010/main" val="14022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71425"/>
            <a:ext cx="8520600" cy="707400"/>
          </a:xfrm>
          <a:prstGeom prst="rect">
            <a:avLst/>
          </a:prstGeom>
        </p:spPr>
        <p:txBody>
          <a:bodyPr lIns="91425" tIns="91425" rIns="91425" bIns="91425" anchor="t" anchorCtr="0">
            <a:noAutofit/>
          </a:bodyPr>
          <a:lstStyle/>
          <a:p>
            <a:pPr lvl="0" algn="ctr">
              <a:spcBef>
                <a:spcPts val="0"/>
              </a:spcBef>
              <a:buNone/>
            </a:pPr>
            <a:r>
              <a:rPr lang="en-US" dirty="0"/>
              <a:t>We wanted a Sunscreen with:</a:t>
            </a:r>
            <a:endParaRPr lang="en" dirty="0"/>
          </a:p>
        </p:txBody>
      </p:sp>
      <p:sp>
        <p:nvSpPr>
          <p:cNvPr id="6" name="TextBox 5"/>
          <p:cNvSpPr txBox="1"/>
          <p:nvPr/>
        </p:nvSpPr>
        <p:spPr>
          <a:xfrm>
            <a:off x="311700" y="882503"/>
            <a:ext cx="8520600" cy="2616101"/>
          </a:xfrm>
          <a:prstGeom prst="rect">
            <a:avLst/>
          </a:prstGeom>
          <a:noFill/>
        </p:spPr>
        <p:txBody>
          <a:bodyPr wrap="square" rtlCol="0">
            <a:spAutoFit/>
          </a:bodyPr>
          <a:lstStyle/>
          <a:p>
            <a:r>
              <a:rPr lang="en-US" sz="1600" dirty="0">
                <a:solidFill>
                  <a:srgbClr val="5F5F5F"/>
                </a:solidFill>
                <a:latin typeface="Open Sans" panose="020B0604020202020204" charset="0"/>
                <a:ea typeface="Open Sans" panose="020B0604020202020204" charset="0"/>
                <a:cs typeface="Open Sans" panose="020B0604020202020204" charset="0"/>
              </a:rPr>
              <a:t>Maximum SPF and LD50 value</a:t>
            </a:r>
          </a:p>
          <a:p>
            <a:pPr lvl="3"/>
            <a:r>
              <a:rPr lang="en-US" sz="1600" dirty="0">
                <a:solidFill>
                  <a:srgbClr val="5F5F5F"/>
                </a:solidFill>
                <a:latin typeface="Open Sans" panose="020B0604020202020204" charset="0"/>
                <a:ea typeface="Open Sans" panose="020B0604020202020204" charset="0"/>
                <a:cs typeface="Open Sans" panose="020B0604020202020204" charset="0"/>
              </a:rPr>
              <a:t>	Concerning levels of Oxy Cinnamate and Oxybenzone</a:t>
            </a:r>
          </a:p>
          <a:p>
            <a:pPr lvl="3"/>
            <a:endParaRPr lang="en-US" sz="1600" dirty="0">
              <a:solidFill>
                <a:srgbClr val="5F5F5F"/>
              </a:solidFill>
              <a:latin typeface="Open Sans" panose="020B0604020202020204" charset="0"/>
              <a:ea typeface="Open Sans" panose="020B0604020202020204" charset="0"/>
              <a:cs typeface="Open Sans" panose="020B0604020202020204" charset="0"/>
            </a:endParaRPr>
          </a:p>
          <a:p>
            <a:pPr lvl="3"/>
            <a:r>
              <a:rPr lang="en-US" sz="1600" dirty="0">
                <a:solidFill>
                  <a:srgbClr val="5F5F5F"/>
                </a:solidFill>
                <a:latin typeface="Open Sans" panose="020B0604020202020204" charset="0"/>
                <a:ea typeface="Open Sans" panose="020B0604020202020204" charset="0"/>
                <a:cs typeface="Open Sans" panose="020B0604020202020204" charset="0"/>
              </a:rPr>
              <a:t>Minimum final cost per unit</a:t>
            </a:r>
          </a:p>
          <a:p>
            <a:pPr lvl="4"/>
            <a:r>
              <a:rPr lang="en-US" sz="1600" dirty="0">
                <a:solidFill>
                  <a:srgbClr val="5F5F5F"/>
                </a:solidFill>
                <a:latin typeface="Open Sans" panose="020B0604020202020204" charset="0"/>
                <a:ea typeface="Open Sans" panose="020B0604020202020204" charset="0"/>
                <a:cs typeface="Open Sans" panose="020B0604020202020204" charset="0"/>
              </a:rPr>
              <a:t>	Find minimum costs of ingredients (sunscreen)</a:t>
            </a:r>
          </a:p>
          <a:p>
            <a:pPr lvl="4"/>
            <a:r>
              <a:rPr lang="en-US" sz="1600" dirty="0">
                <a:solidFill>
                  <a:srgbClr val="5F5F5F"/>
                </a:solidFill>
                <a:latin typeface="Open Sans" panose="020B0604020202020204" charset="0"/>
                <a:ea typeface="Open Sans" panose="020B0604020202020204" charset="0"/>
                <a:cs typeface="Open Sans" panose="020B0604020202020204" charset="0"/>
              </a:rPr>
              <a:t>	Costs of materials (packaging)</a:t>
            </a:r>
          </a:p>
          <a:p>
            <a:pPr lvl="4"/>
            <a:r>
              <a:rPr lang="en-US" sz="1600" dirty="0">
                <a:solidFill>
                  <a:srgbClr val="5F5F5F"/>
                </a:solidFill>
                <a:latin typeface="Open Sans" panose="020B0604020202020204" charset="0"/>
                <a:ea typeface="Open Sans" panose="020B0604020202020204" charset="0"/>
                <a:cs typeface="Open Sans" panose="020B0604020202020204" charset="0"/>
              </a:rPr>
              <a:t>	Maximum cost of package</a:t>
            </a:r>
            <a:r>
              <a:rPr lang="en-US" sz="1600" dirty="0">
                <a:solidFill>
                  <a:srgbClr val="5F5F5F"/>
                </a:solidFill>
                <a:latin typeface="Open Sans" panose="020B0604020202020204" charset="0"/>
                <a:ea typeface="Open Sans" panose="020B0604020202020204" charset="0"/>
                <a:cs typeface="Open Sans" panose="020B0604020202020204" charset="0"/>
                <a:sym typeface="Wingdings" panose="05000000000000000000" pitchFamily="2" charset="2"/>
              </a:rPr>
              <a:t> was $3.00 due to the use of hot glue </a:t>
            </a:r>
            <a:endParaRPr lang="en-US" sz="1600" dirty="0">
              <a:solidFill>
                <a:srgbClr val="5F5F5F"/>
              </a:solidFill>
              <a:latin typeface="Open Sans" panose="020B0604020202020204" charset="0"/>
              <a:ea typeface="Open Sans" panose="020B0604020202020204" charset="0"/>
              <a:cs typeface="Open Sans" panose="020B0604020202020204" charset="0"/>
            </a:endParaRPr>
          </a:p>
          <a:p>
            <a:pPr lvl="4"/>
            <a:endParaRPr lang="en-US" sz="1600" dirty="0">
              <a:solidFill>
                <a:srgbClr val="5F5F5F"/>
              </a:solidFill>
              <a:latin typeface="Open Sans" panose="020B0604020202020204" charset="0"/>
              <a:ea typeface="Open Sans" panose="020B0604020202020204" charset="0"/>
              <a:cs typeface="Open Sans" panose="020B0604020202020204" charset="0"/>
            </a:endParaRPr>
          </a:p>
          <a:p>
            <a:pPr lvl="4"/>
            <a:r>
              <a:rPr lang="en-US" sz="1600" dirty="0">
                <a:solidFill>
                  <a:srgbClr val="5F5F5F"/>
                </a:solidFill>
                <a:latin typeface="Open Sans" panose="020B0604020202020204" charset="0"/>
                <a:ea typeface="Open Sans" panose="020B0604020202020204" charset="0"/>
                <a:cs typeface="Open Sans" panose="020B0604020202020204" charset="0"/>
              </a:rPr>
              <a:t>A durable and cheap package that withstands the 8 tests</a:t>
            </a:r>
          </a:p>
          <a:p>
            <a:pPr marL="342900" lvl="3" indent="-342900">
              <a:buFont typeface="Courier New" panose="02070309020205020404" pitchFamily="49" charset="0"/>
              <a:buChar char="o"/>
            </a:pPr>
            <a:endParaRPr lang="en-US" sz="2000" dirty="0">
              <a:solidFill>
                <a:srgbClr val="5F5F5F"/>
              </a:solidFill>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a:t>Total Cost of </a:t>
            </a:r>
            <a:r>
              <a:rPr lang="en-US" dirty="0"/>
              <a:t>Palm-D Sunscreen</a:t>
            </a:r>
            <a:endParaRPr lang="en" dirty="0"/>
          </a:p>
        </p:txBody>
      </p:sp>
      <p:graphicFrame>
        <p:nvGraphicFramePr>
          <p:cNvPr id="201" name="Shape 201"/>
          <p:cNvGraphicFramePr/>
          <p:nvPr>
            <p:extLst>
              <p:ext uri="{D42A27DB-BD31-4B8C-83A1-F6EECF244321}">
                <p14:modId xmlns:p14="http://schemas.microsoft.com/office/powerpoint/2010/main" val="2041596251"/>
              </p:ext>
            </p:extLst>
          </p:nvPr>
        </p:nvGraphicFramePr>
        <p:xfrm>
          <a:off x="1647224" y="1835812"/>
          <a:ext cx="4154334" cy="1651667"/>
        </p:xfrm>
        <a:graphic>
          <a:graphicData uri="http://schemas.openxmlformats.org/drawingml/2006/table">
            <a:tbl>
              <a:tblPr>
                <a:noFill/>
                <a:tableStyleId>{CD2FEC55-6A03-4DC7-A659-F88431973ACE}</a:tableStyleId>
              </a:tblPr>
              <a:tblGrid>
                <a:gridCol w="2077167">
                  <a:extLst>
                    <a:ext uri="{9D8B030D-6E8A-4147-A177-3AD203B41FA5}">
                      <a16:colId xmlns:a16="http://schemas.microsoft.com/office/drawing/2014/main" val="20000"/>
                    </a:ext>
                  </a:extLst>
                </a:gridCol>
                <a:gridCol w="2077167">
                  <a:extLst>
                    <a:ext uri="{9D8B030D-6E8A-4147-A177-3AD203B41FA5}">
                      <a16:colId xmlns:a16="http://schemas.microsoft.com/office/drawing/2014/main" val="20001"/>
                    </a:ext>
                  </a:extLst>
                </a:gridCol>
              </a:tblGrid>
              <a:tr h="552323">
                <a:tc>
                  <a:txBody>
                    <a:bodyPr/>
                    <a:lstStyle/>
                    <a:p>
                      <a:pPr lvl="0">
                        <a:spcBef>
                          <a:spcPts val="0"/>
                        </a:spcBef>
                        <a:buNone/>
                      </a:pPr>
                      <a:r>
                        <a:rPr lang="en" b="1" i="0" dirty="0">
                          <a:solidFill>
                            <a:srgbClr val="5F5F5F"/>
                          </a:solidFill>
                          <a:latin typeface="Open Sans" panose="020B0604020202020204" charset="0"/>
                          <a:ea typeface="Open Sans" panose="020B0604020202020204" charset="0"/>
                          <a:cs typeface="Open Sans" panose="020B0604020202020204" charset="0"/>
                        </a:rPr>
                        <a:t>Material</a:t>
                      </a:r>
                    </a:p>
                  </a:txBody>
                  <a:tcPr marL="91425" marR="91425" marT="91425" marB="91425"/>
                </a:tc>
                <a:tc>
                  <a:txBody>
                    <a:bodyPr/>
                    <a:lstStyle/>
                    <a:p>
                      <a:pPr lvl="0">
                        <a:spcBef>
                          <a:spcPts val="0"/>
                        </a:spcBef>
                        <a:buNone/>
                      </a:pPr>
                      <a:r>
                        <a:rPr lang="en" b="1" i="0" dirty="0">
                          <a:solidFill>
                            <a:srgbClr val="5F5F5F"/>
                          </a:solidFill>
                          <a:latin typeface="Open Sans" panose="020B0604020202020204" charset="0"/>
                          <a:ea typeface="Open Sans" panose="020B0604020202020204" charset="0"/>
                          <a:cs typeface="Open Sans" panose="020B0604020202020204" charset="0"/>
                        </a:rPr>
                        <a:t>Cost</a:t>
                      </a:r>
                    </a:p>
                  </a:txBody>
                  <a:tcPr marL="91425" marR="91425" marT="91425" marB="91425"/>
                </a:tc>
                <a:extLst>
                  <a:ext uri="{0D108BD9-81ED-4DB2-BD59-A6C34878D82A}">
                    <a16:rowId xmlns:a16="http://schemas.microsoft.com/office/drawing/2014/main" val="10000"/>
                  </a:ext>
                </a:extLst>
              </a:tr>
              <a:tr h="552323">
                <a:tc>
                  <a:txBody>
                    <a:bodyPr/>
                    <a:lstStyle/>
                    <a:p>
                      <a:pPr lv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Chemicals</a:t>
                      </a:r>
                    </a:p>
                  </a:txBody>
                  <a:tcPr marL="91425" marR="91425" marT="91425" marB="91425"/>
                </a:tc>
                <a:tc>
                  <a:txBody>
                    <a:bodyPr/>
                    <a:lstStyle/>
                    <a:p>
                      <a:pPr lv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$0.13</a:t>
                      </a:r>
                    </a:p>
                  </a:txBody>
                  <a:tcPr marL="91425" marR="91425" marT="91425" marB="91425"/>
                </a:tc>
                <a:extLst>
                  <a:ext uri="{0D108BD9-81ED-4DB2-BD59-A6C34878D82A}">
                    <a16:rowId xmlns:a16="http://schemas.microsoft.com/office/drawing/2014/main" val="10001"/>
                  </a:ext>
                </a:extLst>
              </a:tr>
              <a:tr h="547021">
                <a:tc>
                  <a:txBody>
                    <a:bodyPr/>
                    <a:lstStyle/>
                    <a:p>
                      <a:pPr lvl="0">
                        <a:spcBef>
                          <a:spcPts val="0"/>
                        </a:spcBef>
                        <a:buNone/>
                      </a:pPr>
                      <a:r>
                        <a:rPr lang="en" b="0" i="0">
                          <a:solidFill>
                            <a:srgbClr val="5F5F5F"/>
                          </a:solidFill>
                          <a:latin typeface="Open Sans" panose="020B0604020202020204" charset="0"/>
                          <a:ea typeface="Open Sans" panose="020B0604020202020204" charset="0"/>
                          <a:cs typeface="Open Sans" panose="020B0604020202020204" charset="0"/>
                        </a:rPr>
                        <a:t>Package</a:t>
                      </a:r>
                    </a:p>
                  </a:txBody>
                  <a:tcPr marL="91425" marR="91425" marT="91425" marB="91425"/>
                </a:tc>
                <a:tc>
                  <a:txBody>
                    <a:bodyPr/>
                    <a:lstStyle/>
                    <a:p>
                      <a:pPr lvl="0">
                        <a:spcBef>
                          <a:spcPts val="0"/>
                        </a:spcBef>
                        <a:buNone/>
                      </a:pPr>
                      <a:r>
                        <a:rPr lang="en" b="0" i="0" dirty="0">
                          <a:solidFill>
                            <a:srgbClr val="5F5F5F"/>
                          </a:solidFill>
                          <a:latin typeface="Open Sans" panose="020B0604020202020204" charset="0"/>
                          <a:ea typeface="Open Sans" panose="020B0604020202020204" charset="0"/>
                          <a:cs typeface="Open Sans" panose="020B0604020202020204" charset="0"/>
                        </a:rPr>
                        <a:t>$1.75</a:t>
                      </a:r>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58088312"/>
              </p:ext>
            </p:extLst>
          </p:nvPr>
        </p:nvGraphicFramePr>
        <p:xfrm>
          <a:off x="5801558" y="1960154"/>
          <a:ext cx="1779456" cy="1527325"/>
        </p:xfrm>
        <a:graphic>
          <a:graphicData uri="http://schemas.openxmlformats.org/drawingml/2006/table">
            <a:tbl>
              <a:tblPr>
                <a:noFill/>
                <a:tableStyleId>{CD2FEC55-6A03-4DC7-A659-F88431973ACE}</a:tableStyleId>
              </a:tblPr>
              <a:tblGrid>
                <a:gridCol w="1779456">
                  <a:extLst>
                    <a:ext uri="{9D8B030D-6E8A-4147-A177-3AD203B41FA5}">
                      <a16:colId xmlns:a16="http://schemas.microsoft.com/office/drawing/2014/main" val="2563765426"/>
                    </a:ext>
                  </a:extLst>
                </a:gridCol>
              </a:tblGrid>
              <a:tr h="339744">
                <a:tc>
                  <a:txBody>
                    <a:bodyPr/>
                    <a:lstStyle/>
                    <a:p>
                      <a:pPr lvl="0">
                        <a:spcBef>
                          <a:spcPts val="0"/>
                        </a:spcBef>
                        <a:buNone/>
                      </a:pPr>
                      <a:endParaRPr b="0" i="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2344222333"/>
                  </a:ext>
                </a:extLst>
              </a:tr>
              <a:tr h="521545">
                <a:tc>
                  <a:txBody>
                    <a:bodyPr/>
                    <a:lstStyle/>
                    <a:p>
                      <a:pPr lvl="0">
                        <a:spcBef>
                          <a:spcPts val="0"/>
                        </a:spcBef>
                        <a:buNone/>
                      </a:pPr>
                      <a:endParaRPr b="0" i="0" dirty="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tcPr>
                </a:tc>
                <a:extLst>
                  <a:ext uri="{0D108BD9-81ED-4DB2-BD59-A6C34878D82A}">
                    <a16:rowId xmlns:a16="http://schemas.microsoft.com/office/drawing/2014/main" val="4284023089"/>
                  </a:ext>
                </a:extLst>
              </a:tr>
              <a:tr h="596994">
                <a:tc>
                  <a:txBody>
                    <a:bodyPr/>
                    <a:lstStyle/>
                    <a:p>
                      <a:pPr lvl="0" algn="ctr">
                        <a:spcBef>
                          <a:spcPts val="0"/>
                        </a:spcBef>
                        <a:buNone/>
                      </a:pPr>
                      <a:r>
                        <a:rPr lang="en" sz="1400" b="1" i="0" dirty="0">
                          <a:solidFill>
                            <a:srgbClr val="5F5F5F"/>
                          </a:solidFill>
                          <a:latin typeface="Open Sans" panose="020B0604020202020204" charset="0"/>
                          <a:ea typeface="Open Sans" panose="020B0604020202020204" charset="0"/>
                          <a:cs typeface="Open Sans" panose="020B0604020202020204" charset="0"/>
                        </a:rPr>
                        <a:t>Total Unit Cost: $</a:t>
                      </a:r>
                      <a:r>
                        <a:rPr lang="en-US" sz="1400" b="1" i="0" dirty="0">
                          <a:solidFill>
                            <a:srgbClr val="5F5F5F"/>
                          </a:solidFill>
                          <a:latin typeface="Open Sans" panose="020B0604020202020204" charset="0"/>
                          <a:ea typeface="Open Sans" panose="020B0604020202020204" charset="0"/>
                          <a:cs typeface="Open Sans" panose="020B0604020202020204" charset="0"/>
                        </a:rPr>
                        <a:t>1.88</a:t>
                      </a:r>
                      <a:endParaRPr lang="en" sz="1400" b="1" i="0" dirty="0">
                        <a:solidFill>
                          <a:srgbClr val="5F5F5F"/>
                        </a:solidFill>
                        <a:latin typeface="Open Sans" panose="020B0604020202020204" charset="0"/>
                        <a:ea typeface="Open Sans" panose="020B0604020202020204" charset="0"/>
                        <a:cs typeface="Open Sans" panose="020B0604020202020204" charset="0"/>
                      </a:endParaRPr>
                    </a:p>
                  </a:txBody>
                  <a:tcPr marL="91425" marR="91425" marT="91425" marB="91425"/>
                </a:tc>
                <a:extLst>
                  <a:ext uri="{0D108BD9-81ED-4DB2-BD59-A6C34878D82A}">
                    <a16:rowId xmlns:a16="http://schemas.microsoft.com/office/drawing/2014/main" val="654411655"/>
                  </a:ext>
                </a:extLst>
              </a:tr>
            </a:tbl>
          </a:graphicData>
        </a:graphic>
      </p:graphicFrame>
    </p:spTree>
    <p:extLst>
      <p:ext uri="{BB962C8B-B14F-4D97-AF65-F5344CB8AC3E}">
        <p14:creationId xmlns:p14="http://schemas.microsoft.com/office/powerpoint/2010/main" val="176236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57037" y="116957"/>
            <a:ext cx="8571300" cy="4890977"/>
          </a:xfrm>
          <a:prstGeom prst="rect">
            <a:avLst/>
          </a:prstGeom>
        </p:spPr>
        <p:txBody>
          <a:bodyPr lIns="91425" tIns="91425" rIns="91425" bIns="91425" anchor="ctr" anchorCtr="0">
            <a:noAutofit/>
          </a:bodyPr>
          <a:lstStyle/>
          <a:p>
            <a:pPr lvl="0">
              <a:spcBef>
                <a:spcPts val="0"/>
              </a:spcBef>
              <a:buNone/>
            </a:pPr>
            <a:r>
              <a:rPr lang="en" sz="8000" dirty="0"/>
              <a:t>Why choose</a:t>
            </a:r>
            <a:br>
              <a:rPr lang="en" sz="8000" dirty="0"/>
            </a:br>
            <a:r>
              <a:rPr lang="en" sz="8000" dirty="0"/>
              <a:t> Palm-D?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It’s Affordable!</a:t>
            </a:r>
          </a:p>
        </p:txBody>
      </p:sp>
      <p:sp>
        <p:nvSpPr>
          <p:cNvPr id="3" name="Text Placeholder 2"/>
          <p:cNvSpPr>
            <a:spLocks noGrp="1"/>
          </p:cNvSpPr>
          <p:nvPr>
            <p:ph type="body" idx="1"/>
          </p:nvPr>
        </p:nvSpPr>
        <p:spPr>
          <a:xfrm>
            <a:off x="311700" y="1710047"/>
            <a:ext cx="8520600" cy="2858978"/>
          </a:xfrm>
        </p:spPr>
        <p:txBody>
          <a:bodyPr/>
          <a:lstStyle/>
          <a:p>
            <a:r>
              <a:rPr lang="en-US" sz="5400" dirty="0"/>
              <a:t>Palm-D only costs </a:t>
            </a:r>
            <a:r>
              <a:rPr lang="en-US" sz="5400" b="1" dirty="0"/>
              <a:t>$1.88</a:t>
            </a:r>
            <a:endParaRPr lang="en-US" sz="5400" dirty="0"/>
          </a:p>
        </p:txBody>
      </p:sp>
    </p:spTree>
    <p:extLst>
      <p:ext uri="{BB962C8B-B14F-4D97-AF65-F5344CB8AC3E}">
        <p14:creationId xmlns:p14="http://schemas.microsoft.com/office/powerpoint/2010/main" val="52732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It’s Protective!</a:t>
            </a:r>
          </a:p>
        </p:txBody>
      </p:sp>
      <p:sp>
        <p:nvSpPr>
          <p:cNvPr id="3" name="Text Placeholder 2"/>
          <p:cNvSpPr>
            <a:spLocks noGrp="1"/>
          </p:cNvSpPr>
          <p:nvPr>
            <p:ph type="body" idx="1"/>
          </p:nvPr>
        </p:nvSpPr>
        <p:spPr>
          <a:xfrm>
            <a:off x="311700" y="1710047"/>
            <a:ext cx="8520600" cy="2858978"/>
          </a:xfrm>
        </p:spPr>
        <p:txBody>
          <a:bodyPr/>
          <a:lstStyle/>
          <a:p>
            <a:r>
              <a:rPr lang="en-US" sz="3600" dirty="0"/>
              <a:t>Palm-D sunscreen uses 66.6% of the legal amounts of the SPF determining chemicals, making our </a:t>
            </a:r>
            <a:r>
              <a:rPr lang="en-US" sz="3600" b="1" dirty="0"/>
              <a:t>SPF value 16</a:t>
            </a:r>
          </a:p>
        </p:txBody>
      </p:sp>
    </p:spTree>
    <p:extLst>
      <p:ext uri="{BB962C8B-B14F-4D97-AF65-F5344CB8AC3E}">
        <p14:creationId xmlns:p14="http://schemas.microsoft.com/office/powerpoint/2010/main" val="1212509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78582"/>
            <a:ext cx="8520600" cy="707400"/>
          </a:xfrm>
        </p:spPr>
        <p:txBody>
          <a:bodyPr/>
          <a:lstStyle/>
          <a:p>
            <a:r>
              <a:rPr lang="en-US" sz="6600" dirty="0"/>
              <a:t>It’s Environmentally Safe!</a:t>
            </a:r>
          </a:p>
        </p:txBody>
      </p:sp>
      <p:sp>
        <p:nvSpPr>
          <p:cNvPr id="3" name="Text Placeholder 2"/>
          <p:cNvSpPr>
            <a:spLocks noGrp="1"/>
          </p:cNvSpPr>
          <p:nvPr>
            <p:ph type="body" idx="1"/>
          </p:nvPr>
        </p:nvSpPr>
        <p:spPr>
          <a:xfrm>
            <a:off x="311700" y="1266325"/>
            <a:ext cx="5768465" cy="3302700"/>
          </a:xfrm>
        </p:spPr>
        <p:txBody>
          <a:bodyPr/>
          <a:lstStyle/>
          <a:p>
            <a:pPr marL="285750" indent="-285750">
              <a:buFont typeface="Arial" panose="020B0604020202020204" pitchFamily="34" charset="0"/>
              <a:buChar char="•"/>
            </a:pPr>
            <a:r>
              <a:rPr lang="en-US" sz="2400" dirty="0"/>
              <a:t>The Cardboard is </a:t>
            </a:r>
            <a:r>
              <a:rPr lang="en-US" sz="2400" b="1" dirty="0"/>
              <a:t>recyclable</a:t>
            </a:r>
            <a:r>
              <a:rPr lang="en-US" sz="2400" dirty="0"/>
              <a:t> </a:t>
            </a:r>
          </a:p>
          <a:p>
            <a:pPr marL="285750" indent="-285750">
              <a:buFont typeface="Arial" panose="020B0604020202020204" pitchFamily="34" charset="0"/>
              <a:buChar char="•"/>
            </a:pPr>
            <a:r>
              <a:rPr lang="en-US" sz="2400" dirty="0"/>
              <a:t>The Plastic Bag interior is </a:t>
            </a:r>
            <a:r>
              <a:rPr lang="en-US" sz="2400" b="1" dirty="0"/>
              <a:t>recyclable</a:t>
            </a:r>
          </a:p>
          <a:p>
            <a:pPr marL="285750" indent="-285750">
              <a:buFont typeface="Arial" panose="020B0604020202020204" pitchFamily="34" charset="0"/>
              <a:buChar char="•"/>
            </a:pPr>
            <a:r>
              <a:rPr lang="en-US" sz="2400" dirty="0"/>
              <a:t>The Wax Paper (soybean based) is </a:t>
            </a:r>
            <a:r>
              <a:rPr lang="en-US" sz="2400" b="1" dirty="0"/>
              <a:t>compostable</a:t>
            </a:r>
          </a:p>
          <a:p>
            <a:pPr marL="285750" indent="-285750">
              <a:buFont typeface="Arial" panose="020B0604020202020204" pitchFamily="34" charset="0"/>
              <a:buChar char="•"/>
            </a:pPr>
            <a:r>
              <a:rPr lang="en-US" sz="2400" dirty="0"/>
              <a:t>The Hot Glue (thermoplastic) is </a:t>
            </a:r>
            <a:r>
              <a:rPr lang="en-US" sz="2400" b="1" dirty="0"/>
              <a:t>recyclable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5125" y1="30921" x2="35125" y2="30921"/>
                        <a14:foregroundMark x1="57688" y1="21715" x2="57688" y2="21715"/>
                        <a14:foregroundMark x1="70563" y1="47600" x2="70563" y2="47600"/>
                        <a14:foregroundMark x1="40813" y1="72699" x2="40813" y2="72699"/>
                        <a14:foregroundMark x1="23938" y1="52636" x2="23938" y2="52636"/>
                        <a14:foregroundMark x1="72375" y1="47758" x2="72375" y2="47758"/>
                        <a14:foregroundMark x1="39938" y1="72935" x2="39938" y2="72935"/>
                      </a14:backgroundRemoval>
                    </a14:imgEffect>
                  </a14:imgLayer>
                </a14:imgProps>
              </a:ext>
            </a:extLst>
          </a:blip>
          <a:stretch>
            <a:fillRect/>
          </a:stretch>
        </p:blipFill>
        <p:spPr>
          <a:xfrm>
            <a:off x="5355771" y="1413038"/>
            <a:ext cx="3788229" cy="3009274"/>
          </a:xfrm>
          <a:prstGeom prst="rect">
            <a:avLst/>
          </a:prstGeom>
        </p:spPr>
      </p:pic>
      <p:sp>
        <p:nvSpPr>
          <p:cNvPr id="5" name="TextBox 4"/>
          <p:cNvSpPr txBox="1"/>
          <p:nvPr/>
        </p:nvSpPr>
        <p:spPr>
          <a:xfrm>
            <a:off x="6080165" y="4172633"/>
            <a:ext cx="2683823" cy="169277"/>
          </a:xfrm>
          <a:prstGeom prst="rect">
            <a:avLst/>
          </a:prstGeom>
          <a:noFill/>
        </p:spPr>
        <p:txBody>
          <a:bodyPr wrap="square" rtlCol="0">
            <a:spAutoFit/>
          </a:bodyPr>
          <a:lstStyle/>
          <a:p>
            <a:r>
              <a:rPr lang="en-US" sz="500" dirty="0">
                <a:solidFill>
                  <a:schemeClr val="bg1">
                    <a:lumMod val="95000"/>
                  </a:schemeClr>
                </a:solidFill>
              </a:rPr>
              <a:t>https://www.woonsocketri.org/sites/woonsocketri/files/bulletins/recycling_1.jpg</a:t>
            </a:r>
          </a:p>
        </p:txBody>
      </p:sp>
    </p:spTree>
    <p:extLst>
      <p:ext uri="{BB962C8B-B14F-4D97-AF65-F5344CB8AC3E}">
        <p14:creationId xmlns:p14="http://schemas.microsoft.com/office/powerpoint/2010/main" val="328017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It’s Beautiful!</a:t>
            </a:r>
          </a:p>
        </p:txBody>
      </p:sp>
      <p:pic>
        <p:nvPicPr>
          <p:cNvPr id="5" name="Picture 4"/>
          <p:cNvPicPr>
            <a:picLocks noChangeAspect="1"/>
          </p:cNvPicPr>
          <p:nvPr/>
        </p:nvPicPr>
        <p:blipFill rotWithShape="1">
          <a:blip r:embed="rId2"/>
          <a:srcRect l="16446" t="27706" r="18600" b="9264"/>
          <a:stretch/>
        </p:blipFill>
        <p:spPr>
          <a:xfrm>
            <a:off x="1805050" y="1520041"/>
            <a:ext cx="2505694" cy="3241965"/>
          </a:xfrm>
          <a:prstGeom prst="rect">
            <a:avLst/>
          </a:prstGeom>
        </p:spPr>
      </p:pic>
      <p:pic>
        <p:nvPicPr>
          <p:cNvPr id="7" name="Picture 6"/>
          <p:cNvPicPr>
            <a:picLocks noChangeAspect="1"/>
          </p:cNvPicPr>
          <p:nvPr/>
        </p:nvPicPr>
        <p:blipFill rotWithShape="1">
          <a:blip r:embed="rId3"/>
          <a:srcRect l="16445" t="31862" r="24141" b="18038"/>
          <a:stretch/>
        </p:blipFill>
        <p:spPr>
          <a:xfrm>
            <a:off x="4845133" y="1520041"/>
            <a:ext cx="2707574" cy="3044267"/>
          </a:xfrm>
          <a:prstGeom prst="rect">
            <a:avLst/>
          </a:prstGeom>
        </p:spPr>
      </p:pic>
    </p:spTree>
    <p:extLst>
      <p:ext uri="{BB962C8B-B14F-4D97-AF65-F5344CB8AC3E}">
        <p14:creationId xmlns:p14="http://schemas.microsoft.com/office/powerpoint/2010/main" val="82426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0" y="1615044"/>
            <a:ext cx="4308085" cy="1908474"/>
          </a:xfrm>
          <a:prstGeom prst="rect">
            <a:avLst/>
          </a:prstGeom>
        </p:spPr>
        <p:txBody>
          <a:bodyPr lIns="91425" tIns="91425" rIns="91425" bIns="91425" anchor="ctr" anchorCtr="0">
            <a:noAutofit/>
          </a:bodyPr>
          <a:lstStyle/>
          <a:p>
            <a:pPr lvl="0">
              <a:spcBef>
                <a:spcPts val="0"/>
              </a:spcBef>
              <a:buNone/>
            </a:pPr>
            <a:r>
              <a:rPr lang="en" sz="6600" dirty="0"/>
              <a:t>Thank You</a:t>
            </a:r>
            <a:br>
              <a:rPr lang="en" sz="6600" dirty="0"/>
            </a:br>
            <a:r>
              <a:rPr lang="en-US" sz="6600" dirty="0"/>
              <a:t>Questions?</a:t>
            </a:r>
            <a:endParaRPr lang="en" sz="6600" dirty="0"/>
          </a:p>
        </p:txBody>
      </p:sp>
      <p:pic>
        <p:nvPicPr>
          <p:cNvPr id="3" name="Picture 2"/>
          <p:cNvPicPr>
            <a:picLocks noChangeAspect="1"/>
          </p:cNvPicPr>
          <p:nvPr/>
        </p:nvPicPr>
        <p:blipFill>
          <a:blip r:embed="rId3"/>
          <a:stretch>
            <a:fillRect/>
          </a:stretch>
        </p:blipFill>
        <p:spPr>
          <a:xfrm>
            <a:off x="4171181" y="786256"/>
            <a:ext cx="4754733" cy="3566050"/>
          </a:xfrm>
          <a:prstGeom prst="rect">
            <a:avLst/>
          </a:prstGeom>
        </p:spPr>
      </p:pic>
    </p:spTree>
    <p:extLst>
      <p:ext uri="{BB962C8B-B14F-4D97-AF65-F5344CB8AC3E}">
        <p14:creationId xmlns:p14="http://schemas.microsoft.com/office/powerpoint/2010/main" val="413385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Overview of SDS Information  </a:t>
            </a:r>
          </a:p>
        </p:txBody>
      </p:sp>
      <p:sp>
        <p:nvSpPr>
          <p:cNvPr id="84" name="Shape 84"/>
          <p:cNvSpPr txBox="1">
            <a:spLocks noGrp="1"/>
          </p:cNvSpPr>
          <p:nvPr>
            <p:ph type="body" idx="1"/>
          </p:nvPr>
        </p:nvSpPr>
        <p:spPr>
          <a:xfrm>
            <a:off x="311700" y="1063575"/>
            <a:ext cx="8520600" cy="1211100"/>
          </a:xfrm>
          <a:prstGeom prst="rect">
            <a:avLst/>
          </a:prstGeom>
        </p:spPr>
        <p:txBody>
          <a:bodyPr lIns="91425" tIns="91425" rIns="91425" bIns="91425" anchor="t" anchorCtr="0">
            <a:noAutofit/>
          </a:bodyPr>
          <a:lstStyle/>
          <a:p>
            <a:pPr lvl="0" rtl="0">
              <a:lnSpc>
                <a:spcPct val="100000"/>
              </a:lnSpc>
              <a:spcBef>
                <a:spcPts val="0"/>
              </a:spcBef>
              <a:buNone/>
            </a:pPr>
            <a:r>
              <a:rPr lang="en" sz="1600" dirty="0">
                <a:solidFill>
                  <a:srgbClr val="5F5F5F"/>
                </a:solidFill>
              </a:rPr>
              <a:t>SDS → Safety Data Sheet</a:t>
            </a:r>
          </a:p>
          <a:p>
            <a:pPr marR="0" lvl="0" algn="l" rtl="0">
              <a:lnSpc>
                <a:spcPct val="100000"/>
              </a:lnSpc>
              <a:spcBef>
                <a:spcPts val="0"/>
              </a:spcBef>
              <a:spcAft>
                <a:spcPts val="1600"/>
              </a:spcAft>
              <a:buNone/>
            </a:pPr>
            <a:r>
              <a:rPr lang="en" sz="1200" dirty="0">
                <a:solidFill>
                  <a:srgbClr val="5F5F5F"/>
                </a:solidFill>
              </a:rPr>
              <a:t>Oxy Cinnamate: </a:t>
            </a:r>
            <a:r>
              <a:rPr lang="en" sz="1200" u="sng" dirty="0">
                <a:solidFill>
                  <a:srgbClr val="5F5F5F"/>
                </a:solidFill>
                <a:hlinkClick r:id="rId3"/>
              </a:rPr>
              <a:t>http://www.elan-chemical.com/dev/msdspdf/ETHYL%20CINNAMATE.pdf</a:t>
            </a:r>
          </a:p>
          <a:p>
            <a:pPr marR="0" lvl="0" algn="l" rtl="0">
              <a:lnSpc>
                <a:spcPct val="100000"/>
              </a:lnSpc>
              <a:spcBef>
                <a:spcPts val="0"/>
              </a:spcBef>
              <a:spcAft>
                <a:spcPts val="1600"/>
              </a:spcAft>
              <a:buNone/>
            </a:pPr>
            <a:r>
              <a:rPr lang="en" sz="1200" dirty="0">
                <a:solidFill>
                  <a:srgbClr val="5F5F5F"/>
                </a:solidFill>
              </a:rPr>
              <a:t>Oxybenzone: </a:t>
            </a:r>
            <a:r>
              <a:rPr lang="en" sz="1200" u="sng" dirty="0">
                <a:solidFill>
                  <a:srgbClr val="5F5F5F"/>
                </a:solidFill>
                <a:hlinkClick r:id="rId4"/>
              </a:rPr>
              <a:t>http://www.sciencelab.com/msds.php?msdsId=9926361</a:t>
            </a:r>
          </a:p>
          <a:p>
            <a:pPr marR="0" lvl="0" algn="l" rtl="0">
              <a:lnSpc>
                <a:spcPct val="100000"/>
              </a:lnSpc>
              <a:spcBef>
                <a:spcPts val="0"/>
              </a:spcBef>
              <a:spcAft>
                <a:spcPts val="1600"/>
              </a:spcAft>
              <a:buNone/>
            </a:pPr>
            <a:endParaRPr sz="1500" dirty="0">
              <a:solidFill>
                <a:srgbClr val="5F5F5F"/>
              </a:solidFill>
            </a:endParaRPr>
          </a:p>
          <a:p>
            <a:pPr lvl="0" rtl="0">
              <a:lnSpc>
                <a:spcPct val="100000"/>
              </a:lnSpc>
              <a:spcBef>
                <a:spcPts val="0"/>
              </a:spcBef>
              <a:buNone/>
            </a:pPr>
            <a:endParaRPr dirty="0">
              <a:solidFill>
                <a:srgbClr val="5F5F5F"/>
              </a:solidFill>
            </a:endParaRPr>
          </a:p>
        </p:txBody>
      </p:sp>
      <p:pic>
        <p:nvPicPr>
          <p:cNvPr id="85" name="Shape 85"/>
          <p:cNvPicPr preferRelativeResize="0"/>
          <p:nvPr/>
        </p:nvPicPr>
        <p:blipFill>
          <a:blip r:embed="rId5">
            <a:alphaModFix/>
          </a:blip>
          <a:stretch>
            <a:fillRect/>
          </a:stretch>
        </p:blipFill>
        <p:spPr>
          <a:xfrm>
            <a:off x="1096798" y="2274675"/>
            <a:ext cx="6950400" cy="266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 Cinnamate (E Coli)</a:t>
            </a:r>
          </a:p>
        </p:txBody>
      </p:sp>
      <p:pic>
        <p:nvPicPr>
          <p:cNvPr id="2" name="Picture 1"/>
          <p:cNvPicPr>
            <a:picLocks noChangeAspect="1"/>
          </p:cNvPicPr>
          <p:nvPr/>
        </p:nvPicPr>
        <p:blipFill>
          <a:blip r:embed="rId3"/>
          <a:stretch>
            <a:fillRect/>
          </a:stretch>
        </p:blipFill>
        <p:spPr>
          <a:xfrm>
            <a:off x="1308296" y="1031050"/>
            <a:ext cx="6527408" cy="37072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dirty="0"/>
              <a:t>LD50 data: Oxybenzone (E Coli)</a:t>
            </a:r>
          </a:p>
        </p:txBody>
      </p:sp>
      <p:pic>
        <p:nvPicPr>
          <p:cNvPr id="3" name="Picture 2"/>
          <p:cNvPicPr>
            <a:picLocks noChangeAspect="1"/>
          </p:cNvPicPr>
          <p:nvPr/>
        </p:nvPicPr>
        <p:blipFill>
          <a:blip r:embed="rId3"/>
          <a:stretch>
            <a:fillRect/>
          </a:stretch>
        </p:blipFill>
        <p:spPr>
          <a:xfrm>
            <a:off x="1481120" y="1152425"/>
            <a:ext cx="6181760" cy="35385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 Cinnamate (Daphnia)</a:t>
            </a:r>
          </a:p>
        </p:txBody>
      </p:sp>
      <p:pic>
        <p:nvPicPr>
          <p:cNvPr id="3" name="Picture 2"/>
          <p:cNvPicPr>
            <a:picLocks noChangeAspect="1"/>
          </p:cNvPicPr>
          <p:nvPr/>
        </p:nvPicPr>
        <p:blipFill>
          <a:blip r:embed="rId3"/>
          <a:stretch>
            <a:fillRect/>
          </a:stretch>
        </p:blipFill>
        <p:spPr>
          <a:xfrm>
            <a:off x="1366270" y="1152425"/>
            <a:ext cx="6411459" cy="3738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LD50 data: Oxybenzone (Daphnia)</a:t>
            </a:r>
          </a:p>
        </p:txBody>
      </p:sp>
      <p:pic>
        <p:nvPicPr>
          <p:cNvPr id="3" name="Picture 2"/>
          <p:cNvPicPr>
            <a:picLocks noChangeAspect="1"/>
          </p:cNvPicPr>
          <p:nvPr/>
        </p:nvPicPr>
        <p:blipFill>
          <a:blip r:embed="rId3"/>
          <a:stretch>
            <a:fillRect/>
          </a:stretch>
        </p:blipFill>
        <p:spPr>
          <a:xfrm>
            <a:off x="1450069" y="1152425"/>
            <a:ext cx="6243861" cy="36051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LD50 data: Oxybenzone and Oxy Cinnamate (Human)</a:t>
            </a:r>
          </a:p>
        </p:txBody>
      </p:sp>
      <p:graphicFrame>
        <p:nvGraphicFramePr>
          <p:cNvPr id="5" name="Table 4"/>
          <p:cNvGraphicFramePr>
            <a:graphicFrameLocks noGrp="1"/>
          </p:cNvGraphicFramePr>
          <p:nvPr>
            <p:extLst>
              <p:ext uri="{D42A27DB-BD31-4B8C-83A1-F6EECF244321}">
                <p14:modId xmlns:p14="http://schemas.microsoft.com/office/powerpoint/2010/main" val="238889662"/>
              </p:ext>
            </p:extLst>
          </p:nvPr>
        </p:nvGraphicFramePr>
        <p:xfrm>
          <a:off x="756684" y="1305294"/>
          <a:ext cx="7630632" cy="2261574"/>
        </p:xfrm>
        <a:graphic>
          <a:graphicData uri="http://schemas.openxmlformats.org/drawingml/2006/table">
            <a:tbl>
              <a:tblPr firstRow="1" bandRow="1">
                <a:tableStyleId>{CD2FEC55-6A03-4DC7-A659-F88431973ACE}</a:tableStyleId>
              </a:tblPr>
              <a:tblGrid>
                <a:gridCol w="1907658">
                  <a:extLst>
                    <a:ext uri="{9D8B030D-6E8A-4147-A177-3AD203B41FA5}">
                      <a16:colId xmlns:a16="http://schemas.microsoft.com/office/drawing/2014/main" val="451937871"/>
                    </a:ext>
                  </a:extLst>
                </a:gridCol>
                <a:gridCol w="1907658">
                  <a:extLst>
                    <a:ext uri="{9D8B030D-6E8A-4147-A177-3AD203B41FA5}">
                      <a16:colId xmlns:a16="http://schemas.microsoft.com/office/drawing/2014/main" val="3022983629"/>
                    </a:ext>
                  </a:extLst>
                </a:gridCol>
                <a:gridCol w="1907658">
                  <a:extLst>
                    <a:ext uri="{9D8B030D-6E8A-4147-A177-3AD203B41FA5}">
                      <a16:colId xmlns:a16="http://schemas.microsoft.com/office/drawing/2014/main" val="703716977"/>
                    </a:ext>
                  </a:extLst>
                </a:gridCol>
                <a:gridCol w="1907658">
                  <a:extLst>
                    <a:ext uri="{9D8B030D-6E8A-4147-A177-3AD203B41FA5}">
                      <a16:colId xmlns:a16="http://schemas.microsoft.com/office/drawing/2014/main" val="4037469856"/>
                    </a:ext>
                  </a:extLst>
                </a:gridCol>
              </a:tblGrid>
              <a:tr h="408418">
                <a:tc>
                  <a:txBody>
                    <a:bodyPr/>
                    <a:lstStyle/>
                    <a:p>
                      <a:r>
                        <a:rPr lang="en-US" dirty="0">
                          <a:solidFill>
                            <a:srgbClr val="5F5F5F"/>
                          </a:solidFill>
                        </a:rPr>
                        <a:t>Trial</a:t>
                      </a:r>
                    </a:p>
                  </a:txBody>
                  <a:tcPr/>
                </a:tc>
                <a:tc>
                  <a:txBody>
                    <a:bodyPr/>
                    <a:lstStyle/>
                    <a:p>
                      <a:r>
                        <a:rPr lang="en-US" dirty="0">
                          <a:solidFill>
                            <a:srgbClr val="5F5F5F"/>
                          </a:solidFill>
                        </a:rPr>
                        <a:t>Oxybenzone</a:t>
                      </a:r>
                    </a:p>
                  </a:txBody>
                  <a:tcPr/>
                </a:tc>
                <a:tc>
                  <a:txBody>
                    <a:bodyPr/>
                    <a:lstStyle/>
                    <a:p>
                      <a:r>
                        <a:rPr lang="en-US" dirty="0">
                          <a:solidFill>
                            <a:srgbClr val="5F5F5F"/>
                          </a:solidFill>
                        </a:rPr>
                        <a:t>Oxy Cinnamate</a:t>
                      </a:r>
                    </a:p>
                  </a:txBody>
                  <a:tcPr/>
                </a:tc>
                <a:tc>
                  <a:txBody>
                    <a:bodyPr/>
                    <a:lstStyle/>
                    <a:p>
                      <a:r>
                        <a:rPr lang="en-US" dirty="0">
                          <a:solidFill>
                            <a:srgbClr val="5F5F5F"/>
                          </a:solidFill>
                        </a:rPr>
                        <a:t>Results</a:t>
                      </a:r>
                    </a:p>
                  </a:txBody>
                  <a:tcPr/>
                </a:tc>
                <a:extLst>
                  <a:ext uri="{0D108BD9-81ED-4DB2-BD59-A6C34878D82A}">
                    <a16:rowId xmlns:a16="http://schemas.microsoft.com/office/drawing/2014/main" val="2224452484"/>
                  </a:ext>
                </a:extLst>
              </a:tr>
              <a:tr h="408418">
                <a:tc>
                  <a:txBody>
                    <a:bodyPr/>
                    <a:lstStyle/>
                    <a:p>
                      <a:r>
                        <a:rPr lang="en-US" dirty="0">
                          <a:solidFill>
                            <a:srgbClr val="5F5F5F"/>
                          </a:solidFill>
                        </a:rPr>
                        <a:t>Legal Amounts</a:t>
                      </a:r>
                    </a:p>
                  </a:txBody>
                  <a:tcPr/>
                </a:tc>
                <a:tc>
                  <a:txBody>
                    <a:bodyPr/>
                    <a:lstStyle/>
                    <a:p>
                      <a:r>
                        <a:rPr lang="en-US" dirty="0">
                          <a:solidFill>
                            <a:srgbClr val="5F5F5F"/>
                          </a:solidFill>
                        </a:rPr>
                        <a:t>5.28 grams</a:t>
                      </a:r>
                    </a:p>
                  </a:txBody>
                  <a:tcPr/>
                </a:tc>
                <a:tc>
                  <a:txBody>
                    <a:bodyPr/>
                    <a:lstStyle/>
                    <a:p>
                      <a:r>
                        <a:rPr lang="en-US" dirty="0">
                          <a:solidFill>
                            <a:srgbClr val="5F5F5F"/>
                          </a:solidFill>
                        </a:rPr>
                        <a:t>6.6 grams</a:t>
                      </a:r>
                    </a:p>
                  </a:txBody>
                  <a:tcPr/>
                </a:tc>
                <a:tc>
                  <a:txBody>
                    <a:bodyPr/>
                    <a:lstStyle/>
                    <a:p>
                      <a:r>
                        <a:rPr lang="en-US" dirty="0">
                          <a:solidFill>
                            <a:srgbClr val="5F5F5F"/>
                          </a:solidFill>
                        </a:rPr>
                        <a:t>Did not test this amount</a:t>
                      </a:r>
                    </a:p>
                  </a:txBody>
                  <a:tcPr/>
                </a:tc>
                <a:extLst>
                  <a:ext uri="{0D108BD9-81ED-4DB2-BD59-A6C34878D82A}">
                    <a16:rowId xmlns:a16="http://schemas.microsoft.com/office/drawing/2014/main" val="2139640243"/>
                  </a:ext>
                </a:extLst>
              </a:tr>
              <a:tr h="408418">
                <a:tc>
                  <a:txBody>
                    <a:bodyPr/>
                    <a:lstStyle/>
                    <a:p>
                      <a:r>
                        <a:rPr lang="en-US" dirty="0">
                          <a:solidFill>
                            <a:srgbClr val="5F5F5F"/>
                          </a:solidFill>
                        </a:rPr>
                        <a:t>Trial #1 (50%)</a:t>
                      </a:r>
                    </a:p>
                  </a:txBody>
                  <a:tcPr/>
                </a:tc>
                <a:tc>
                  <a:txBody>
                    <a:bodyPr/>
                    <a:lstStyle/>
                    <a:p>
                      <a:r>
                        <a:rPr lang="en-US" dirty="0">
                          <a:solidFill>
                            <a:srgbClr val="5F5F5F"/>
                          </a:solidFill>
                        </a:rPr>
                        <a:t>2.64 grams</a:t>
                      </a:r>
                    </a:p>
                  </a:txBody>
                  <a:tcPr/>
                </a:tc>
                <a:tc>
                  <a:txBody>
                    <a:bodyPr/>
                    <a:lstStyle/>
                    <a:p>
                      <a:r>
                        <a:rPr lang="en-US" dirty="0">
                          <a:solidFill>
                            <a:srgbClr val="5F5F5F"/>
                          </a:solidFill>
                        </a:rPr>
                        <a:t>3.3 grams</a:t>
                      </a:r>
                    </a:p>
                  </a:txBody>
                  <a:tcPr/>
                </a:tc>
                <a:tc>
                  <a:txBody>
                    <a:bodyPr/>
                    <a:lstStyle/>
                    <a:p>
                      <a:r>
                        <a:rPr lang="en-US" dirty="0">
                          <a:solidFill>
                            <a:srgbClr val="5F5F5F"/>
                          </a:solidFill>
                        </a:rPr>
                        <a:t>No pain or irritation</a:t>
                      </a:r>
                    </a:p>
                  </a:txBody>
                  <a:tcPr/>
                </a:tc>
                <a:extLst>
                  <a:ext uri="{0D108BD9-81ED-4DB2-BD59-A6C34878D82A}">
                    <a16:rowId xmlns:a16="http://schemas.microsoft.com/office/drawing/2014/main" val="2556268434"/>
                  </a:ext>
                </a:extLst>
              </a:tr>
              <a:tr h="408418">
                <a:tc>
                  <a:txBody>
                    <a:bodyPr/>
                    <a:lstStyle/>
                    <a:p>
                      <a:r>
                        <a:rPr lang="en-US" dirty="0">
                          <a:solidFill>
                            <a:srgbClr val="5F5F5F"/>
                          </a:solidFill>
                        </a:rPr>
                        <a:t>Trial #2 (75%)</a:t>
                      </a:r>
                    </a:p>
                  </a:txBody>
                  <a:tcPr/>
                </a:tc>
                <a:tc>
                  <a:txBody>
                    <a:bodyPr/>
                    <a:lstStyle/>
                    <a:p>
                      <a:r>
                        <a:rPr lang="en-US" dirty="0">
                          <a:solidFill>
                            <a:srgbClr val="5F5F5F"/>
                          </a:solidFill>
                        </a:rPr>
                        <a:t>3.96 grams</a:t>
                      </a:r>
                    </a:p>
                  </a:txBody>
                  <a:tcPr/>
                </a:tc>
                <a:tc>
                  <a:txBody>
                    <a:bodyPr/>
                    <a:lstStyle/>
                    <a:p>
                      <a:r>
                        <a:rPr lang="en-US" dirty="0">
                          <a:solidFill>
                            <a:srgbClr val="5F5F5F"/>
                          </a:solidFill>
                        </a:rPr>
                        <a:t>4.95 grams</a:t>
                      </a:r>
                    </a:p>
                  </a:txBody>
                  <a:tcPr/>
                </a:tc>
                <a:tc>
                  <a:txBody>
                    <a:bodyPr/>
                    <a:lstStyle/>
                    <a:p>
                      <a:r>
                        <a:rPr lang="en-US" dirty="0">
                          <a:solidFill>
                            <a:srgbClr val="5F5F5F"/>
                          </a:solidFill>
                        </a:rPr>
                        <a:t>No pain, skin became red</a:t>
                      </a:r>
                    </a:p>
                  </a:txBody>
                  <a:tcPr/>
                </a:tc>
                <a:extLst>
                  <a:ext uri="{0D108BD9-81ED-4DB2-BD59-A6C34878D82A}">
                    <a16:rowId xmlns:a16="http://schemas.microsoft.com/office/drawing/2014/main" val="1589873286"/>
                  </a:ext>
                </a:extLst>
              </a:tr>
              <a:tr h="408418">
                <a:tc>
                  <a:txBody>
                    <a:bodyPr/>
                    <a:lstStyle/>
                    <a:p>
                      <a:r>
                        <a:rPr lang="en-US" dirty="0">
                          <a:solidFill>
                            <a:srgbClr val="5F5F5F"/>
                          </a:solidFill>
                        </a:rPr>
                        <a:t>Trial #3 (66.66%)</a:t>
                      </a:r>
                    </a:p>
                  </a:txBody>
                  <a:tcPr/>
                </a:tc>
                <a:tc>
                  <a:txBody>
                    <a:bodyPr/>
                    <a:lstStyle/>
                    <a:p>
                      <a:r>
                        <a:rPr lang="en-US" dirty="0">
                          <a:solidFill>
                            <a:srgbClr val="5F5F5F"/>
                          </a:solidFill>
                        </a:rPr>
                        <a:t>3.52 grams</a:t>
                      </a:r>
                    </a:p>
                  </a:txBody>
                  <a:tcPr/>
                </a:tc>
                <a:tc>
                  <a:txBody>
                    <a:bodyPr/>
                    <a:lstStyle/>
                    <a:p>
                      <a:r>
                        <a:rPr lang="en-US" dirty="0">
                          <a:solidFill>
                            <a:srgbClr val="5F5F5F"/>
                          </a:solidFill>
                        </a:rPr>
                        <a:t>4.4 grams</a:t>
                      </a:r>
                    </a:p>
                  </a:txBody>
                  <a:tcPr/>
                </a:tc>
                <a:tc>
                  <a:txBody>
                    <a:bodyPr/>
                    <a:lstStyle/>
                    <a:p>
                      <a:r>
                        <a:rPr lang="en-US" dirty="0">
                          <a:solidFill>
                            <a:srgbClr val="5F5F5F"/>
                          </a:solidFill>
                        </a:rPr>
                        <a:t>No pain or irritation</a:t>
                      </a:r>
                    </a:p>
                  </a:txBody>
                  <a:tcPr/>
                </a:tc>
                <a:extLst>
                  <a:ext uri="{0D108BD9-81ED-4DB2-BD59-A6C34878D82A}">
                    <a16:rowId xmlns:a16="http://schemas.microsoft.com/office/drawing/2014/main" val="3759505892"/>
                  </a:ext>
                </a:extLst>
              </a:tr>
            </a:tbl>
          </a:graphicData>
        </a:graphic>
      </p:graphicFrame>
    </p:spTree>
    <p:extLst>
      <p:ext uri="{BB962C8B-B14F-4D97-AF65-F5344CB8AC3E}">
        <p14:creationId xmlns:p14="http://schemas.microsoft.com/office/powerpoint/2010/main" val="174722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Conclusions From LD50 </a:t>
            </a:r>
          </a:p>
        </p:txBody>
      </p:sp>
      <p:sp>
        <p:nvSpPr>
          <p:cNvPr id="122" name="Shape 12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Font typeface="Arial"/>
            </a:pPr>
            <a:r>
              <a:rPr lang="en-US" dirty="0">
                <a:latin typeface="Open Sans" panose="020B0604020202020204" charset="0"/>
                <a:ea typeface="Open Sans" panose="020B0604020202020204" charset="0"/>
                <a:cs typeface="Open Sans" panose="020B0604020202020204" charset="0"/>
                <a:sym typeface="Arial"/>
              </a:rPr>
              <a:t>	Through our multiple trials on the E-Coli, Daphnia, and Human, we decided to use 66.6% of the legal amounts of both the Oxybenzone (3.52 grams) and the Oxy Cinnamate (4.4 grams). </a:t>
            </a:r>
            <a:endParaRPr lang="en" dirty="0">
              <a:latin typeface="Open Sans" panose="020B0604020202020204" charset="0"/>
              <a:ea typeface="Open Sans" panose="020B0604020202020204" charset="0"/>
              <a:cs typeface="Open Sans" panose="020B0604020202020204" charset="0"/>
              <a:sym typeface="Aria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1072</Words>
  <Application>Microsoft Office PowerPoint</Application>
  <PresentationFormat>On-screen Show (16:9)</PresentationFormat>
  <Paragraphs>359</Paragraphs>
  <Slides>26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Times New Roman</vt:lpstr>
      <vt:lpstr>KG Summer Sunshine</vt:lpstr>
      <vt:lpstr>Open Sans</vt:lpstr>
      <vt:lpstr>Wingdings</vt:lpstr>
      <vt:lpstr>PT Sans Narrow</vt:lpstr>
      <vt:lpstr>Buxton Sketch</vt:lpstr>
      <vt:lpstr>Courier New</vt:lpstr>
      <vt:lpstr>tropic</vt:lpstr>
      <vt:lpstr>PowerPoint Presentation</vt:lpstr>
      <vt:lpstr>We wanted a Sunscreen with:</vt:lpstr>
      <vt:lpstr>Overview of SDS Information  </vt:lpstr>
      <vt:lpstr>LD50 data: Oxy Cinnamate (E Coli)</vt:lpstr>
      <vt:lpstr>LD50 data: Oxybenzone (E Coli)</vt:lpstr>
      <vt:lpstr>LD50 data: Oxy Cinnamate (Daphnia)</vt:lpstr>
      <vt:lpstr>LD50 data: Oxybenzone (Daphnia)</vt:lpstr>
      <vt:lpstr>LD50 data: Oxybenzone and Oxy Cinnamate (Human)</vt:lpstr>
      <vt:lpstr>Conclusions From LD50 </vt:lpstr>
      <vt:lpstr>Analysis of Sunscreen Materials </vt:lpstr>
      <vt:lpstr>Material Testing Data </vt:lpstr>
      <vt:lpstr>Package #1</vt:lpstr>
      <vt:lpstr>Package #1 Testing Data </vt:lpstr>
      <vt:lpstr>Package #2</vt:lpstr>
      <vt:lpstr>Package #2 Testing Data </vt:lpstr>
      <vt:lpstr>Final Package</vt:lpstr>
      <vt:lpstr>Final Package Testing Data</vt:lpstr>
      <vt:lpstr>Creation Process and Dimensions of Final Package</vt:lpstr>
      <vt:lpstr>Cost of Final Package</vt:lpstr>
      <vt:lpstr>Total Cost of Palm-D Sunscreen</vt:lpstr>
      <vt:lpstr>Why choose  Palm-D?</vt:lpstr>
      <vt:lpstr>It’s Affordable!</vt:lpstr>
      <vt:lpstr>It’s Protective!</vt:lpstr>
      <vt:lpstr>It’s Environmentally Safe!</vt:lpstr>
      <vt:lpstr>It’s Beautiful!</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Gate Evaluation</dc:title>
  <dc:creator>Johnson, Autumn</dc:creator>
  <cp:lastModifiedBy>Norris, Lauryn</cp:lastModifiedBy>
  <cp:revision>63</cp:revision>
  <dcterms:modified xsi:type="dcterms:W3CDTF">2018-05-31T12:09:58Z</dcterms:modified>
</cp:coreProperties>
</file>